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sldIdLst>
    <p:sldId id="256" r:id="rId5"/>
    <p:sldId id="298" r:id="rId6"/>
    <p:sldId id="260" r:id="rId7"/>
    <p:sldId id="267" r:id="rId8"/>
    <p:sldId id="332" r:id="rId9"/>
    <p:sldId id="344" r:id="rId10"/>
    <p:sldId id="304" r:id="rId11"/>
    <p:sldId id="346" r:id="rId12"/>
    <p:sldId id="319" r:id="rId13"/>
    <p:sldId id="292" r:id="rId14"/>
    <p:sldId id="323" r:id="rId15"/>
    <p:sldId id="318" r:id="rId16"/>
    <p:sldId id="308" r:id="rId17"/>
    <p:sldId id="320" r:id="rId18"/>
    <p:sldId id="321" r:id="rId19"/>
    <p:sldId id="345" r:id="rId20"/>
    <p:sldId id="334" r:id="rId21"/>
    <p:sldId id="287" r:id="rId22"/>
    <p:sldId id="324" r:id="rId23"/>
    <p:sldId id="325" r:id="rId24"/>
    <p:sldId id="327" r:id="rId25"/>
    <p:sldId id="331" r:id="rId26"/>
    <p:sldId id="330" r:id="rId27"/>
    <p:sldId id="337" r:id="rId28"/>
    <p:sldId id="347" r:id="rId29"/>
    <p:sldId id="314" r:id="rId30"/>
    <p:sldId id="340" r:id="rId31"/>
    <p:sldId id="313" r:id="rId32"/>
    <p:sldId id="312" r:id="rId33"/>
    <p:sldId id="338" r:id="rId34"/>
    <p:sldId id="348" r:id="rId35"/>
    <p:sldId id="315" r:id="rId36"/>
    <p:sldId id="341" r:id="rId37"/>
    <p:sldId id="342" r:id="rId38"/>
    <p:sldId id="259" r:id="rId39"/>
    <p:sldId id="271" r:id="rId40"/>
    <p:sldId id="317" r:id="rId41"/>
    <p:sldId id="269" r:id="rId42"/>
    <p:sldId id="288" r:id="rId43"/>
    <p:sldId id="291" r:id="rId44"/>
    <p:sldId id="294" r:id="rId45"/>
    <p:sldId id="349" r:id="rId46"/>
    <p:sldId id="285" r:id="rId47"/>
    <p:sldId id="277" r:id="rId48"/>
    <p:sldId id="303" r:id="rId49"/>
    <p:sldId id="276" r:id="rId50"/>
    <p:sldId id="299" r:id="rId51"/>
    <p:sldId id="300" r:id="rId52"/>
    <p:sldId id="301" r:id="rId53"/>
    <p:sldId id="278" r:id="rId54"/>
    <p:sldId id="283" r:id="rId55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04">
          <p15:clr>
            <a:srgbClr val="A4A3A4"/>
          </p15:clr>
        </p15:guide>
        <p15:guide id="9" pos="5556">
          <p15:clr>
            <a:srgbClr val="A4A3A4"/>
          </p15:clr>
        </p15:guide>
        <p15:guide id="10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nkfw4o87n@idethz.onmicrosoft.com" initials="q" lastIdx="1" clrIdx="0">
    <p:extLst>
      <p:ext uri="{19B8F6BF-5375-455C-9EA6-DF929625EA0E}">
        <p15:presenceInfo xmlns:p15="http://schemas.microsoft.com/office/powerpoint/2012/main" userId="qnkfw4o87n@idethz.onmicrosof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900"/>
    <a:srgbClr val="D97772"/>
    <a:srgbClr val="6F6F6F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2D61E0-15CC-45FB-9547-9A01ED573C2A}" v="365" dt="2020-07-26T21:00:00.179"/>
    <p1510:client id="{C330075E-0DF0-49BE-B823-31C098CEBE6C}" v="117" dt="2020-07-27T06:03:02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75682" autoAdjust="0"/>
  </p:normalViewPr>
  <p:slideViewPr>
    <p:cSldViewPr snapToGrid="0" snapToObjects="1">
      <p:cViewPr varScale="1">
        <p:scale>
          <a:sx n="72" d="100"/>
          <a:sy n="72" d="100"/>
        </p:scale>
        <p:origin x="2232" y="5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24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21.10.2020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3926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Brückenbau Monitoring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284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4702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DYMH-103 ohne Aliasing-Filter, da tiefer Frequenzgang bei Anregung mit weicher Spitze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121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15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796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3636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159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9271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Vorschubwagen, Platte am Ende des Arms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47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311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0030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Verschiebung </a:t>
            </a:r>
            <a:r>
              <a:rPr lang="de-CH" dirty="0" err="1"/>
              <a:t>Piezo</a:t>
            </a:r>
            <a:r>
              <a:rPr lang="de-CH" dirty="0"/>
              <a:t> bei niedrigen Frequenzen, weil asymmetrische Amplitude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660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2757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442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178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1747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8727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9343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408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4954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Eigenfrequenzen, Eigenschwingformen</a:t>
            </a:r>
          </a:p>
          <a:p>
            <a:r>
              <a:rPr lang="de-CH" dirty="0" err="1"/>
              <a:t>Vorv</a:t>
            </a:r>
            <a:r>
              <a:rPr lang="de-CH" dirty="0"/>
              <a:t>.: Linearität,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54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8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MEMS – Mikro-Elektronisch-Mechanische-Systeme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0394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Structure</a:t>
            </a:r>
            <a:r>
              <a:rPr lang="de-CH" dirty="0"/>
              <a:t> Box</a:t>
            </a:r>
            <a:br>
              <a:rPr lang="de-CH" dirty="0"/>
            </a:br>
            <a:r>
              <a:rPr lang="de-CH" dirty="0"/>
              <a:t>I/O </a:t>
            </a:r>
            <a:r>
              <a:rPr lang="de-CH" dirty="0" err="1"/>
              <a:t>graph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034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EIA: Electronic Industries Alliance (Auch bekannt unter RS-485)</a:t>
            </a:r>
          </a:p>
          <a:p>
            <a:endParaRPr lang="de-CH" dirty="0"/>
          </a:p>
          <a:p>
            <a:r>
              <a:rPr lang="de-CH" dirty="0"/>
              <a:t>Webseiten:</a:t>
            </a:r>
          </a:p>
          <a:p>
            <a:pPr marL="171450" indent="-171450">
              <a:buFontTx/>
              <a:buChar char="-"/>
            </a:pPr>
            <a:r>
              <a:rPr lang="de-CH" dirty="0"/>
              <a:t>https://cdn.sparkfun.com/assets/c/7/8/7/d/52ddb2dcce395fed638b4567.png</a:t>
            </a:r>
          </a:p>
          <a:p>
            <a:pPr marL="171450" indent="-171450">
              <a:buFontTx/>
              <a:buChar char="-"/>
            </a:pPr>
            <a:r>
              <a:rPr lang="de-CH" dirty="0"/>
              <a:t>https://blog.mbedded.ninja/electronics/communication-protocols/rs-485-protocol/rs-485-typical-application-diagram-with-ti-sllse11d.pdf.png</a:t>
            </a:r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2659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259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703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153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6958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574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513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Wird Vorgespannt</a:t>
            </a:r>
          </a:p>
          <a:p>
            <a:r>
              <a:rPr lang="de-CH" dirty="0"/>
              <a:t>Geringe Ladungen -&gt; teurer Ladungsverstärker / niederohmigen Kabel</a:t>
            </a:r>
          </a:p>
          <a:p>
            <a:r>
              <a:rPr lang="de-CH" dirty="0"/>
              <a:t>Können grosse Bandbreiten abdecken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785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1BF523F-104B-42E0-8A16-111C8B60BDB8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4BD-E80E-49D6-BB1F-43BADB343DEA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3754987-0FAF-48C5-8A39-D2CB87C416EF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18F-4A76-42B9-A74D-CC9DA4474146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AEBB2A2-D456-44B8-8A1A-14BAC99D9C30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1476-3FF1-4DEC-85C1-112F4AAEA37B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F3D26A5-A07E-40D0-ABE6-7514CB4EDBA2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33A6-93FD-42EF-B241-2C6948EE3555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6D162C0-9262-411A-A5D6-8D454A53F5DD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69CD983-A843-4AD3-B639-A3F455FC6701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9604-477B-434E-9058-787636639CB0}" type="datetime1">
              <a:rPr lang="de-DE" smtClean="0"/>
              <a:t>21.10.2020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04883F6-C83F-4DD5-B63D-FAEBA8C268A2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669F-8FD8-4A45-9462-0BF8C85E20AD}" type="datetime1">
              <a:rPr lang="de-DE" smtClean="0"/>
              <a:t>21.10.2020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9930428-7C14-42E6-A128-4BC2A351C6F2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3CCEE-59C3-4347-83A9-3E88B2389EA0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2D6783F-A4AC-46C2-8C0D-F9ABAAB30FEA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9038-7C45-498F-A943-9B47634E39DB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80808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3A1056DD-CF8A-4CC1-A737-4482CC2E0464}" type="datetime1">
              <a:rPr lang="de-DE" smtClean="0"/>
              <a:t>21.10.2020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00.png"/><Relationship Id="rId7" Type="http://schemas.openxmlformats.org/officeDocument/2006/relationships/image" Target="../media/image24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5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5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Masterarbeit – Schlusspräsentation</a:t>
            </a:r>
          </a:p>
          <a:p>
            <a:endParaRPr lang="de-CH" dirty="0"/>
          </a:p>
          <a:p>
            <a:r>
              <a:rPr lang="de-CH" dirty="0"/>
              <a:t>Roman Rüttimann</a:t>
            </a:r>
          </a:p>
          <a:p>
            <a:r>
              <a:rPr lang="de-CH" dirty="0"/>
              <a:t>Betreuung: Nino Ceresa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54B5-B904-4768-A05B-4506759801E2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Entwicklung eines kostengünstigen, experimentellen Modalanalyse-Systems</a:t>
            </a:r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1286D0-53F9-4482-BC11-63B87E14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5B72CB-71AF-4FC1-A11E-7873A738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F50BB4E-59EE-42EE-974D-D3DDE7BD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Piezoelektrische Sensoren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10D4BD0-C080-4205-8D42-C597F83AF765}"/>
              </a:ext>
            </a:extLst>
          </p:cNvPr>
          <p:cNvGrpSpPr>
            <a:grpSpLocks noChangeAspect="1"/>
          </p:cNvGrpSpPr>
          <p:nvPr/>
        </p:nvGrpSpPr>
        <p:grpSpPr>
          <a:xfrm>
            <a:off x="2133664" y="3390764"/>
            <a:ext cx="2403414" cy="2804428"/>
            <a:chOff x="1173163" y="3416300"/>
            <a:chExt cx="1427163" cy="1665288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115F1FFD-0AE2-4368-98E6-7BC1636C23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73163" y="3416300"/>
              <a:ext cx="1422400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6E3D4DBD-42D8-4EF2-AE11-35EAACBA6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163" y="3416300"/>
              <a:ext cx="1427163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1E8E5807-2630-4A5D-870B-A3484C8EF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5888" y="3790950"/>
              <a:ext cx="212725" cy="21272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7D92D328-40C3-43E3-B2FA-C6518190F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976" y="3717925"/>
              <a:ext cx="304800" cy="30480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0E4C2EDD-5BA3-4C99-A4F2-A0C78E666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163" y="3686175"/>
              <a:ext cx="334963" cy="33655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2A2EBEFA-89DF-4202-B4F6-90E6A0F57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763" y="3657600"/>
              <a:ext cx="369888" cy="36512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81E62044-3F98-4857-95A6-C9991AD67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351" y="3649663"/>
              <a:ext cx="357188" cy="35718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2EF02926-24F0-4AFD-B36F-2AC42D659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876" y="3649663"/>
              <a:ext cx="320675" cy="3254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A1EC5E5C-4560-452B-8AEF-6E2A8F1BA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1" y="3652838"/>
              <a:ext cx="273050" cy="2746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Line 13">
              <a:extLst>
                <a:ext uri="{FF2B5EF4-FFF2-40B4-BE49-F238E27FC236}">
                  <a16:creationId xmlns:a16="http://schemas.microsoft.com/office/drawing/2014/main" id="{7EBA586C-08D8-4DB6-A0ED-650B549BE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551" y="3705225"/>
              <a:ext cx="141288" cy="14128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F74085E9-BF0C-4294-8FC7-19886A2E60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6013" y="3838575"/>
              <a:ext cx="0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4BF25998-5371-47AA-A93B-025DEAF64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838" y="3838575"/>
              <a:ext cx="0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99436CE-75E2-4738-AFF4-940C4AF1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4452938"/>
              <a:ext cx="1019175" cy="193675"/>
            </a:xfrm>
            <a:custGeom>
              <a:avLst/>
              <a:gdLst>
                <a:gd name="T0" fmla="*/ 0 w 642"/>
                <a:gd name="T1" fmla="*/ 0 h 122"/>
                <a:gd name="T2" fmla="*/ 2 w 642"/>
                <a:gd name="T3" fmla="*/ 18 h 122"/>
                <a:gd name="T4" fmla="*/ 12 w 642"/>
                <a:gd name="T5" fmla="*/ 33 h 122"/>
                <a:gd name="T6" fmla="*/ 27 w 642"/>
                <a:gd name="T7" fmla="*/ 51 h 122"/>
                <a:gd name="T8" fmla="*/ 50 w 642"/>
                <a:gd name="T9" fmla="*/ 66 h 122"/>
                <a:gd name="T10" fmla="*/ 78 w 642"/>
                <a:gd name="T11" fmla="*/ 79 h 122"/>
                <a:gd name="T12" fmla="*/ 111 w 642"/>
                <a:gd name="T13" fmla="*/ 92 h 122"/>
                <a:gd name="T14" fmla="*/ 146 w 642"/>
                <a:gd name="T15" fmla="*/ 102 h 122"/>
                <a:gd name="T16" fmla="*/ 187 w 642"/>
                <a:gd name="T17" fmla="*/ 109 h 122"/>
                <a:gd name="T18" fmla="*/ 230 w 642"/>
                <a:gd name="T19" fmla="*/ 117 h 122"/>
                <a:gd name="T20" fmla="*/ 275 w 642"/>
                <a:gd name="T21" fmla="*/ 120 h 122"/>
                <a:gd name="T22" fmla="*/ 321 w 642"/>
                <a:gd name="T23" fmla="*/ 122 h 122"/>
                <a:gd name="T24" fmla="*/ 367 w 642"/>
                <a:gd name="T25" fmla="*/ 120 h 122"/>
                <a:gd name="T26" fmla="*/ 412 w 642"/>
                <a:gd name="T27" fmla="*/ 117 h 122"/>
                <a:gd name="T28" fmla="*/ 455 w 642"/>
                <a:gd name="T29" fmla="*/ 109 h 122"/>
                <a:gd name="T30" fmla="*/ 493 w 642"/>
                <a:gd name="T31" fmla="*/ 102 h 122"/>
                <a:gd name="T32" fmla="*/ 531 w 642"/>
                <a:gd name="T33" fmla="*/ 92 h 122"/>
                <a:gd name="T34" fmla="*/ 564 w 642"/>
                <a:gd name="T35" fmla="*/ 79 h 122"/>
                <a:gd name="T36" fmla="*/ 592 w 642"/>
                <a:gd name="T37" fmla="*/ 66 h 122"/>
                <a:gd name="T38" fmla="*/ 612 w 642"/>
                <a:gd name="T39" fmla="*/ 51 h 122"/>
                <a:gd name="T40" fmla="*/ 630 w 642"/>
                <a:gd name="T41" fmla="*/ 33 h 122"/>
                <a:gd name="T42" fmla="*/ 637 w 642"/>
                <a:gd name="T43" fmla="*/ 18 h 122"/>
                <a:gd name="T44" fmla="*/ 642 w 642"/>
                <a:gd name="T4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2" h="122">
                  <a:moveTo>
                    <a:pt x="0" y="0"/>
                  </a:moveTo>
                  <a:lnTo>
                    <a:pt x="2" y="18"/>
                  </a:lnTo>
                  <a:lnTo>
                    <a:pt x="12" y="33"/>
                  </a:lnTo>
                  <a:lnTo>
                    <a:pt x="27" y="51"/>
                  </a:lnTo>
                  <a:lnTo>
                    <a:pt x="50" y="66"/>
                  </a:lnTo>
                  <a:lnTo>
                    <a:pt x="78" y="79"/>
                  </a:lnTo>
                  <a:lnTo>
                    <a:pt x="111" y="92"/>
                  </a:lnTo>
                  <a:lnTo>
                    <a:pt x="146" y="102"/>
                  </a:lnTo>
                  <a:lnTo>
                    <a:pt x="187" y="109"/>
                  </a:lnTo>
                  <a:lnTo>
                    <a:pt x="230" y="117"/>
                  </a:lnTo>
                  <a:lnTo>
                    <a:pt x="275" y="120"/>
                  </a:lnTo>
                  <a:lnTo>
                    <a:pt x="321" y="122"/>
                  </a:lnTo>
                  <a:lnTo>
                    <a:pt x="367" y="120"/>
                  </a:lnTo>
                  <a:lnTo>
                    <a:pt x="412" y="117"/>
                  </a:lnTo>
                  <a:lnTo>
                    <a:pt x="455" y="109"/>
                  </a:lnTo>
                  <a:lnTo>
                    <a:pt x="493" y="102"/>
                  </a:lnTo>
                  <a:lnTo>
                    <a:pt x="531" y="92"/>
                  </a:lnTo>
                  <a:lnTo>
                    <a:pt x="564" y="79"/>
                  </a:lnTo>
                  <a:lnTo>
                    <a:pt x="592" y="66"/>
                  </a:lnTo>
                  <a:lnTo>
                    <a:pt x="612" y="51"/>
                  </a:lnTo>
                  <a:lnTo>
                    <a:pt x="630" y="33"/>
                  </a:lnTo>
                  <a:lnTo>
                    <a:pt x="637" y="18"/>
                  </a:lnTo>
                  <a:lnTo>
                    <a:pt x="64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229D96D-F0C2-499B-8FC2-DAE40594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3644900"/>
              <a:ext cx="1019175" cy="382588"/>
            </a:xfrm>
            <a:custGeom>
              <a:avLst/>
              <a:gdLst>
                <a:gd name="T0" fmla="*/ 569 w 642"/>
                <a:gd name="T1" fmla="*/ 46 h 241"/>
                <a:gd name="T2" fmla="*/ 539 w 642"/>
                <a:gd name="T3" fmla="*/ 33 h 241"/>
                <a:gd name="T4" fmla="*/ 503 w 642"/>
                <a:gd name="T5" fmla="*/ 23 h 241"/>
                <a:gd name="T6" fmla="*/ 465 w 642"/>
                <a:gd name="T7" fmla="*/ 13 h 241"/>
                <a:gd name="T8" fmla="*/ 425 w 642"/>
                <a:gd name="T9" fmla="*/ 8 h 241"/>
                <a:gd name="T10" fmla="*/ 382 w 642"/>
                <a:gd name="T11" fmla="*/ 3 h 241"/>
                <a:gd name="T12" fmla="*/ 336 w 642"/>
                <a:gd name="T13" fmla="*/ 0 h 241"/>
                <a:gd name="T14" fmla="*/ 291 w 642"/>
                <a:gd name="T15" fmla="*/ 0 h 241"/>
                <a:gd name="T16" fmla="*/ 248 w 642"/>
                <a:gd name="T17" fmla="*/ 3 h 241"/>
                <a:gd name="T18" fmla="*/ 205 w 642"/>
                <a:gd name="T19" fmla="*/ 8 h 241"/>
                <a:gd name="T20" fmla="*/ 164 w 642"/>
                <a:gd name="T21" fmla="*/ 16 h 241"/>
                <a:gd name="T22" fmla="*/ 126 w 642"/>
                <a:gd name="T23" fmla="*/ 26 h 241"/>
                <a:gd name="T24" fmla="*/ 93 w 642"/>
                <a:gd name="T25" fmla="*/ 36 h 241"/>
                <a:gd name="T26" fmla="*/ 63 w 642"/>
                <a:gd name="T27" fmla="*/ 49 h 241"/>
                <a:gd name="T28" fmla="*/ 40 w 642"/>
                <a:gd name="T29" fmla="*/ 64 h 241"/>
                <a:gd name="T30" fmla="*/ 20 w 642"/>
                <a:gd name="T31" fmla="*/ 79 h 241"/>
                <a:gd name="T32" fmla="*/ 7 w 642"/>
                <a:gd name="T33" fmla="*/ 94 h 241"/>
                <a:gd name="T34" fmla="*/ 0 w 642"/>
                <a:gd name="T35" fmla="*/ 112 h 241"/>
                <a:gd name="T36" fmla="*/ 0 w 642"/>
                <a:gd name="T37" fmla="*/ 127 h 241"/>
                <a:gd name="T38" fmla="*/ 5 w 642"/>
                <a:gd name="T39" fmla="*/ 145 h 241"/>
                <a:gd name="T40" fmla="*/ 17 w 642"/>
                <a:gd name="T41" fmla="*/ 160 h 241"/>
                <a:gd name="T42" fmla="*/ 35 w 642"/>
                <a:gd name="T43" fmla="*/ 178 h 241"/>
                <a:gd name="T44" fmla="*/ 58 w 642"/>
                <a:gd name="T45" fmla="*/ 190 h 241"/>
                <a:gd name="T46" fmla="*/ 86 w 642"/>
                <a:gd name="T47" fmla="*/ 203 h 241"/>
                <a:gd name="T48" fmla="*/ 118 w 642"/>
                <a:gd name="T49" fmla="*/ 216 h 241"/>
                <a:gd name="T50" fmla="*/ 156 w 642"/>
                <a:gd name="T51" fmla="*/ 226 h 241"/>
                <a:gd name="T52" fmla="*/ 194 w 642"/>
                <a:gd name="T53" fmla="*/ 233 h 241"/>
                <a:gd name="T54" fmla="*/ 237 w 642"/>
                <a:gd name="T55" fmla="*/ 238 h 241"/>
                <a:gd name="T56" fmla="*/ 283 w 642"/>
                <a:gd name="T57" fmla="*/ 241 h 241"/>
                <a:gd name="T58" fmla="*/ 326 w 642"/>
                <a:gd name="T59" fmla="*/ 241 h 241"/>
                <a:gd name="T60" fmla="*/ 372 w 642"/>
                <a:gd name="T61" fmla="*/ 241 h 241"/>
                <a:gd name="T62" fmla="*/ 415 w 642"/>
                <a:gd name="T63" fmla="*/ 236 h 241"/>
                <a:gd name="T64" fmla="*/ 458 w 642"/>
                <a:gd name="T65" fmla="*/ 231 h 241"/>
                <a:gd name="T66" fmla="*/ 496 w 642"/>
                <a:gd name="T67" fmla="*/ 223 h 241"/>
                <a:gd name="T68" fmla="*/ 531 w 642"/>
                <a:gd name="T69" fmla="*/ 213 h 241"/>
                <a:gd name="T70" fmla="*/ 564 w 642"/>
                <a:gd name="T71" fmla="*/ 200 h 241"/>
                <a:gd name="T72" fmla="*/ 589 w 642"/>
                <a:gd name="T73" fmla="*/ 188 h 241"/>
                <a:gd name="T74" fmla="*/ 612 w 642"/>
                <a:gd name="T75" fmla="*/ 173 h 241"/>
                <a:gd name="T76" fmla="*/ 627 w 642"/>
                <a:gd name="T77" fmla="*/ 157 h 241"/>
                <a:gd name="T78" fmla="*/ 637 w 642"/>
                <a:gd name="T79" fmla="*/ 140 h 241"/>
                <a:gd name="T80" fmla="*/ 642 w 642"/>
                <a:gd name="T81" fmla="*/ 122 h 241"/>
                <a:gd name="T82" fmla="*/ 640 w 642"/>
                <a:gd name="T83" fmla="*/ 107 h 241"/>
                <a:gd name="T84" fmla="*/ 630 w 642"/>
                <a:gd name="T85" fmla="*/ 89 h 241"/>
                <a:gd name="T86" fmla="*/ 617 w 642"/>
                <a:gd name="T87" fmla="*/ 74 h 241"/>
                <a:gd name="T88" fmla="*/ 594 w 642"/>
                <a:gd name="T89" fmla="*/ 59 h 241"/>
                <a:gd name="T90" fmla="*/ 569 w 642"/>
                <a:gd name="T91" fmla="*/ 4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2" h="241">
                  <a:moveTo>
                    <a:pt x="569" y="46"/>
                  </a:moveTo>
                  <a:lnTo>
                    <a:pt x="539" y="33"/>
                  </a:lnTo>
                  <a:lnTo>
                    <a:pt x="503" y="23"/>
                  </a:lnTo>
                  <a:lnTo>
                    <a:pt x="465" y="13"/>
                  </a:lnTo>
                  <a:lnTo>
                    <a:pt x="425" y="8"/>
                  </a:lnTo>
                  <a:lnTo>
                    <a:pt x="382" y="3"/>
                  </a:lnTo>
                  <a:lnTo>
                    <a:pt x="336" y="0"/>
                  </a:lnTo>
                  <a:lnTo>
                    <a:pt x="291" y="0"/>
                  </a:lnTo>
                  <a:lnTo>
                    <a:pt x="248" y="3"/>
                  </a:lnTo>
                  <a:lnTo>
                    <a:pt x="205" y="8"/>
                  </a:lnTo>
                  <a:lnTo>
                    <a:pt x="164" y="16"/>
                  </a:lnTo>
                  <a:lnTo>
                    <a:pt x="126" y="26"/>
                  </a:lnTo>
                  <a:lnTo>
                    <a:pt x="93" y="36"/>
                  </a:lnTo>
                  <a:lnTo>
                    <a:pt x="63" y="49"/>
                  </a:lnTo>
                  <a:lnTo>
                    <a:pt x="40" y="64"/>
                  </a:lnTo>
                  <a:lnTo>
                    <a:pt x="20" y="79"/>
                  </a:lnTo>
                  <a:lnTo>
                    <a:pt x="7" y="94"/>
                  </a:lnTo>
                  <a:lnTo>
                    <a:pt x="0" y="112"/>
                  </a:lnTo>
                  <a:lnTo>
                    <a:pt x="0" y="127"/>
                  </a:lnTo>
                  <a:lnTo>
                    <a:pt x="5" y="145"/>
                  </a:lnTo>
                  <a:lnTo>
                    <a:pt x="17" y="160"/>
                  </a:lnTo>
                  <a:lnTo>
                    <a:pt x="35" y="178"/>
                  </a:lnTo>
                  <a:lnTo>
                    <a:pt x="58" y="190"/>
                  </a:lnTo>
                  <a:lnTo>
                    <a:pt x="86" y="203"/>
                  </a:lnTo>
                  <a:lnTo>
                    <a:pt x="118" y="216"/>
                  </a:lnTo>
                  <a:lnTo>
                    <a:pt x="156" y="226"/>
                  </a:lnTo>
                  <a:lnTo>
                    <a:pt x="194" y="233"/>
                  </a:lnTo>
                  <a:lnTo>
                    <a:pt x="237" y="238"/>
                  </a:lnTo>
                  <a:lnTo>
                    <a:pt x="283" y="241"/>
                  </a:lnTo>
                  <a:lnTo>
                    <a:pt x="326" y="241"/>
                  </a:lnTo>
                  <a:lnTo>
                    <a:pt x="372" y="241"/>
                  </a:lnTo>
                  <a:lnTo>
                    <a:pt x="415" y="236"/>
                  </a:lnTo>
                  <a:lnTo>
                    <a:pt x="458" y="231"/>
                  </a:lnTo>
                  <a:lnTo>
                    <a:pt x="496" y="223"/>
                  </a:lnTo>
                  <a:lnTo>
                    <a:pt x="531" y="213"/>
                  </a:lnTo>
                  <a:lnTo>
                    <a:pt x="564" y="200"/>
                  </a:lnTo>
                  <a:lnTo>
                    <a:pt x="589" y="188"/>
                  </a:lnTo>
                  <a:lnTo>
                    <a:pt x="612" y="173"/>
                  </a:lnTo>
                  <a:lnTo>
                    <a:pt x="627" y="157"/>
                  </a:lnTo>
                  <a:lnTo>
                    <a:pt x="637" y="140"/>
                  </a:lnTo>
                  <a:lnTo>
                    <a:pt x="642" y="122"/>
                  </a:lnTo>
                  <a:lnTo>
                    <a:pt x="640" y="107"/>
                  </a:lnTo>
                  <a:lnTo>
                    <a:pt x="630" y="89"/>
                  </a:lnTo>
                  <a:lnTo>
                    <a:pt x="617" y="74"/>
                  </a:lnTo>
                  <a:lnTo>
                    <a:pt x="594" y="59"/>
                  </a:lnTo>
                  <a:lnTo>
                    <a:pt x="569" y="4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7131EF7-1188-4C43-8FE9-BBB7303A0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4670425"/>
              <a:ext cx="1019175" cy="157163"/>
            </a:xfrm>
            <a:custGeom>
              <a:avLst/>
              <a:gdLst>
                <a:gd name="T0" fmla="*/ 0 w 642"/>
                <a:gd name="T1" fmla="*/ 0 h 99"/>
                <a:gd name="T2" fmla="*/ 7 w 642"/>
                <a:gd name="T3" fmla="*/ 13 h 99"/>
                <a:gd name="T4" fmla="*/ 17 w 642"/>
                <a:gd name="T5" fmla="*/ 23 h 99"/>
                <a:gd name="T6" fmla="*/ 32 w 642"/>
                <a:gd name="T7" fmla="*/ 33 h 99"/>
                <a:gd name="T8" fmla="*/ 40 w 642"/>
                <a:gd name="T9" fmla="*/ 38 h 99"/>
                <a:gd name="T10" fmla="*/ 48 w 642"/>
                <a:gd name="T11" fmla="*/ 43 h 99"/>
                <a:gd name="T12" fmla="*/ 55 w 642"/>
                <a:gd name="T13" fmla="*/ 48 h 99"/>
                <a:gd name="T14" fmla="*/ 65 w 642"/>
                <a:gd name="T15" fmla="*/ 53 h 99"/>
                <a:gd name="T16" fmla="*/ 75 w 642"/>
                <a:gd name="T17" fmla="*/ 56 h 99"/>
                <a:gd name="T18" fmla="*/ 86 w 642"/>
                <a:gd name="T19" fmla="*/ 61 h 99"/>
                <a:gd name="T20" fmla="*/ 96 w 642"/>
                <a:gd name="T21" fmla="*/ 64 h 99"/>
                <a:gd name="T22" fmla="*/ 108 w 642"/>
                <a:gd name="T23" fmla="*/ 69 h 99"/>
                <a:gd name="T24" fmla="*/ 131 w 642"/>
                <a:gd name="T25" fmla="*/ 76 h 99"/>
                <a:gd name="T26" fmla="*/ 159 w 642"/>
                <a:gd name="T27" fmla="*/ 81 h 99"/>
                <a:gd name="T28" fmla="*/ 189 w 642"/>
                <a:gd name="T29" fmla="*/ 89 h 99"/>
                <a:gd name="T30" fmla="*/ 220 w 642"/>
                <a:gd name="T31" fmla="*/ 91 h 99"/>
                <a:gd name="T32" fmla="*/ 253 w 642"/>
                <a:gd name="T33" fmla="*/ 96 h 99"/>
                <a:gd name="T34" fmla="*/ 288 w 642"/>
                <a:gd name="T35" fmla="*/ 96 h 99"/>
                <a:gd name="T36" fmla="*/ 321 w 642"/>
                <a:gd name="T37" fmla="*/ 99 h 99"/>
                <a:gd name="T38" fmla="*/ 354 w 642"/>
                <a:gd name="T39" fmla="*/ 96 h 99"/>
                <a:gd name="T40" fmla="*/ 387 w 642"/>
                <a:gd name="T41" fmla="*/ 96 h 99"/>
                <a:gd name="T42" fmla="*/ 420 w 642"/>
                <a:gd name="T43" fmla="*/ 91 h 99"/>
                <a:gd name="T44" fmla="*/ 450 w 642"/>
                <a:gd name="T45" fmla="*/ 89 h 99"/>
                <a:gd name="T46" fmla="*/ 478 w 642"/>
                <a:gd name="T47" fmla="*/ 84 h 99"/>
                <a:gd name="T48" fmla="*/ 491 w 642"/>
                <a:gd name="T49" fmla="*/ 79 h 99"/>
                <a:gd name="T50" fmla="*/ 503 w 642"/>
                <a:gd name="T51" fmla="*/ 76 h 99"/>
                <a:gd name="T52" fmla="*/ 516 w 642"/>
                <a:gd name="T53" fmla="*/ 74 h 99"/>
                <a:gd name="T54" fmla="*/ 529 w 642"/>
                <a:gd name="T55" fmla="*/ 71 h 99"/>
                <a:gd name="T56" fmla="*/ 539 w 642"/>
                <a:gd name="T57" fmla="*/ 66 h 99"/>
                <a:gd name="T58" fmla="*/ 551 w 642"/>
                <a:gd name="T59" fmla="*/ 64 h 99"/>
                <a:gd name="T60" fmla="*/ 561 w 642"/>
                <a:gd name="T61" fmla="*/ 58 h 99"/>
                <a:gd name="T62" fmla="*/ 572 w 642"/>
                <a:gd name="T63" fmla="*/ 53 h 99"/>
                <a:gd name="T64" fmla="*/ 589 w 642"/>
                <a:gd name="T65" fmla="*/ 46 h 99"/>
                <a:gd name="T66" fmla="*/ 607 w 642"/>
                <a:gd name="T67" fmla="*/ 36 h 99"/>
                <a:gd name="T68" fmla="*/ 622 w 642"/>
                <a:gd name="T69" fmla="*/ 23 h 99"/>
                <a:gd name="T70" fmla="*/ 635 w 642"/>
                <a:gd name="T71" fmla="*/ 13 h 99"/>
                <a:gd name="T72" fmla="*/ 642 w 642"/>
                <a:gd name="T7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2" h="99">
                  <a:moveTo>
                    <a:pt x="0" y="0"/>
                  </a:moveTo>
                  <a:lnTo>
                    <a:pt x="7" y="13"/>
                  </a:lnTo>
                  <a:lnTo>
                    <a:pt x="17" y="23"/>
                  </a:lnTo>
                  <a:lnTo>
                    <a:pt x="32" y="33"/>
                  </a:lnTo>
                  <a:lnTo>
                    <a:pt x="40" y="38"/>
                  </a:lnTo>
                  <a:lnTo>
                    <a:pt x="48" y="43"/>
                  </a:lnTo>
                  <a:lnTo>
                    <a:pt x="55" y="48"/>
                  </a:lnTo>
                  <a:lnTo>
                    <a:pt x="65" y="53"/>
                  </a:lnTo>
                  <a:lnTo>
                    <a:pt x="75" y="56"/>
                  </a:lnTo>
                  <a:lnTo>
                    <a:pt x="86" y="61"/>
                  </a:lnTo>
                  <a:lnTo>
                    <a:pt x="96" y="64"/>
                  </a:lnTo>
                  <a:lnTo>
                    <a:pt x="108" y="69"/>
                  </a:lnTo>
                  <a:lnTo>
                    <a:pt x="131" y="76"/>
                  </a:lnTo>
                  <a:lnTo>
                    <a:pt x="159" y="81"/>
                  </a:lnTo>
                  <a:lnTo>
                    <a:pt x="189" y="89"/>
                  </a:lnTo>
                  <a:lnTo>
                    <a:pt x="220" y="91"/>
                  </a:lnTo>
                  <a:lnTo>
                    <a:pt x="253" y="96"/>
                  </a:lnTo>
                  <a:lnTo>
                    <a:pt x="288" y="96"/>
                  </a:lnTo>
                  <a:lnTo>
                    <a:pt x="321" y="99"/>
                  </a:lnTo>
                  <a:lnTo>
                    <a:pt x="354" y="96"/>
                  </a:lnTo>
                  <a:lnTo>
                    <a:pt x="387" y="96"/>
                  </a:lnTo>
                  <a:lnTo>
                    <a:pt x="420" y="91"/>
                  </a:lnTo>
                  <a:lnTo>
                    <a:pt x="450" y="89"/>
                  </a:lnTo>
                  <a:lnTo>
                    <a:pt x="478" y="84"/>
                  </a:lnTo>
                  <a:lnTo>
                    <a:pt x="491" y="79"/>
                  </a:lnTo>
                  <a:lnTo>
                    <a:pt x="503" y="76"/>
                  </a:lnTo>
                  <a:lnTo>
                    <a:pt x="516" y="74"/>
                  </a:lnTo>
                  <a:lnTo>
                    <a:pt x="529" y="71"/>
                  </a:lnTo>
                  <a:lnTo>
                    <a:pt x="539" y="66"/>
                  </a:lnTo>
                  <a:lnTo>
                    <a:pt x="551" y="64"/>
                  </a:lnTo>
                  <a:lnTo>
                    <a:pt x="561" y="58"/>
                  </a:lnTo>
                  <a:lnTo>
                    <a:pt x="572" y="53"/>
                  </a:lnTo>
                  <a:lnTo>
                    <a:pt x="589" y="46"/>
                  </a:lnTo>
                  <a:lnTo>
                    <a:pt x="607" y="36"/>
                  </a:lnTo>
                  <a:lnTo>
                    <a:pt x="622" y="23"/>
                  </a:lnTo>
                  <a:lnTo>
                    <a:pt x="635" y="13"/>
                  </a:lnTo>
                  <a:lnTo>
                    <a:pt x="64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1DA4C44-76AD-40B7-9CFB-8D4BE9287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4413250"/>
              <a:ext cx="36513" cy="257175"/>
            </a:xfrm>
            <a:custGeom>
              <a:avLst/>
              <a:gdLst>
                <a:gd name="T0" fmla="*/ 0 w 23"/>
                <a:gd name="T1" fmla="*/ 160 h 162"/>
                <a:gd name="T2" fmla="*/ 3 w 23"/>
                <a:gd name="T3" fmla="*/ 157 h 162"/>
                <a:gd name="T4" fmla="*/ 5 w 23"/>
                <a:gd name="T5" fmla="*/ 155 h 162"/>
                <a:gd name="T6" fmla="*/ 5 w 23"/>
                <a:gd name="T7" fmla="*/ 152 h 162"/>
                <a:gd name="T8" fmla="*/ 5 w 23"/>
                <a:gd name="T9" fmla="*/ 150 h 162"/>
                <a:gd name="T10" fmla="*/ 8 w 23"/>
                <a:gd name="T11" fmla="*/ 147 h 162"/>
                <a:gd name="T12" fmla="*/ 8 w 23"/>
                <a:gd name="T13" fmla="*/ 145 h 162"/>
                <a:gd name="T14" fmla="*/ 11 w 23"/>
                <a:gd name="T15" fmla="*/ 139 h 162"/>
                <a:gd name="T16" fmla="*/ 11 w 23"/>
                <a:gd name="T17" fmla="*/ 137 h 162"/>
                <a:gd name="T18" fmla="*/ 13 w 23"/>
                <a:gd name="T19" fmla="*/ 134 h 162"/>
                <a:gd name="T20" fmla="*/ 13 w 23"/>
                <a:gd name="T21" fmla="*/ 132 h 162"/>
                <a:gd name="T22" fmla="*/ 13 w 23"/>
                <a:gd name="T23" fmla="*/ 129 h 162"/>
                <a:gd name="T24" fmla="*/ 16 w 23"/>
                <a:gd name="T25" fmla="*/ 127 h 162"/>
                <a:gd name="T26" fmla="*/ 16 w 23"/>
                <a:gd name="T27" fmla="*/ 124 h 162"/>
                <a:gd name="T28" fmla="*/ 16 w 23"/>
                <a:gd name="T29" fmla="*/ 124 h 162"/>
                <a:gd name="T30" fmla="*/ 18 w 23"/>
                <a:gd name="T31" fmla="*/ 119 h 162"/>
                <a:gd name="T32" fmla="*/ 18 w 23"/>
                <a:gd name="T33" fmla="*/ 117 h 162"/>
                <a:gd name="T34" fmla="*/ 18 w 23"/>
                <a:gd name="T35" fmla="*/ 117 h 162"/>
                <a:gd name="T36" fmla="*/ 18 w 23"/>
                <a:gd name="T37" fmla="*/ 114 h 162"/>
                <a:gd name="T38" fmla="*/ 18 w 23"/>
                <a:gd name="T39" fmla="*/ 112 h 162"/>
                <a:gd name="T40" fmla="*/ 21 w 23"/>
                <a:gd name="T41" fmla="*/ 109 h 162"/>
                <a:gd name="T42" fmla="*/ 21 w 23"/>
                <a:gd name="T43" fmla="*/ 107 h 162"/>
                <a:gd name="T44" fmla="*/ 21 w 23"/>
                <a:gd name="T45" fmla="*/ 104 h 162"/>
                <a:gd name="T46" fmla="*/ 21 w 23"/>
                <a:gd name="T47" fmla="*/ 104 h 162"/>
                <a:gd name="T48" fmla="*/ 21 w 23"/>
                <a:gd name="T49" fmla="*/ 101 h 162"/>
                <a:gd name="T50" fmla="*/ 21 w 23"/>
                <a:gd name="T51" fmla="*/ 99 h 162"/>
                <a:gd name="T52" fmla="*/ 21 w 23"/>
                <a:gd name="T53" fmla="*/ 96 h 162"/>
                <a:gd name="T54" fmla="*/ 21 w 23"/>
                <a:gd name="T55" fmla="*/ 94 h 162"/>
                <a:gd name="T56" fmla="*/ 21 w 23"/>
                <a:gd name="T57" fmla="*/ 91 h 162"/>
                <a:gd name="T58" fmla="*/ 23 w 23"/>
                <a:gd name="T59" fmla="*/ 89 h 162"/>
                <a:gd name="T60" fmla="*/ 23 w 23"/>
                <a:gd name="T61" fmla="*/ 86 h 162"/>
                <a:gd name="T62" fmla="*/ 23 w 23"/>
                <a:gd name="T63" fmla="*/ 86 h 162"/>
                <a:gd name="T64" fmla="*/ 23 w 23"/>
                <a:gd name="T65" fmla="*/ 84 h 162"/>
                <a:gd name="T66" fmla="*/ 23 w 23"/>
                <a:gd name="T67" fmla="*/ 81 h 162"/>
                <a:gd name="T68" fmla="*/ 23 w 23"/>
                <a:gd name="T69" fmla="*/ 79 h 162"/>
                <a:gd name="T70" fmla="*/ 23 w 23"/>
                <a:gd name="T71" fmla="*/ 74 h 162"/>
                <a:gd name="T72" fmla="*/ 23 w 23"/>
                <a:gd name="T73" fmla="*/ 74 h 162"/>
                <a:gd name="T74" fmla="*/ 21 w 23"/>
                <a:gd name="T75" fmla="*/ 71 h 162"/>
                <a:gd name="T76" fmla="*/ 21 w 23"/>
                <a:gd name="T77" fmla="*/ 66 h 162"/>
                <a:gd name="T78" fmla="*/ 21 w 23"/>
                <a:gd name="T79" fmla="*/ 63 h 162"/>
                <a:gd name="T80" fmla="*/ 21 w 23"/>
                <a:gd name="T81" fmla="*/ 61 h 162"/>
                <a:gd name="T82" fmla="*/ 21 w 23"/>
                <a:gd name="T83" fmla="*/ 58 h 162"/>
                <a:gd name="T84" fmla="*/ 21 w 23"/>
                <a:gd name="T85" fmla="*/ 53 h 162"/>
                <a:gd name="T86" fmla="*/ 21 w 23"/>
                <a:gd name="T87" fmla="*/ 51 h 162"/>
                <a:gd name="T88" fmla="*/ 18 w 23"/>
                <a:gd name="T89" fmla="*/ 48 h 162"/>
                <a:gd name="T90" fmla="*/ 18 w 23"/>
                <a:gd name="T91" fmla="*/ 46 h 162"/>
                <a:gd name="T92" fmla="*/ 18 w 23"/>
                <a:gd name="T93" fmla="*/ 43 h 162"/>
                <a:gd name="T94" fmla="*/ 16 w 23"/>
                <a:gd name="T95" fmla="*/ 38 h 162"/>
                <a:gd name="T96" fmla="*/ 16 w 23"/>
                <a:gd name="T97" fmla="*/ 33 h 162"/>
                <a:gd name="T98" fmla="*/ 13 w 23"/>
                <a:gd name="T99" fmla="*/ 28 h 162"/>
                <a:gd name="T100" fmla="*/ 11 w 23"/>
                <a:gd name="T101" fmla="*/ 23 h 162"/>
                <a:gd name="T102" fmla="*/ 8 w 23"/>
                <a:gd name="T103" fmla="*/ 18 h 162"/>
                <a:gd name="T104" fmla="*/ 8 w 23"/>
                <a:gd name="T105" fmla="*/ 15 h 162"/>
                <a:gd name="T106" fmla="*/ 8 w 23"/>
                <a:gd name="T107" fmla="*/ 15 h 162"/>
                <a:gd name="T108" fmla="*/ 5 w 23"/>
                <a:gd name="T109" fmla="*/ 10 h 162"/>
                <a:gd name="T110" fmla="*/ 5 w 23"/>
                <a:gd name="T111" fmla="*/ 10 h 162"/>
                <a:gd name="T112" fmla="*/ 5 w 23"/>
                <a:gd name="T113" fmla="*/ 8 h 162"/>
                <a:gd name="T114" fmla="*/ 3 w 23"/>
                <a:gd name="T115" fmla="*/ 8 h 162"/>
                <a:gd name="T116" fmla="*/ 3 w 23"/>
                <a:gd name="T117" fmla="*/ 5 h 162"/>
                <a:gd name="T118" fmla="*/ 0 w 23"/>
                <a:gd name="T119" fmla="*/ 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" h="162">
                  <a:moveTo>
                    <a:pt x="0" y="162"/>
                  </a:moveTo>
                  <a:lnTo>
                    <a:pt x="0" y="160"/>
                  </a:lnTo>
                  <a:lnTo>
                    <a:pt x="0" y="160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5" y="155"/>
                  </a:lnTo>
                  <a:lnTo>
                    <a:pt x="5" y="155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8" y="150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8" y="145"/>
                  </a:lnTo>
                  <a:lnTo>
                    <a:pt x="8" y="145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7"/>
                  </a:lnTo>
                  <a:lnTo>
                    <a:pt x="13" y="137"/>
                  </a:lnTo>
                  <a:lnTo>
                    <a:pt x="13" y="137"/>
                  </a:lnTo>
                  <a:lnTo>
                    <a:pt x="13" y="134"/>
                  </a:lnTo>
                  <a:lnTo>
                    <a:pt x="13" y="134"/>
                  </a:lnTo>
                  <a:lnTo>
                    <a:pt x="13" y="134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3" y="129"/>
                  </a:lnTo>
                  <a:lnTo>
                    <a:pt x="16" y="129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8" y="119"/>
                  </a:lnTo>
                  <a:lnTo>
                    <a:pt x="18" y="119"/>
                  </a:lnTo>
                  <a:lnTo>
                    <a:pt x="18" y="119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3" y="91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8"/>
                  </a:lnTo>
                  <a:lnTo>
                    <a:pt x="21" y="58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1" y="51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6"/>
                  </a:lnTo>
                  <a:lnTo>
                    <a:pt x="16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5"/>
                  </a:lnTo>
                  <a:lnTo>
                    <a:pt x="11" y="23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DD5FDC-D478-48DF-80B9-37FD0E72E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6" y="4413250"/>
              <a:ext cx="36513" cy="257175"/>
            </a:xfrm>
            <a:custGeom>
              <a:avLst/>
              <a:gdLst>
                <a:gd name="T0" fmla="*/ 20 w 23"/>
                <a:gd name="T1" fmla="*/ 3 h 162"/>
                <a:gd name="T2" fmla="*/ 20 w 23"/>
                <a:gd name="T3" fmla="*/ 5 h 162"/>
                <a:gd name="T4" fmla="*/ 17 w 23"/>
                <a:gd name="T5" fmla="*/ 8 h 162"/>
                <a:gd name="T6" fmla="*/ 17 w 23"/>
                <a:gd name="T7" fmla="*/ 10 h 162"/>
                <a:gd name="T8" fmla="*/ 15 w 23"/>
                <a:gd name="T9" fmla="*/ 13 h 162"/>
                <a:gd name="T10" fmla="*/ 15 w 23"/>
                <a:gd name="T11" fmla="*/ 15 h 162"/>
                <a:gd name="T12" fmla="*/ 12 w 23"/>
                <a:gd name="T13" fmla="*/ 18 h 162"/>
                <a:gd name="T14" fmla="*/ 12 w 23"/>
                <a:gd name="T15" fmla="*/ 20 h 162"/>
                <a:gd name="T16" fmla="*/ 10 w 23"/>
                <a:gd name="T17" fmla="*/ 25 h 162"/>
                <a:gd name="T18" fmla="*/ 10 w 23"/>
                <a:gd name="T19" fmla="*/ 25 h 162"/>
                <a:gd name="T20" fmla="*/ 10 w 23"/>
                <a:gd name="T21" fmla="*/ 28 h 162"/>
                <a:gd name="T22" fmla="*/ 7 w 23"/>
                <a:gd name="T23" fmla="*/ 33 h 162"/>
                <a:gd name="T24" fmla="*/ 7 w 23"/>
                <a:gd name="T25" fmla="*/ 36 h 162"/>
                <a:gd name="T26" fmla="*/ 7 w 23"/>
                <a:gd name="T27" fmla="*/ 36 h 162"/>
                <a:gd name="T28" fmla="*/ 5 w 23"/>
                <a:gd name="T29" fmla="*/ 38 h 162"/>
                <a:gd name="T30" fmla="*/ 5 w 23"/>
                <a:gd name="T31" fmla="*/ 41 h 162"/>
                <a:gd name="T32" fmla="*/ 5 w 23"/>
                <a:gd name="T33" fmla="*/ 43 h 162"/>
                <a:gd name="T34" fmla="*/ 5 w 23"/>
                <a:gd name="T35" fmla="*/ 46 h 162"/>
                <a:gd name="T36" fmla="*/ 2 w 23"/>
                <a:gd name="T37" fmla="*/ 48 h 162"/>
                <a:gd name="T38" fmla="*/ 2 w 23"/>
                <a:gd name="T39" fmla="*/ 51 h 162"/>
                <a:gd name="T40" fmla="*/ 2 w 23"/>
                <a:gd name="T41" fmla="*/ 53 h 162"/>
                <a:gd name="T42" fmla="*/ 2 w 23"/>
                <a:gd name="T43" fmla="*/ 56 h 162"/>
                <a:gd name="T44" fmla="*/ 2 w 23"/>
                <a:gd name="T45" fmla="*/ 56 h 162"/>
                <a:gd name="T46" fmla="*/ 2 w 23"/>
                <a:gd name="T47" fmla="*/ 58 h 162"/>
                <a:gd name="T48" fmla="*/ 0 w 23"/>
                <a:gd name="T49" fmla="*/ 61 h 162"/>
                <a:gd name="T50" fmla="*/ 0 w 23"/>
                <a:gd name="T51" fmla="*/ 63 h 162"/>
                <a:gd name="T52" fmla="*/ 0 w 23"/>
                <a:gd name="T53" fmla="*/ 66 h 162"/>
                <a:gd name="T54" fmla="*/ 0 w 23"/>
                <a:gd name="T55" fmla="*/ 69 h 162"/>
                <a:gd name="T56" fmla="*/ 0 w 23"/>
                <a:gd name="T57" fmla="*/ 69 h 162"/>
                <a:gd name="T58" fmla="*/ 0 w 23"/>
                <a:gd name="T59" fmla="*/ 71 h 162"/>
                <a:gd name="T60" fmla="*/ 0 w 23"/>
                <a:gd name="T61" fmla="*/ 76 h 162"/>
                <a:gd name="T62" fmla="*/ 0 w 23"/>
                <a:gd name="T63" fmla="*/ 76 h 162"/>
                <a:gd name="T64" fmla="*/ 0 w 23"/>
                <a:gd name="T65" fmla="*/ 79 h 162"/>
                <a:gd name="T66" fmla="*/ 0 w 23"/>
                <a:gd name="T67" fmla="*/ 81 h 162"/>
                <a:gd name="T68" fmla="*/ 0 w 23"/>
                <a:gd name="T69" fmla="*/ 84 h 162"/>
                <a:gd name="T70" fmla="*/ 0 w 23"/>
                <a:gd name="T71" fmla="*/ 86 h 162"/>
                <a:gd name="T72" fmla="*/ 0 w 23"/>
                <a:gd name="T73" fmla="*/ 89 h 162"/>
                <a:gd name="T74" fmla="*/ 0 w 23"/>
                <a:gd name="T75" fmla="*/ 91 h 162"/>
                <a:gd name="T76" fmla="*/ 0 w 23"/>
                <a:gd name="T77" fmla="*/ 96 h 162"/>
                <a:gd name="T78" fmla="*/ 0 w 23"/>
                <a:gd name="T79" fmla="*/ 99 h 162"/>
                <a:gd name="T80" fmla="*/ 0 w 23"/>
                <a:gd name="T81" fmla="*/ 101 h 162"/>
                <a:gd name="T82" fmla="*/ 2 w 23"/>
                <a:gd name="T83" fmla="*/ 104 h 162"/>
                <a:gd name="T84" fmla="*/ 2 w 23"/>
                <a:gd name="T85" fmla="*/ 107 h 162"/>
                <a:gd name="T86" fmla="*/ 2 w 23"/>
                <a:gd name="T87" fmla="*/ 109 h 162"/>
                <a:gd name="T88" fmla="*/ 2 w 23"/>
                <a:gd name="T89" fmla="*/ 112 h 162"/>
                <a:gd name="T90" fmla="*/ 5 w 23"/>
                <a:gd name="T91" fmla="*/ 117 h 162"/>
                <a:gd name="T92" fmla="*/ 5 w 23"/>
                <a:gd name="T93" fmla="*/ 119 h 162"/>
                <a:gd name="T94" fmla="*/ 5 w 23"/>
                <a:gd name="T95" fmla="*/ 124 h 162"/>
                <a:gd name="T96" fmla="*/ 7 w 23"/>
                <a:gd name="T97" fmla="*/ 127 h 162"/>
                <a:gd name="T98" fmla="*/ 10 w 23"/>
                <a:gd name="T99" fmla="*/ 134 h 162"/>
                <a:gd name="T100" fmla="*/ 10 w 23"/>
                <a:gd name="T101" fmla="*/ 139 h 162"/>
                <a:gd name="T102" fmla="*/ 12 w 23"/>
                <a:gd name="T103" fmla="*/ 145 h 162"/>
                <a:gd name="T104" fmla="*/ 12 w 23"/>
                <a:gd name="T105" fmla="*/ 145 h 162"/>
                <a:gd name="T106" fmla="*/ 15 w 23"/>
                <a:gd name="T107" fmla="*/ 147 h 162"/>
                <a:gd name="T108" fmla="*/ 15 w 23"/>
                <a:gd name="T109" fmla="*/ 150 h 162"/>
                <a:gd name="T110" fmla="*/ 17 w 23"/>
                <a:gd name="T111" fmla="*/ 152 h 162"/>
                <a:gd name="T112" fmla="*/ 17 w 23"/>
                <a:gd name="T113" fmla="*/ 155 h 162"/>
                <a:gd name="T114" fmla="*/ 17 w 23"/>
                <a:gd name="T115" fmla="*/ 155 h 162"/>
                <a:gd name="T116" fmla="*/ 20 w 23"/>
                <a:gd name="T117" fmla="*/ 157 h 162"/>
                <a:gd name="T118" fmla="*/ 20 w 23"/>
                <a:gd name="T119" fmla="*/ 1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" h="162">
                  <a:moveTo>
                    <a:pt x="23" y="0"/>
                  </a:move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2" y="101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5" y="122"/>
                  </a:lnTo>
                  <a:lnTo>
                    <a:pt x="5" y="122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7" y="127"/>
                  </a:lnTo>
                  <a:lnTo>
                    <a:pt x="7" y="127"/>
                  </a:lnTo>
                  <a:lnTo>
                    <a:pt x="7" y="129"/>
                  </a:lnTo>
                  <a:lnTo>
                    <a:pt x="7" y="132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10" y="137"/>
                  </a:lnTo>
                  <a:lnTo>
                    <a:pt x="10" y="139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50"/>
                  </a:lnTo>
                  <a:lnTo>
                    <a:pt x="15" y="150"/>
                  </a:lnTo>
                  <a:lnTo>
                    <a:pt x="15" y="150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3" y="16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107BEBBB-7A81-4F15-9163-6DD4DDE73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138" y="4413250"/>
              <a:ext cx="1044575" cy="238125"/>
            </a:xfrm>
            <a:custGeom>
              <a:avLst/>
              <a:gdLst>
                <a:gd name="T0" fmla="*/ 650 w 658"/>
                <a:gd name="T1" fmla="*/ 0 h 150"/>
                <a:gd name="T2" fmla="*/ 655 w 658"/>
                <a:gd name="T3" fmla="*/ 13 h 150"/>
                <a:gd name="T4" fmla="*/ 658 w 658"/>
                <a:gd name="T5" fmla="*/ 25 h 150"/>
                <a:gd name="T6" fmla="*/ 655 w 658"/>
                <a:gd name="T7" fmla="*/ 38 h 150"/>
                <a:gd name="T8" fmla="*/ 650 w 658"/>
                <a:gd name="T9" fmla="*/ 51 h 150"/>
                <a:gd name="T10" fmla="*/ 643 w 658"/>
                <a:gd name="T11" fmla="*/ 63 h 150"/>
                <a:gd name="T12" fmla="*/ 630 w 658"/>
                <a:gd name="T13" fmla="*/ 74 h 150"/>
                <a:gd name="T14" fmla="*/ 615 w 658"/>
                <a:gd name="T15" fmla="*/ 86 h 150"/>
                <a:gd name="T16" fmla="*/ 597 w 658"/>
                <a:gd name="T17" fmla="*/ 96 h 150"/>
                <a:gd name="T18" fmla="*/ 580 w 658"/>
                <a:gd name="T19" fmla="*/ 107 h 150"/>
                <a:gd name="T20" fmla="*/ 569 w 658"/>
                <a:gd name="T21" fmla="*/ 109 h 150"/>
                <a:gd name="T22" fmla="*/ 559 w 658"/>
                <a:gd name="T23" fmla="*/ 114 h 150"/>
                <a:gd name="T24" fmla="*/ 547 w 658"/>
                <a:gd name="T25" fmla="*/ 117 h 150"/>
                <a:gd name="T26" fmla="*/ 537 w 658"/>
                <a:gd name="T27" fmla="*/ 122 h 150"/>
                <a:gd name="T28" fmla="*/ 524 w 658"/>
                <a:gd name="T29" fmla="*/ 124 h 150"/>
                <a:gd name="T30" fmla="*/ 511 w 658"/>
                <a:gd name="T31" fmla="*/ 127 h 150"/>
                <a:gd name="T32" fmla="*/ 499 w 658"/>
                <a:gd name="T33" fmla="*/ 132 h 150"/>
                <a:gd name="T34" fmla="*/ 486 w 658"/>
                <a:gd name="T35" fmla="*/ 134 h 150"/>
                <a:gd name="T36" fmla="*/ 458 w 658"/>
                <a:gd name="T37" fmla="*/ 139 h 150"/>
                <a:gd name="T38" fmla="*/ 428 w 658"/>
                <a:gd name="T39" fmla="*/ 145 h 150"/>
                <a:gd name="T40" fmla="*/ 395 w 658"/>
                <a:gd name="T41" fmla="*/ 147 h 150"/>
                <a:gd name="T42" fmla="*/ 362 w 658"/>
                <a:gd name="T43" fmla="*/ 150 h 150"/>
                <a:gd name="T44" fmla="*/ 329 w 658"/>
                <a:gd name="T45" fmla="*/ 150 h 150"/>
                <a:gd name="T46" fmla="*/ 296 w 658"/>
                <a:gd name="T47" fmla="*/ 150 h 150"/>
                <a:gd name="T48" fmla="*/ 261 w 658"/>
                <a:gd name="T49" fmla="*/ 147 h 150"/>
                <a:gd name="T50" fmla="*/ 228 w 658"/>
                <a:gd name="T51" fmla="*/ 142 h 150"/>
                <a:gd name="T52" fmla="*/ 197 w 658"/>
                <a:gd name="T53" fmla="*/ 139 h 150"/>
                <a:gd name="T54" fmla="*/ 167 w 658"/>
                <a:gd name="T55" fmla="*/ 134 h 150"/>
                <a:gd name="T56" fmla="*/ 139 w 658"/>
                <a:gd name="T57" fmla="*/ 127 h 150"/>
                <a:gd name="T58" fmla="*/ 116 w 658"/>
                <a:gd name="T59" fmla="*/ 119 h 150"/>
                <a:gd name="T60" fmla="*/ 104 w 658"/>
                <a:gd name="T61" fmla="*/ 117 h 150"/>
                <a:gd name="T62" fmla="*/ 94 w 658"/>
                <a:gd name="T63" fmla="*/ 112 h 150"/>
                <a:gd name="T64" fmla="*/ 83 w 658"/>
                <a:gd name="T65" fmla="*/ 107 h 150"/>
                <a:gd name="T66" fmla="*/ 73 w 658"/>
                <a:gd name="T67" fmla="*/ 104 h 150"/>
                <a:gd name="T68" fmla="*/ 63 w 658"/>
                <a:gd name="T69" fmla="*/ 99 h 150"/>
                <a:gd name="T70" fmla="*/ 56 w 658"/>
                <a:gd name="T71" fmla="*/ 94 h 150"/>
                <a:gd name="T72" fmla="*/ 48 w 658"/>
                <a:gd name="T73" fmla="*/ 89 h 150"/>
                <a:gd name="T74" fmla="*/ 40 w 658"/>
                <a:gd name="T75" fmla="*/ 84 h 150"/>
                <a:gd name="T76" fmla="*/ 25 w 658"/>
                <a:gd name="T77" fmla="*/ 74 h 150"/>
                <a:gd name="T78" fmla="*/ 15 w 658"/>
                <a:gd name="T79" fmla="*/ 63 h 150"/>
                <a:gd name="T80" fmla="*/ 8 w 658"/>
                <a:gd name="T81" fmla="*/ 51 h 150"/>
                <a:gd name="T82" fmla="*/ 2 w 658"/>
                <a:gd name="T83" fmla="*/ 38 h 150"/>
                <a:gd name="T84" fmla="*/ 0 w 658"/>
                <a:gd name="T85" fmla="*/ 25 h 150"/>
                <a:gd name="T86" fmla="*/ 2 w 658"/>
                <a:gd name="T87" fmla="*/ 13 h 150"/>
                <a:gd name="T88" fmla="*/ 8 w 658"/>
                <a:gd name="T8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150">
                  <a:moveTo>
                    <a:pt x="650" y="0"/>
                  </a:moveTo>
                  <a:lnTo>
                    <a:pt x="655" y="13"/>
                  </a:lnTo>
                  <a:lnTo>
                    <a:pt x="658" y="25"/>
                  </a:lnTo>
                  <a:lnTo>
                    <a:pt x="655" y="38"/>
                  </a:lnTo>
                  <a:lnTo>
                    <a:pt x="650" y="51"/>
                  </a:lnTo>
                  <a:lnTo>
                    <a:pt x="643" y="63"/>
                  </a:lnTo>
                  <a:lnTo>
                    <a:pt x="630" y="74"/>
                  </a:lnTo>
                  <a:lnTo>
                    <a:pt x="615" y="86"/>
                  </a:lnTo>
                  <a:lnTo>
                    <a:pt x="597" y="96"/>
                  </a:lnTo>
                  <a:lnTo>
                    <a:pt x="580" y="107"/>
                  </a:lnTo>
                  <a:lnTo>
                    <a:pt x="569" y="109"/>
                  </a:lnTo>
                  <a:lnTo>
                    <a:pt x="559" y="114"/>
                  </a:lnTo>
                  <a:lnTo>
                    <a:pt x="547" y="117"/>
                  </a:lnTo>
                  <a:lnTo>
                    <a:pt x="537" y="122"/>
                  </a:lnTo>
                  <a:lnTo>
                    <a:pt x="524" y="124"/>
                  </a:lnTo>
                  <a:lnTo>
                    <a:pt x="511" y="127"/>
                  </a:lnTo>
                  <a:lnTo>
                    <a:pt x="499" y="132"/>
                  </a:lnTo>
                  <a:lnTo>
                    <a:pt x="486" y="134"/>
                  </a:lnTo>
                  <a:lnTo>
                    <a:pt x="458" y="139"/>
                  </a:lnTo>
                  <a:lnTo>
                    <a:pt x="428" y="145"/>
                  </a:lnTo>
                  <a:lnTo>
                    <a:pt x="395" y="147"/>
                  </a:lnTo>
                  <a:lnTo>
                    <a:pt x="362" y="150"/>
                  </a:lnTo>
                  <a:lnTo>
                    <a:pt x="329" y="150"/>
                  </a:lnTo>
                  <a:lnTo>
                    <a:pt x="296" y="150"/>
                  </a:lnTo>
                  <a:lnTo>
                    <a:pt x="261" y="147"/>
                  </a:lnTo>
                  <a:lnTo>
                    <a:pt x="228" y="142"/>
                  </a:lnTo>
                  <a:lnTo>
                    <a:pt x="197" y="139"/>
                  </a:lnTo>
                  <a:lnTo>
                    <a:pt x="167" y="134"/>
                  </a:lnTo>
                  <a:lnTo>
                    <a:pt x="139" y="127"/>
                  </a:lnTo>
                  <a:lnTo>
                    <a:pt x="116" y="119"/>
                  </a:lnTo>
                  <a:lnTo>
                    <a:pt x="104" y="117"/>
                  </a:lnTo>
                  <a:lnTo>
                    <a:pt x="94" y="112"/>
                  </a:lnTo>
                  <a:lnTo>
                    <a:pt x="83" y="107"/>
                  </a:lnTo>
                  <a:lnTo>
                    <a:pt x="73" y="104"/>
                  </a:lnTo>
                  <a:lnTo>
                    <a:pt x="63" y="99"/>
                  </a:lnTo>
                  <a:lnTo>
                    <a:pt x="56" y="94"/>
                  </a:lnTo>
                  <a:lnTo>
                    <a:pt x="48" y="89"/>
                  </a:lnTo>
                  <a:lnTo>
                    <a:pt x="40" y="84"/>
                  </a:lnTo>
                  <a:lnTo>
                    <a:pt x="25" y="74"/>
                  </a:lnTo>
                  <a:lnTo>
                    <a:pt x="15" y="63"/>
                  </a:lnTo>
                  <a:lnTo>
                    <a:pt x="8" y="51"/>
                  </a:lnTo>
                  <a:lnTo>
                    <a:pt x="2" y="38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B74A6CF-D5F4-41FA-9B25-D09EB19A6C6A}"/>
              </a:ext>
            </a:extLst>
          </p:cNvPr>
          <p:cNvCxnSpPr>
            <a:cxnSpLocks/>
          </p:cNvCxnSpPr>
          <p:nvPr/>
        </p:nvCxnSpPr>
        <p:spPr>
          <a:xfrm flipV="1">
            <a:off x="4189532" y="4995061"/>
            <a:ext cx="665683" cy="17620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3E8F79E-EC8D-43D7-9EA5-221F08EF362B}"/>
              </a:ext>
            </a:extLst>
          </p:cNvPr>
          <p:cNvCxnSpPr>
            <a:cxnSpLocks/>
          </p:cNvCxnSpPr>
          <p:nvPr/>
        </p:nvCxnSpPr>
        <p:spPr>
          <a:xfrm>
            <a:off x="4157450" y="5537528"/>
            <a:ext cx="697765" cy="20017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Gerader Verbinder 612">
            <a:extLst>
              <a:ext uri="{FF2B5EF4-FFF2-40B4-BE49-F238E27FC236}">
                <a16:creationId xmlns:a16="http://schemas.microsoft.com/office/drawing/2014/main" id="{A1A66E32-3009-49BE-87D1-F43918440635}"/>
              </a:ext>
            </a:extLst>
          </p:cNvPr>
          <p:cNvCxnSpPr>
            <a:cxnSpLocks/>
          </p:cNvCxnSpPr>
          <p:nvPr/>
        </p:nvCxnSpPr>
        <p:spPr>
          <a:xfrm>
            <a:off x="4863236" y="4995061"/>
            <a:ext cx="37428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Gerader Verbinder 615">
            <a:extLst>
              <a:ext uri="{FF2B5EF4-FFF2-40B4-BE49-F238E27FC236}">
                <a16:creationId xmlns:a16="http://schemas.microsoft.com/office/drawing/2014/main" id="{236BC233-999E-47D6-A7AC-3C77055F0232}"/>
              </a:ext>
            </a:extLst>
          </p:cNvPr>
          <p:cNvCxnSpPr>
            <a:cxnSpLocks/>
          </p:cNvCxnSpPr>
          <p:nvPr/>
        </p:nvCxnSpPr>
        <p:spPr>
          <a:xfrm>
            <a:off x="4863236" y="5737706"/>
            <a:ext cx="37428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0" name="Ellipse 619">
            <a:extLst>
              <a:ext uri="{FF2B5EF4-FFF2-40B4-BE49-F238E27FC236}">
                <a16:creationId xmlns:a16="http://schemas.microsoft.com/office/drawing/2014/main" id="{672986E0-0F78-42D9-BE3A-53BAE0183B88}"/>
              </a:ext>
            </a:extLst>
          </p:cNvPr>
          <p:cNvSpPr/>
          <p:nvPr/>
        </p:nvSpPr>
        <p:spPr>
          <a:xfrm>
            <a:off x="5238247" y="4971248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1" name="Ellipse 620">
            <a:extLst>
              <a:ext uri="{FF2B5EF4-FFF2-40B4-BE49-F238E27FC236}">
                <a16:creationId xmlns:a16="http://schemas.microsoft.com/office/drawing/2014/main" id="{B39DD69A-378C-42EE-99EE-8E59E871D357}"/>
              </a:ext>
            </a:extLst>
          </p:cNvPr>
          <p:cNvSpPr/>
          <p:nvPr/>
        </p:nvSpPr>
        <p:spPr>
          <a:xfrm>
            <a:off x="5238247" y="5710706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23" name="Gerade Verbindung mit Pfeil 622">
            <a:extLst>
              <a:ext uri="{FF2B5EF4-FFF2-40B4-BE49-F238E27FC236}">
                <a16:creationId xmlns:a16="http://schemas.microsoft.com/office/drawing/2014/main" id="{0BCB7240-C779-435A-88D0-D0AE9D1562D9}"/>
              </a:ext>
            </a:extLst>
          </p:cNvPr>
          <p:cNvCxnSpPr/>
          <p:nvPr/>
        </p:nvCxnSpPr>
        <p:spPr>
          <a:xfrm>
            <a:off x="5265247" y="5083164"/>
            <a:ext cx="0" cy="551944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4" name="Textfeld 623">
                <a:extLst>
                  <a:ext uri="{FF2B5EF4-FFF2-40B4-BE49-F238E27FC236}">
                    <a16:creationId xmlns:a16="http://schemas.microsoft.com/office/drawing/2014/main" id="{BBC25336-21E0-4F57-8AE9-0BFBDF7C8915}"/>
                  </a:ext>
                </a:extLst>
              </p:cNvPr>
              <p:cNvSpPr txBox="1"/>
              <p:nvPr/>
            </p:nvSpPr>
            <p:spPr>
              <a:xfrm>
                <a:off x="5257227" y="5187254"/>
                <a:ext cx="267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24" name="Textfeld 623">
                <a:extLst>
                  <a:ext uri="{FF2B5EF4-FFF2-40B4-BE49-F238E27FC236}">
                    <a16:creationId xmlns:a16="http://schemas.microsoft.com/office/drawing/2014/main" id="{BBC25336-21E0-4F57-8AE9-0BFBDF7C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27" y="5187254"/>
                <a:ext cx="267220" cy="369332"/>
              </a:xfrm>
              <a:prstGeom prst="rect">
                <a:avLst/>
              </a:prstGeom>
              <a:blipFill>
                <a:blip r:embed="rId3"/>
                <a:stretch>
                  <a:fillRect r="-68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Gerade Verbindung mit Pfeil 625">
            <a:extLst>
              <a:ext uri="{FF2B5EF4-FFF2-40B4-BE49-F238E27FC236}">
                <a16:creationId xmlns:a16="http://schemas.microsoft.com/office/drawing/2014/main" id="{D7EE7CB8-3771-460D-A5C3-F8DEA7EE1A86}"/>
              </a:ext>
            </a:extLst>
          </p:cNvPr>
          <p:cNvCxnSpPr>
            <a:cxnSpLocks/>
          </p:cNvCxnSpPr>
          <p:nvPr/>
        </p:nvCxnSpPr>
        <p:spPr>
          <a:xfrm flipV="1">
            <a:off x="5351515" y="4993908"/>
            <a:ext cx="541707" cy="1153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feld 626">
                <a:extLst>
                  <a:ext uri="{FF2B5EF4-FFF2-40B4-BE49-F238E27FC236}">
                    <a16:creationId xmlns:a16="http://schemas.microsoft.com/office/drawing/2014/main" id="{5A1DA8AB-5BEB-4E45-8178-0CDAFBD28454}"/>
                  </a:ext>
                </a:extLst>
              </p:cNvPr>
              <p:cNvSpPr txBox="1"/>
              <p:nvPr/>
            </p:nvSpPr>
            <p:spPr>
              <a:xfrm>
                <a:off x="5143945" y="4624576"/>
                <a:ext cx="921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27" name="Textfeld 626">
                <a:extLst>
                  <a:ext uri="{FF2B5EF4-FFF2-40B4-BE49-F238E27FC236}">
                    <a16:creationId xmlns:a16="http://schemas.microsoft.com/office/drawing/2014/main" id="{5A1DA8AB-5BEB-4E45-8178-0CDAFBD28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945" y="4624576"/>
                <a:ext cx="92135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9" name="Gerader Verbinder 628">
            <a:extLst>
              <a:ext uri="{FF2B5EF4-FFF2-40B4-BE49-F238E27FC236}">
                <a16:creationId xmlns:a16="http://schemas.microsoft.com/office/drawing/2014/main" id="{BC8B8156-9A4E-4292-AC6B-0E3D3EFA8256}"/>
              </a:ext>
            </a:extLst>
          </p:cNvPr>
          <p:cNvCxnSpPr/>
          <p:nvPr/>
        </p:nvCxnSpPr>
        <p:spPr>
          <a:xfrm flipH="1">
            <a:off x="1728205" y="5470691"/>
            <a:ext cx="87331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Gerader Verbinder 630">
            <a:extLst>
              <a:ext uri="{FF2B5EF4-FFF2-40B4-BE49-F238E27FC236}">
                <a16:creationId xmlns:a16="http://schemas.microsoft.com/office/drawing/2014/main" id="{C8A630E4-FDD5-4943-8411-8BDD6CE209C9}"/>
              </a:ext>
            </a:extLst>
          </p:cNvPr>
          <p:cNvCxnSpPr/>
          <p:nvPr/>
        </p:nvCxnSpPr>
        <p:spPr>
          <a:xfrm flipH="1">
            <a:off x="1728205" y="4768565"/>
            <a:ext cx="87331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2" name="Textfeld 631">
                <a:extLst>
                  <a:ext uri="{FF2B5EF4-FFF2-40B4-BE49-F238E27FC236}">
                    <a16:creationId xmlns:a16="http://schemas.microsoft.com/office/drawing/2014/main" id="{6A07117C-DB2E-411F-A3F4-AD976DCD29AD}"/>
                  </a:ext>
                </a:extLst>
              </p:cNvPr>
              <p:cNvSpPr txBox="1"/>
              <p:nvPr/>
            </p:nvSpPr>
            <p:spPr>
              <a:xfrm>
                <a:off x="2894621" y="4616444"/>
                <a:ext cx="84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32" name="Textfeld 631">
                <a:extLst>
                  <a:ext uri="{FF2B5EF4-FFF2-40B4-BE49-F238E27FC236}">
                    <a16:creationId xmlns:a16="http://schemas.microsoft.com/office/drawing/2014/main" id="{6A07117C-DB2E-411F-A3F4-AD976DCD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21" y="4616444"/>
                <a:ext cx="846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3" name="Textfeld 632">
            <a:extLst>
              <a:ext uri="{FF2B5EF4-FFF2-40B4-BE49-F238E27FC236}">
                <a16:creationId xmlns:a16="http://schemas.microsoft.com/office/drawing/2014/main" id="{53F93D9D-623C-4DD6-A186-E901811C2210}"/>
              </a:ext>
            </a:extLst>
          </p:cNvPr>
          <p:cNvSpPr txBox="1"/>
          <p:nvPr/>
        </p:nvSpPr>
        <p:spPr>
          <a:xfrm>
            <a:off x="743270" y="4285520"/>
            <a:ext cx="139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Seismische Masse</a:t>
            </a:r>
          </a:p>
        </p:txBody>
      </p:sp>
      <p:sp>
        <p:nvSpPr>
          <p:cNvPr id="634" name="Textfeld 633">
            <a:extLst>
              <a:ext uri="{FF2B5EF4-FFF2-40B4-BE49-F238E27FC236}">
                <a16:creationId xmlns:a16="http://schemas.microsoft.com/office/drawing/2014/main" id="{AAF2153E-064E-49C1-91BF-F0FE92B2EFE4}"/>
              </a:ext>
            </a:extLst>
          </p:cNvPr>
          <p:cNvSpPr txBox="1"/>
          <p:nvPr/>
        </p:nvSpPr>
        <p:spPr>
          <a:xfrm>
            <a:off x="744121" y="4991034"/>
            <a:ext cx="129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Piezo-keramik</a:t>
            </a:r>
          </a:p>
        </p:txBody>
      </p:sp>
      <p:cxnSp>
        <p:nvCxnSpPr>
          <p:cNvPr id="636" name="Gerader Verbinder 635">
            <a:extLst>
              <a:ext uri="{FF2B5EF4-FFF2-40B4-BE49-F238E27FC236}">
                <a16:creationId xmlns:a16="http://schemas.microsoft.com/office/drawing/2014/main" id="{1CC8B5ED-33B2-45FB-B41D-D36E46AC00A7}"/>
              </a:ext>
            </a:extLst>
          </p:cNvPr>
          <p:cNvCxnSpPr>
            <a:cxnSpLocks/>
          </p:cNvCxnSpPr>
          <p:nvPr/>
        </p:nvCxnSpPr>
        <p:spPr>
          <a:xfrm flipV="1">
            <a:off x="3330044" y="5860297"/>
            <a:ext cx="0" cy="470867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0" name="Textfeld 639">
                <a:extLst>
                  <a:ext uri="{FF2B5EF4-FFF2-40B4-BE49-F238E27FC236}">
                    <a16:creationId xmlns:a16="http://schemas.microsoft.com/office/drawing/2014/main" id="{365AF8A4-D301-4085-BCB7-D3BCA1F1E7C8}"/>
                  </a:ext>
                </a:extLst>
              </p:cNvPr>
              <p:cNvSpPr txBox="1"/>
              <p:nvPr/>
            </p:nvSpPr>
            <p:spPr>
              <a:xfrm>
                <a:off x="3337677" y="5956329"/>
                <a:ext cx="267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40" name="Textfeld 639">
                <a:extLst>
                  <a:ext uri="{FF2B5EF4-FFF2-40B4-BE49-F238E27FC236}">
                    <a16:creationId xmlns:a16="http://schemas.microsoft.com/office/drawing/2014/main" id="{365AF8A4-D301-4085-BCB7-D3BCA1F1E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77" y="5956329"/>
                <a:ext cx="267220" cy="369332"/>
              </a:xfrm>
              <a:prstGeom prst="rect">
                <a:avLst/>
              </a:prstGeom>
              <a:blipFill>
                <a:blip r:embed="rId6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A5CB2284-C490-4106-8523-574D11600846}"/>
              </a:ext>
            </a:extLst>
          </p:cNvPr>
          <p:cNvGrpSpPr/>
          <p:nvPr/>
        </p:nvGrpSpPr>
        <p:grpSpPr>
          <a:xfrm>
            <a:off x="4640189" y="3928470"/>
            <a:ext cx="1756072" cy="505700"/>
            <a:chOff x="3009530" y="1998418"/>
            <a:chExt cx="3124940" cy="972000"/>
          </a:xfrm>
        </p:grpSpPr>
        <p:sp>
          <p:nvSpPr>
            <p:cNvPr id="642" name="Rectangle 9">
              <a:extLst>
                <a:ext uri="{FF2B5EF4-FFF2-40B4-BE49-F238E27FC236}">
                  <a16:creationId xmlns:a16="http://schemas.microsoft.com/office/drawing/2014/main" id="{E9D4FA74-77AC-46CD-9840-0D52E4F5000A}"/>
                </a:ext>
              </a:extLst>
            </p:cNvPr>
            <p:cNvSpPr/>
            <p:nvPr/>
          </p:nvSpPr>
          <p:spPr>
            <a:xfrm>
              <a:off x="3009530" y="1998418"/>
              <a:ext cx="3124940" cy="972000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4" name="Textfeld 643">
                  <a:extLst>
                    <a:ext uri="{FF2B5EF4-FFF2-40B4-BE49-F238E27FC236}">
                      <a16:creationId xmlns:a16="http://schemas.microsoft.com/office/drawing/2014/main" id="{1826F43F-CC28-4204-9F96-72EF14A5AB27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644" name="Textfeld 643">
                  <a:extLst>
                    <a:ext uri="{FF2B5EF4-FFF2-40B4-BE49-F238E27FC236}">
                      <a16:creationId xmlns:a16="http://schemas.microsoft.com/office/drawing/2014/main" id="{1826F43F-CC28-4204-9F96-72EF14A5A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8500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5" name="Textfeld 644">
                <a:extLst>
                  <a:ext uri="{FF2B5EF4-FFF2-40B4-BE49-F238E27FC236}">
                    <a16:creationId xmlns:a16="http://schemas.microsoft.com/office/drawing/2014/main" id="{20FB9671-7F6A-43E2-9065-04349516A973}"/>
                  </a:ext>
                </a:extLst>
              </p:cNvPr>
              <p:cNvSpPr txBox="1"/>
              <p:nvPr/>
            </p:nvSpPr>
            <p:spPr>
              <a:xfrm>
                <a:off x="6190499" y="5033781"/>
                <a:ext cx="26028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CH" dirty="0"/>
                  <a:t>:	Kraft</a:t>
                </a:r>
              </a:p>
              <a:p>
                <a:pPr defTabSz="432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CH" dirty="0"/>
                  <a:t>:	Beschleunigung</a:t>
                </a:r>
              </a:p>
              <a:p>
                <a:pPr defTabSz="432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CH" dirty="0"/>
                  <a:t>:	Erzeugte Ladung</a:t>
                </a:r>
              </a:p>
              <a:p>
                <a:pPr defTabSz="432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CH" dirty="0"/>
                  <a:t>:	Spannung</a:t>
                </a:r>
              </a:p>
            </p:txBody>
          </p:sp>
        </mc:Choice>
        <mc:Fallback xmlns="">
          <p:sp>
            <p:nvSpPr>
              <p:cNvPr id="645" name="Textfeld 644">
                <a:extLst>
                  <a:ext uri="{FF2B5EF4-FFF2-40B4-BE49-F238E27FC236}">
                    <a16:creationId xmlns:a16="http://schemas.microsoft.com/office/drawing/2014/main" id="{20FB9671-7F6A-43E2-9065-04349516A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499" y="5033781"/>
                <a:ext cx="2602805" cy="1200329"/>
              </a:xfrm>
              <a:prstGeom prst="rect">
                <a:avLst/>
              </a:prstGeom>
              <a:blipFill>
                <a:blip r:embed="rId8"/>
                <a:stretch>
                  <a:fillRect t="-3046" b="-710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6F12F9D-AD25-4471-8B8A-6837533AC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Passiv, geringe Ladungen</a:t>
            </a:r>
          </a:p>
          <a:p>
            <a:r>
              <a:rPr lang="de-CH" dirty="0"/>
              <a:t>Volatil, vor allem bei kleinen Belastungen</a:t>
            </a:r>
          </a:p>
          <a:p>
            <a:r>
              <a:rPr lang="de-CH" dirty="0"/>
              <a:t>Temperaturabhängig</a:t>
            </a:r>
          </a:p>
        </p:txBody>
      </p:sp>
    </p:spTree>
    <p:extLst>
      <p:ext uri="{BB962C8B-B14F-4D97-AF65-F5344CB8AC3E}">
        <p14:creationId xmlns:p14="http://schemas.microsoft.com/office/powerpoint/2010/main" val="3818491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B00CA78-3B23-4A9C-91A4-A049C3CB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000" dirty="0"/>
              <a:t>Aktiv</a:t>
            </a:r>
          </a:p>
          <a:p>
            <a:r>
              <a:rPr lang="de-CH" sz="2000" dirty="0"/>
              <a:t>In Wheatstone-Messbrücken können Temperatureinflüsse besser kompensiert werden</a:t>
            </a:r>
          </a:p>
          <a:p>
            <a:r>
              <a:rPr lang="de-CH" sz="2000" dirty="0"/>
              <a:t>Kommen bei grossen Kräften und Monitoring-Aufgaben zum Einsatz</a:t>
            </a:r>
          </a:p>
          <a:p>
            <a:r>
              <a:rPr lang="de-CH" sz="2000" dirty="0"/>
              <a:t>Höchste Genauigkeiten möglich</a:t>
            </a:r>
          </a:p>
          <a:p>
            <a:endParaRPr lang="de-CH" sz="2000" dirty="0"/>
          </a:p>
          <a:p>
            <a:endParaRPr lang="de-CH" sz="2000" dirty="0"/>
          </a:p>
          <a:p>
            <a:r>
              <a:rPr lang="de-CH" sz="2000" dirty="0"/>
              <a:t>Kraftmesszelle im Prototypen DYMH-103:</a:t>
            </a:r>
          </a:p>
          <a:p>
            <a:pPr lvl="1"/>
            <a:r>
              <a:rPr lang="de-CH" sz="1800" dirty="0"/>
              <a:t>Wird als </a:t>
            </a:r>
            <a:r>
              <a:rPr lang="de-CH" sz="1800" dirty="0" err="1"/>
              <a:t>Wägezelle</a:t>
            </a:r>
            <a:r>
              <a:rPr lang="de-CH" sz="1800" dirty="0"/>
              <a:t> eingesetzt</a:t>
            </a:r>
          </a:p>
          <a:p>
            <a:pPr lvl="1"/>
            <a:r>
              <a:rPr lang="de-CH" sz="1800" dirty="0"/>
              <a:t>Wird in grossen Stückzahlen produziert</a:t>
            </a:r>
          </a:p>
          <a:p>
            <a:pPr lvl="1"/>
            <a:r>
              <a:rPr lang="de-CH" sz="1800" dirty="0"/>
              <a:t>Für den statischen Gebrauch optimiert</a:t>
            </a:r>
          </a:p>
          <a:p>
            <a:pPr lvl="1"/>
            <a:endParaRPr lang="de-CH" sz="18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8C8462-800C-4460-BB81-FF9D5B23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7C537C-54EC-4943-9373-246F8648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5C1902D-0849-4E81-8579-8CAC4F41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Dehnungsmesstreifen (DMS)</a:t>
            </a:r>
          </a:p>
        </p:txBody>
      </p:sp>
      <p:grpSp>
        <p:nvGrpSpPr>
          <p:cNvPr id="490" name="Gruppieren 489">
            <a:extLst>
              <a:ext uri="{FF2B5EF4-FFF2-40B4-BE49-F238E27FC236}">
                <a16:creationId xmlns:a16="http://schemas.microsoft.com/office/drawing/2014/main" id="{92D03B1B-E03A-482E-BD4E-EABB5663DE2B}"/>
              </a:ext>
            </a:extLst>
          </p:cNvPr>
          <p:cNvGrpSpPr>
            <a:grpSpLocks noChangeAspect="1"/>
          </p:cNvGrpSpPr>
          <p:nvPr/>
        </p:nvGrpSpPr>
        <p:grpSpPr>
          <a:xfrm>
            <a:off x="5705494" y="3445437"/>
            <a:ext cx="3108870" cy="3108870"/>
            <a:chOff x="6026273" y="3467950"/>
            <a:chExt cx="2905881" cy="2905881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9663733F-DD08-4371-A2DC-2F02B9A1D6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26273" y="3467950"/>
              <a:ext cx="2905881" cy="2905881"/>
              <a:chOff x="4775138" y="1892150"/>
              <a:chExt cx="4239775" cy="4239775"/>
            </a:xfrm>
          </p:grpSpPr>
          <p:sp>
            <p:nvSpPr>
              <p:cNvPr id="7" name="AutoShape 600">
                <a:extLst>
                  <a:ext uri="{FF2B5EF4-FFF2-40B4-BE49-F238E27FC236}">
                    <a16:creationId xmlns:a16="http://schemas.microsoft.com/office/drawing/2014/main" id="{E4219963-7124-40B9-8695-E40F846DBC5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775138" y="1892150"/>
                <a:ext cx="4239775" cy="423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1EA08E42-876C-47F4-93D9-91165B8E7543}"/>
                  </a:ext>
                </a:extLst>
              </p:cNvPr>
              <p:cNvGrpSpPr/>
              <p:nvPr/>
            </p:nvGrpSpPr>
            <p:grpSpPr>
              <a:xfrm>
                <a:off x="5047655" y="2147455"/>
                <a:ext cx="3536972" cy="3600080"/>
                <a:chOff x="5047655" y="2147455"/>
                <a:chExt cx="3536972" cy="3600080"/>
              </a:xfrm>
            </p:grpSpPr>
            <p:sp>
              <p:nvSpPr>
                <p:cNvPr id="9" name="Freeform 603">
                  <a:extLst>
                    <a:ext uri="{FF2B5EF4-FFF2-40B4-BE49-F238E27FC236}">
                      <a16:creationId xmlns:a16="http://schemas.microsoft.com/office/drawing/2014/main" id="{FA4B6883-8557-4F60-B5A2-A08146860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7414" y="2985083"/>
                  <a:ext cx="34423" cy="11474"/>
                </a:xfrm>
                <a:custGeom>
                  <a:avLst/>
                  <a:gdLst>
                    <a:gd name="T0" fmla="*/ 0 w 12"/>
                    <a:gd name="T1" fmla="*/ 4 h 4"/>
                    <a:gd name="T2" fmla="*/ 2 w 12"/>
                    <a:gd name="T3" fmla="*/ 0 h 4"/>
                    <a:gd name="T4" fmla="*/ 8 w 12"/>
                    <a:gd name="T5" fmla="*/ 0 h 4"/>
                    <a:gd name="T6" fmla="*/ 10 w 12"/>
                    <a:gd name="T7" fmla="*/ 2 h 4"/>
                    <a:gd name="T8" fmla="*/ 12 w 1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2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" name="Line 604">
                  <a:extLst>
                    <a:ext uri="{FF2B5EF4-FFF2-40B4-BE49-F238E27FC236}">
                      <a16:creationId xmlns:a16="http://schemas.microsoft.com/office/drawing/2014/main" id="{9BE10C34-99B1-4E2F-9429-C41615A81A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11837" y="2996557"/>
                  <a:ext cx="103269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" name="Freeform 605">
                  <a:extLst>
                    <a:ext uri="{FF2B5EF4-FFF2-40B4-BE49-F238E27FC236}">
                      <a16:creationId xmlns:a16="http://schemas.microsoft.com/office/drawing/2014/main" id="{9FE949A4-A69F-45F0-AFB3-926453F7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5106" y="3094089"/>
                  <a:ext cx="5737" cy="40160"/>
                </a:xfrm>
                <a:custGeom>
                  <a:avLst/>
                  <a:gdLst>
                    <a:gd name="T0" fmla="*/ 0 w 2"/>
                    <a:gd name="T1" fmla="*/ 0 h 14"/>
                    <a:gd name="T2" fmla="*/ 2 w 2"/>
                    <a:gd name="T3" fmla="*/ 4 h 14"/>
                    <a:gd name="T4" fmla="*/ 2 w 2"/>
                    <a:gd name="T5" fmla="*/ 8 h 14"/>
                    <a:gd name="T6" fmla="*/ 2 w 2"/>
                    <a:gd name="T7" fmla="*/ 12 h 14"/>
                    <a:gd name="T8" fmla="*/ 0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" name="Freeform 606">
                  <a:extLst>
                    <a:ext uri="{FF2B5EF4-FFF2-40B4-BE49-F238E27FC236}">
                      <a16:creationId xmlns:a16="http://schemas.microsoft.com/office/drawing/2014/main" id="{58A5A43D-9AAD-4D7B-AA27-167A6D868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7414" y="3231782"/>
                  <a:ext cx="34423" cy="5737"/>
                </a:xfrm>
                <a:custGeom>
                  <a:avLst/>
                  <a:gdLst>
                    <a:gd name="T0" fmla="*/ 12 w 12"/>
                    <a:gd name="T1" fmla="*/ 0 h 2"/>
                    <a:gd name="T2" fmla="*/ 10 w 12"/>
                    <a:gd name="T3" fmla="*/ 2 h 2"/>
                    <a:gd name="T4" fmla="*/ 6 w 12"/>
                    <a:gd name="T5" fmla="*/ 2 h 2"/>
                    <a:gd name="T6" fmla="*/ 2 w 12"/>
                    <a:gd name="T7" fmla="*/ 2 h 2"/>
                    <a:gd name="T8" fmla="*/ 0 w 1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12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" name="Freeform 607">
                  <a:extLst>
                    <a:ext uri="{FF2B5EF4-FFF2-40B4-BE49-F238E27FC236}">
                      <a16:creationId xmlns:a16="http://schemas.microsoft.com/office/drawing/2014/main" id="{2F0A8CD9-1DF4-455D-AF4A-275A5DB01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9802" y="3139987"/>
                  <a:ext cx="31555" cy="2869"/>
                </a:xfrm>
                <a:custGeom>
                  <a:avLst/>
                  <a:gdLst>
                    <a:gd name="T0" fmla="*/ 0 w 11"/>
                    <a:gd name="T1" fmla="*/ 1 h 1"/>
                    <a:gd name="T2" fmla="*/ 2 w 11"/>
                    <a:gd name="T3" fmla="*/ 0 h 1"/>
                    <a:gd name="T4" fmla="*/ 5 w 11"/>
                    <a:gd name="T5" fmla="*/ 0 h 1"/>
                    <a:gd name="T6" fmla="*/ 9 w 11"/>
                    <a:gd name="T7" fmla="*/ 1 h 1"/>
                    <a:gd name="T8" fmla="*/ 11 w 1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" name="Line 608">
                  <a:extLst>
                    <a:ext uri="{FF2B5EF4-FFF2-40B4-BE49-F238E27FC236}">
                      <a16:creationId xmlns:a16="http://schemas.microsoft.com/office/drawing/2014/main" id="{A6D39E05-D08D-48C6-B941-46CD70EF26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32783" y="3469874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" name="Line 609">
                  <a:extLst>
                    <a:ext uri="{FF2B5EF4-FFF2-40B4-BE49-F238E27FC236}">
                      <a16:creationId xmlns:a16="http://schemas.microsoft.com/office/drawing/2014/main" id="{FEE47A73-C395-4AC5-925A-FE86D2520C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38520" y="348134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" name="Line 610">
                  <a:extLst>
                    <a:ext uri="{FF2B5EF4-FFF2-40B4-BE49-F238E27FC236}">
                      <a16:creationId xmlns:a16="http://schemas.microsoft.com/office/drawing/2014/main" id="{64BAC767-9D9D-4468-AB5C-2C7F6A1CE3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44258" y="3220307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" name="Freeform 611">
                  <a:extLst>
                    <a:ext uri="{FF2B5EF4-FFF2-40B4-BE49-F238E27FC236}">
                      <a16:creationId xmlns:a16="http://schemas.microsoft.com/office/drawing/2014/main" id="{A5842C4B-79DF-41D1-9928-D8FEC3080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5298" y="3214570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3 w 13"/>
                    <a:gd name="T3" fmla="*/ 0 h 2"/>
                    <a:gd name="T4" fmla="*/ 7 w 13"/>
                    <a:gd name="T5" fmla="*/ 0 h 2"/>
                    <a:gd name="T6" fmla="*/ 11 w 13"/>
                    <a:gd name="T7" fmla="*/ 0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" name="Line 612">
                  <a:extLst>
                    <a:ext uri="{FF2B5EF4-FFF2-40B4-BE49-F238E27FC236}">
                      <a16:creationId xmlns:a16="http://schemas.microsoft.com/office/drawing/2014/main" id="{8E53C59B-D480-40B8-927A-66ADA9418B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42591" y="322030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" name="Freeform 613">
                  <a:extLst>
                    <a:ext uri="{FF2B5EF4-FFF2-40B4-BE49-F238E27FC236}">
                      <a16:creationId xmlns:a16="http://schemas.microsoft.com/office/drawing/2014/main" id="{D5BBD183-913F-4508-83C2-873D058D03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8328" y="3226044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8 h 13"/>
                    <a:gd name="T6" fmla="*/ 0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0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" name="Line 614">
                  <a:extLst>
                    <a:ext uri="{FF2B5EF4-FFF2-40B4-BE49-F238E27FC236}">
                      <a16:creationId xmlns:a16="http://schemas.microsoft.com/office/drawing/2014/main" id="{B12A1CF3-B9EA-4DE8-952A-B872D818AB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87285" y="326333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" name="Line 615">
                  <a:extLst>
                    <a:ext uri="{FF2B5EF4-FFF2-40B4-BE49-F238E27FC236}">
                      <a16:creationId xmlns:a16="http://schemas.microsoft.com/office/drawing/2014/main" id="{6C408356-3985-431E-912A-13B12BA1F6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87285" y="3524378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" name="Line 616">
                  <a:extLst>
                    <a:ext uri="{FF2B5EF4-FFF2-40B4-BE49-F238E27FC236}">
                      <a16:creationId xmlns:a16="http://schemas.microsoft.com/office/drawing/2014/main" id="{73ED8853-6625-4D76-82F1-0F8234F54E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87285" y="3530115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" name="Line 617">
                  <a:extLst>
                    <a:ext uri="{FF2B5EF4-FFF2-40B4-BE49-F238E27FC236}">
                      <a16:creationId xmlns:a16="http://schemas.microsoft.com/office/drawing/2014/main" id="{9F4EE3D1-7F84-4B34-85E0-30C4CEABD0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87285" y="3530115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" name="Line 618">
                  <a:extLst>
                    <a:ext uri="{FF2B5EF4-FFF2-40B4-BE49-F238E27FC236}">
                      <a16:creationId xmlns:a16="http://schemas.microsoft.com/office/drawing/2014/main" id="{AAF0999A-7BF1-47E1-8824-5A860C99A3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98760" y="3274810"/>
                  <a:ext cx="255305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" name="Freeform 619">
                  <a:extLst>
                    <a:ext uri="{FF2B5EF4-FFF2-40B4-BE49-F238E27FC236}">
                      <a16:creationId xmlns:a16="http://schemas.microsoft.com/office/drawing/2014/main" id="{58AD55DE-EEBE-440C-9C5A-BFEEAD0F5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4065" y="3263335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2 h 4"/>
                    <a:gd name="T4" fmla="*/ 7 w 13"/>
                    <a:gd name="T5" fmla="*/ 0 h 4"/>
                    <a:gd name="T6" fmla="*/ 11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2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" name="Line 620">
                  <a:extLst>
                    <a:ext uri="{FF2B5EF4-FFF2-40B4-BE49-F238E27FC236}">
                      <a16:creationId xmlns:a16="http://schemas.microsoft.com/office/drawing/2014/main" id="{86D7984B-B2B5-44D6-A6F0-78A418F11B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91356" y="327481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" name="Freeform 621">
                  <a:extLst>
                    <a:ext uri="{FF2B5EF4-FFF2-40B4-BE49-F238E27FC236}">
                      <a16:creationId xmlns:a16="http://schemas.microsoft.com/office/drawing/2014/main" id="{A355C719-C47B-437C-B22B-6EF294E25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7093" y="3280547"/>
                  <a:ext cx="5737" cy="31555"/>
                </a:xfrm>
                <a:custGeom>
                  <a:avLst/>
                  <a:gdLst>
                    <a:gd name="T0" fmla="*/ 0 w 2"/>
                    <a:gd name="T1" fmla="*/ 0 h 11"/>
                    <a:gd name="T2" fmla="*/ 2 w 2"/>
                    <a:gd name="T3" fmla="*/ 2 h 11"/>
                    <a:gd name="T4" fmla="*/ 2 w 2"/>
                    <a:gd name="T5" fmla="*/ 6 h 11"/>
                    <a:gd name="T6" fmla="*/ 2 w 2"/>
                    <a:gd name="T7" fmla="*/ 9 h 11"/>
                    <a:gd name="T8" fmla="*/ 0 w 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" name="Line 622">
                  <a:extLst>
                    <a:ext uri="{FF2B5EF4-FFF2-40B4-BE49-F238E27FC236}">
                      <a16:creationId xmlns:a16="http://schemas.microsoft.com/office/drawing/2014/main" id="{7194E023-0643-4205-8B3F-43549B2AA5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36052" y="331210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" name="Line 623">
                  <a:extLst>
                    <a:ext uri="{FF2B5EF4-FFF2-40B4-BE49-F238E27FC236}">
                      <a16:creationId xmlns:a16="http://schemas.microsoft.com/office/drawing/2014/main" id="{A1100796-5315-4A4A-8328-3EF39634F5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36052" y="357314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" name="Line 624">
                  <a:extLst>
                    <a:ext uri="{FF2B5EF4-FFF2-40B4-BE49-F238E27FC236}">
                      <a16:creationId xmlns:a16="http://schemas.microsoft.com/office/drawing/2014/main" id="{11BC8D99-94D6-41D8-B649-B734974A5D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436052" y="357888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" name="Line 625">
                  <a:extLst>
                    <a:ext uri="{FF2B5EF4-FFF2-40B4-BE49-F238E27FC236}">
                      <a16:creationId xmlns:a16="http://schemas.microsoft.com/office/drawing/2014/main" id="{EA20647F-9915-477C-8FF8-0C545D1E3F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1790" y="3584617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" name="Line 626">
                  <a:extLst>
                    <a:ext uri="{FF2B5EF4-FFF2-40B4-BE49-F238E27FC236}">
                      <a16:creationId xmlns:a16="http://schemas.microsoft.com/office/drawing/2014/main" id="{8C27EFAE-944C-4FCA-BBD8-5BE8CDF1E8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7527" y="332357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" name="Freeform 627">
                  <a:extLst>
                    <a:ext uri="{FF2B5EF4-FFF2-40B4-BE49-F238E27FC236}">
                      <a16:creationId xmlns:a16="http://schemas.microsoft.com/office/drawing/2014/main" id="{FA9C3167-240C-4A58-8071-B578949D43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8568" y="3317839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3 w 13"/>
                    <a:gd name="T3" fmla="*/ 0 h 2"/>
                    <a:gd name="T4" fmla="*/ 7 w 13"/>
                    <a:gd name="T5" fmla="*/ 0 h 2"/>
                    <a:gd name="T6" fmla="*/ 11 w 13"/>
                    <a:gd name="T7" fmla="*/ 2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" name="Line 628">
                  <a:extLst>
                    <a:ext uri="{FF2B5EF4-FFF2-40B4-BE49-F238E27FC236}">
                      <a16:creationId xmlns:a16="http://schemas.microsoft.com/office/drawing/2014/main" id="{3BEAEACF-4E6A-44C0-BAC3-1D9BBC472A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45860" y="332357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" name="Freeform 629">
                  <a:extLst>
                    <a:ext uri="{FF2B5EF4-FFF2-40B4-BE49-F238E27FC236}">
                      <a16:creationId xmlns:a16="http://schemas.microsoft.com/office/drawing/2014/main" id="{97E5E535-C8A2-4B61-8307-6DA4EDEE4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1597" y="3329314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8 h 13"/>
                    <a:gd name="T6" fmla="*/ 0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0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" name="Line 630">
                  <a:extLst>
                    <a:ext uri="{FF2B5EF4-FFF2-40B4-BE49-F238E27FC236}">
                      <a16:creationId xmlns:a16="http://schemas.microsoft.com/office/drawing/2014/main" id="{433F2E41-DA85-4BC6-B4E6-61687AE6F7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90555" y="336660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" name="Line 631">
                  <a:extLst>
                    <a:ext uri="{FF2B5EF4-FFF2-40B4-BE49-F238E27FC236}">
                      <a16:creationId xmlns:a16="http://schemas.microsoft.com/office/drawing/2014/main" id="{BCC8C439-AE42-4578-8C2F-3F8CB6D8AB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90555" y="3627647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" name="Line 632">
                  <a:extLst>
                    <a:ext uri="{FF2B5EF4-FFF2-40B4-BE49-F238E27FC236}">
                      <a16:creationId xmlns:a16="http://schemas.microsoft.com/office/drawing/2014/main" id="{13C7432F-18C2-47F5-960E-C12A08EB08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490555" y="3633384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" name="Line 633">
                  <a:extLst>
                    <a:ext uri="{FF2B5EF4-FFF2-40B4-BE49-F238E27FC236}">
                      <a16:creationId xmlns:a16="http://schemas.microsoft.com/office/drawing/2014/main" id="{901D4E68-8168-432E-B23B-3C126CD30D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6292" y="363912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" name="Line 634">
                  <a:extLst>
                    <a:ext uri="{FF2B5EF4-FFF2-40B4-BE49-F238E27FC236}">
                      <a16:creationId xmlns:a16="http://schemas.microsoft.com/office/drawing/2014/main" id="{DC1594CE-A542-4D23-95D1-614C0D5AE5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02029" y="3378079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" name="Freeform 635">
                  <a:extLst>
                    <a:ext uri="{FF2B5EF4-FFF2-40B4-BE49-F238E27FC236}">
                      <a16:creationId xmlns:a16="http://schemas.microsoft.com/office/drawing/2014/main" id="{028A5A8B-2D82-4777-AF8F-E1B3D8A4B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3072" y="3372342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2 w 11"/>
                    <a:gd name="T3" fmla="*/ 0 h 2"/>
                    <a:gd name="T4" fmla="*/ 5 w 11"/>
                    <a:gd name="T5" fmla="*/ 0 h 2"/>
                    <a:gd name="T6" fmla="*/ 9 w 11"/>
                    <a:gd name="T7" fmla="*/ 0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" name="Line 636">
                  <a:extLst>
                    <a:ext uri="{FF2B5EF4-FFF2-40B4-BE49-F238E27FC236}">
                      <a16:creationId xmlns:a16="http://schemas.microsoft.com/office/drawing/2014/main" id="{B383A34F-0AFA-49D1-9244-0E6936C251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94625" y="337807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" name="Freeform 637">
                  <a:extLst>
                    <a:ext uri="{FF2B5EF4-FFF2-40B4-BE49-F238E27FC236}">
                      <a16:creationId xmlns:a16="http://schemas.microsoft.com/office/drawing/2014/main" id="{55C41E6C-AEB5-4497-9E24-FCC12FE61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362" y="3383816"/>
                  <a:ext cx="11474" cy="37293"/>
                </a:xfrm>
                <a:custGeom>
                  <a:avLst/>
                  <a:gdLst>
                    <a:gd name="T0" fmla="*/ 0 w 4"/>
                    <a:gd name="T1" fmla="*/ 0 h 13"/>
                    <a:gd name="T2" fmla="*/ 2 w 4"/>
                    <a:gd name="T3" fmla="*/ 4 h 13"/>
                    <a:gd name="T4" fmla="*/ 4 w 4"/>
                    <a:gd name="T5" fmla="*/ 8 h 13"/>
                    <a:gd name="T6" fmla="*/ 2 w 4"/>
                    <a:gd name="T7" fmla="*/ 11 h 13"/>
                    <a:gd name="T8" fmla="*/ 0 w 4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8"/>
                      </a:lnTo>
                      <a:lnTo>
                        <a:pt x="2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" name="Line 638">
                  <a:extLst>
                    <a:ext uri="{FF2B5EF4-FFF2-40B4-BE49-F238E27FC236}">
                      <a16:creationId xmlns:a16="http://schemas.microsoft.com/office/drawing/2014/main" id="{6988607F-5D48-4318-B05B-7DFA28A536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45059" y="3421108"/>
                  <a:ext cx="255305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" name="Line 639">
                  <a:extLst>
                    <a:ext uri="{FF2B5EF4-FFF2-40B4-BE49-F238E27FC236}">
                      <a16:creationId xmlns:a16="http://schemas.microsoft.com/office/drawing/2014/main" id="{72AEF60F-5C28-4866-B47F-7A912D26E8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45059" y="367641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" name="Line 640">
                  <a:extLst>
                    <a:ext uri="{FF2B5EF4-FFF2-40B4-BE49-F238E27FC236}">
                      <a16:creationId xmlns:a16="http://schemas.microsoft.com/office/drawing/2014/main" id="{E9617284-4F94-4511-8EC3-232ABC8452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45059" y="3687886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7" name="Line 641">
                  <a:extLst>
                    <a:ext uri="{FF2B5EF4-FFF2-40B4-BE49-F238E27FC236}">
                      <a16:creationId xmlns:a16="http://schemas.microsoft.com/office/drawing/2014/main" id="{2A827027-DA80-4E9E-A789-E41CC40980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45059" y="3687886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8" name="Line 642">
                  <a:extLst>
                    <a:ext uri="{FF2B5EF4-FFF2-40B4-BE49-F238E27FC236}">
                      <a16:creationId xmlns:a16="http://schemas.microsoft.com/office/drawing/2014/main" id="{BC488149-839B-44C4-9D7D-64A427708B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50796" y="3432583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9" name="Freeform 643">
                  <a:extLst>
                    <a:ext uri="{FF2B5EF4-FFF2-40B4-BE49-F238E27FC236}">
                      <a16:creationId xmlns:a16="http://schemas.microsoft.com/office/drawing/2014/main" id="{66AE0790-8200-4AE0-8AFA-497A72B38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1837" y="3421108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0 h 4"/>
                    <a:gd name="T4" fmla="*/ 7 w 13"/>
                    <a:gd name="T5" fmla="*/ 0 h 4"/>
                    <a:gd name="T6" fmla="*/ 11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0" name="Line 644">
                  <a:extLst>
                    <a:ext uri="{FF2B5EF4-FFF2-40B4-BE49-F238E27FC236}">
                      <a16:creationId xmlns:a16="http://schemas.microsoft.com/office/drawing/2014/main" id="{49E0DF0D-B108-4FD1-AF97-BBED0A6FA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49129" y="343258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1" name="Freeform 645">
                  <a:extLst>
                    <a:ext uri="{FF2B5EF4-FFF2-40B4-BE49-F238E27FC236}">
                      <a16:creationId xmlns:a16="http://schemas.microsoft.com/office/drawing/2014/main" id="{4A7BC4F6-5F17-485C-9499-21463FAC1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4867" y="3438320"/>
                  <a:ext cx="5737" cy="31555"/>
                </a:xfrm>
                <a:custGeom>
                  <a:avLst/>
                  <a:gdLst>
                    <a:gd name="T0" fmla="*/ 0 w 2"/>
                    <a:gd name="T1" fmla="*/ 0 h 11"/>
                    <a:gd name="T2" fmla="*/ 2 w 2"/>
                    <a:gd name="T3" fmla="*/ 2 h 11"/>
                    <a:gd name="T4" fmla="*/ 2 w 2"/>
                    <a:gd name="T5" fmla="*/ 6 h 11"/>
                    <a:gd name="T6" fmla="*/ 2 w 2"/>
                    <a:gd name="T7" fmla="*/ 9 h 11"/>
                    <a:gd name="T8" fmla="*/ 0 w 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2" name="Line 646">
                  <a:extLst>
                    <a:ext uri="{FF2B5EF4-FFF2-40B4-BE49-F238E27FC236}">
                      <a16:creationId xmlns:a16="http://schemas.microsoft.com/office/drawing/2014/main" id="{EF927175-D03D-4CD9-8ED3-A69C70B816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3824" y="346987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3" name="Line 647">
                  <a:extLst>
                    <a:ext uri="{FF2B5EF4-FFF2-40B4-BE49-F238E27FC236}">
                      <a16:creationId xmlns:a16="http://schemas.microsoft.com/office/drawing/2014/main" id="{8E6C09F7-D40E-4072-95FA-07643E38E8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3824" y="373091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4" name="Line 648">
                  <a:extLst>
                    <a:ext uri="{FF2B5EF4-FFF2-40B4-BE49-F238E27FC236}">
                      <a16:creationId xmlns:a16="http://schemas.microsoft.com/office/drawing/2014/main" id="{3F451F97-F63B-48F8-940C-21B659A706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593824" y="373665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5" name="Line 649">
                  <a:extLst>
                    <a:ext uri="{FF2B5EF4-FFF2-40B4-BE49-F238E27FC236}">
                      <a16:creationId xmlns:a16="http://schemas.microsoft.com/office/drawing/2014/main" id="{46CF5ADD-99A7-4A03-90D5-0C1A78397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05298" y="3415371"/>
                  <a:ext cx="324152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6" name="Freeform 650">
                  <a:extLst>
                    <a:ext uri="{FF2B5EF4-FFF2-40B4-BE49-F238E27FC236}">
                      <a16:creationId xmlns:a16="http://schemas.microsoft.com/office/drawing/2014/main" id="{EDF21265-846A-4ED1-82AC-2DF30D1AE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9450" y="3383816"/>
                  <a:ext cx="5737" cy="31555"/>
                </a:xfrm>
                <a:custGeom>
                  <a:avLst/>
                  <a:gdLst>
                    <a:gd name="T0" fmla="*/ 0 w 2"/>
                    <a:gd name="T1" fmla="*/ 0 h 11"/>
                    <a:gd name="T2" fmla="*/ 2 w 2"/>
                    <a:gd name="T3" fmla="*/ 2 h 11"/>
                    <a:gd name="T4" fmla="*/ 2 w 2"/>
                    <a:gd name="T5" fmla="*/ 6 h 11"/>
                    <a:gd name="T6" fmla="*/ 0 w 2"/>
                    <a:gd name="T7" fmla="*/ 9 h 11"/>
                    <a:gd name="T8" fmla="*/ 0 w 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0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7" name="Line 651">
                  <a:extLst>
                    <a:ext uri="{FF2B5EF4-FFF2-40B4-BE49-F238E27FC236}">
                      <a16:creationId xmlns:a16="http://schemas.microsoft.com/office/drawing/2014/main" id="{078F00E8-D83D-4DD7-BF22-BA4513C00E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43392" y="3297758"/>
                  <a:ext cx="86058" cy="86058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8" name="Freeform 652">
                  <a:extLst>
                    <a:ext uri="{FF2B5EF4-FFF2-40B4-BE49-F238E27FC236}">
                      <a16:creationId xmlns:a16="http://schemas.microsoft.com/office/drawing/2014/main" id="{EA6DD0AF-402F-4B03-91AB-0EDD0D509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7655" y="3263335"/>
                  <a:ext cx="5737" cy="34423"/>
                </a:xfrm>
                <a:custGeom>
                  <a:avLst/>
                  <a:gdLst>
                    <a:gd name="T0" fmla="*/ 2 w 2"/>
                    <a:gd name="T1" fmla="*/ 12 h 12"/>
                    <a:gd name="T2" fmla="*/ 0 w 2"/>
                    <a:gd name="T3" fmla="*/ 10 h 12"/>
                    <a:gd name="T4" fmla="*/ 0 w 2"/>
                    <a:gd name="T5" fmla="*/ 4 h 12"/>
                    <a:gd name="T6" fmla="*/ 0 w 2"/>
                    <a:gd name="T7" fmla="*/ 2 h 12"/>
                    <a:gd name="T8" fmla="*/ 2 w 2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2" y="12"/>
                      </a:move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9" name="Line 653">
                  <a:extLst>
                    <a:ext uri="{FF2B5EF4-FFF2-40B4-BE49-F238E27FC236}">
                      <a16:creationId xmlns:a16="http://schemas.microsoft.com/office/drawing/2014/main" id="{27C5271A-0D8B-410D-80D6-B51923C5C5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43392" y="3160066"/>
                  <a:ext cx="97532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0" name="Freeform 654">
                  <a:extLst>
                    <a:ext uri="{FF2B5EF4-FFF2-40B4-BE49-F238E27FC236}">
                      <a16:creationId xmlns:a16="http://schemas.microsoft.com/office/drawing/2014/main" id="{B6B4CB55-C9FB-4327-8CA0-92D8DCA41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0924" y="3154329"/>
                  <a:ext cx="40160" cy="5737"/>
                </a:xfrm>
                <a:custGeom>
                  <a:avLst/>
                  <a:gdLst>
                    <a:gd name="T0" fmla="*/ 0 w 14"/>
                    <a:gd name="T1" fmla="*/ 2 h 2"/>
                    <a:gd name="T2" fmla="*/ 4 w 14"/>
                    <a:gd name="T3" fmla="*/ 0 h 2"/>
                    <a:gd name="T4" fmla="*/ 8 w 14"/>
                    <a:gd name="T5" fmla="*/ 0 h 2"/>
                    <a:gd name="T6" fmla="*/ 12 w 14"/>
                    <a:gd name="T7" fmla="*/ 0 h 2"/>
                    <a:gd name="T8" fmla="*/ 14 w 1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1" name="Line 655">
                  <a:extLst>
                    <a:ext uri="{FF2B5EF4-FFF2-40B4-BE49-F238E27FC236}">
                      <a16:creationId xmlns:a16="http://schemas.microsoft.com/office/drawing/2014/main" id="{C448E5C0-2CAB-47E0-8E68-2C844486CA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981084" y="3160066"/>
                  <a:ext cx="97532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2" name="Freeform 656">
                  <a:extLst>
                    <a:ext uri="{FF2B5EF4-FFF2-40B4-BE49-F238E27FC236}">
                      <a16:creationId xmlns:a16="http://schemas.microsoft.com/office/drawing/2014/main" id="{8CA4BE77-5B38-4F23-97A2-EEF8B5F4D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8617" y="3263335"/>
                  <a:ext cx="11474" cy="34423"/>
                </a:xfrm>
                <a:custGeom>
                  <a:avLst/>
                  <a:gdLst>
                    <a:gd name="T0" fmla="*/ 0 w 4"/>
                    <a:gd name="T1" fmla="*/ 0 h 12"/>
                    <a:gd name="T2" fmla="*/ 4 w 4"/>
                    <a:gd name="T3" fmla="*/ 2 h 12"/>
                    <a:gd name="T4" fmla="*/ 4 w 4"/>
                    <a:gd name="T5" fmla="*/ 6 h 12"/>
                    <a:gd name="T6" fmla="*/ 2 w 4"/>
                    <a:gd name="T7" fmla="*/ 10 h 12"/>
                    <a:gd name="T8" fmla="*/ 0 w 4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3" name="Line 657">
                  <a:extLst>
                    <a:ext uri="{FF2B5EF4-FFF2-40B4-BE49-F238E27FC236}">
                      <a16:creationId xmlns:a16="http://schemas.microsoft.com/office/drawing/2014/main" id="{F4A53A3B-D141-49A7-BE0B-B2FF666D76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88087" y="3297758"/>
                  <a:ext cx="490530" cy="4876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4" name="Freeform 658">
                  <a:extLst>
                    <a:ext uri="{FF2B5EF4-FFF2-40B4-BE49-F238E27FC236}">
                      <a16:creationId xmlns:a16="http://schemas.microsoft.com/office/drawing/2014/main" id="{805096FB-F8CE-4B05-8550-CB9C6AC30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533" y="3785418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4 h 4"/>
                    <a:gd name="T4" fmla="*/ 5 w 11"/>
                    <a:gd name="T5" fmla="*/ 4 h 4"/>
                    <a:gd name="T6" fmla="*/ 1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4"/>
                      </a:lnTo>
                      <a:lnTo>
                        <a:pt x="5" y="4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5" name="Line 659">
                  <a:extLst>
                    <a:ext uri="{FF2B5EF4-FFF2-40B4-BE49-F238E27FC236}">
                      <a16:creationId xmlns:a16="http://schemas.microsoft.com/office/drawing/2014/main" id="{9F0E3EF4-73FB-421E-9D67-4994B1A92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50796" y="3782551"/>
                  <a:ext cx="5737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6" name="Freeform 660">
                  <a:extLst>
                    <a:ext uri="{FF2B5EF4-FFF2-40B4-BE49-F238E27FC236}">
                      <a16:creationId xmlns:a16="http://schemas.microsoft.com/office/drawing/2014/main" id="{03CE1DA2-C078-4028-A7A8-5FBC7D4398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9322" y="3748128"/>
                  <a:ext cx="11474" cy="34423"/>
                </a:xfrm>
                <a:custGeom>
                  <a:avLst/>
                  <a:gdLst>
                    <a:gd name="T0" fmla="*/ 4 w 4"/>
                    <a:gd name="T1" fmla="*/ 12 h 12"/>
                    <a:gd name="T2" fmla="*/ 0 w 4"/>
                    <a:gd name="T3" fmla="*/ 10 h 12"/>
                    <a:gd name="T4" fmla="*/ 0 w 4"/>
                    <a:gd name="T5" fmla="*/ 6 h 12"/>
                    <a:gd name="T6" fmla="*/ 2 w 4"/>
                    <a:gd name="T7" fmla="*/ 2 h 12"/>
                    <a:gd name="T8" fmla="*/ 4 w 4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2">
                      <a:moveTo>
                        <a:pt x="4" y="12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7" name="Line 661">
                  <a:extLst>
                    <a:ext uri="{FF2B5EF4-FFF2-40B4-BE49-F238E27FC236}">
                      <a16:creationId xmlns:a16="http://schemas.microsoft.com/office/drawing/2014/main" id="{CC4081B7-2EE4-466A-9325-70CE3799F3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50796" y="3487085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8" name="Line 662">
                  <a:extLst>
                    <a:ext uri="{FF2B5EF4-FFF2-40B4-BE49-F238E27FC236}">
                      <a16:creationId xmlns:a16="http://schemas.microsoft.com/office/drawing/2014/main" id="{31EF6C3A-C6D0-4D6A-BBF0-39B58F78BB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6100" y="3481348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9" name="Line 663">
                  <a:extLst>
                    <a:ext uri="{FF2B5EF4-FFF2-40B4-BE49-F238E27FC236}">
                      <a16:creationId xmlns:a16="http://schemas.microsoft.com/office/drawing/2014/main" id="{755ACA50-DFA4-44FF-8B8F-A5B5605F61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6100" y="3475611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0" name="Line 664">
                  <a:extLst>
                    <a:ext uri="{FF2B5EF4-FFF2-40B4-BE49-F238E27FC236}">
                      <a16:creationId xmlns:a16="http://schemas.microsoft.com/office/drawing/2014/main" id="{EAE396F3-35F8-49E3-ACD7-3C2179915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94625" y="3475611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1" name="Line 665">
                  <a:extLst>
                    <a:ext uri="{FF2B5EF4-FFF2-40B4-BE49-F238E27FC236}">
                      <a16:creationId xmlns:a16="http://schemas.microsoft.com/office/drawing/2014/main" id="{E21BD3D1-9CB9-42A7-A296-1ED21E0C13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39322" y="3475611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2" name="Freeform 666">
                  <a:extLst>
                    <a:ext uri="{FF2B5EF4-FFF2-40B4-BE49-F238E27FC236}">
                      <a16:creationId xmlns:a16="http://schemas.microsoft.com/office/drawing/2014/main" id="{B24B76F5-AAB2-4DAA-9FB8-0EC73BB91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2029" y="3736653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5 w 13"/>
                    <a:gd name="T5" fmla="*/ 2 h 2"/>
                    <a:gd name="T6" fmla="*/ 1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5" y="2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3" name="Line 667">
                  <a:extLst>
                    <a:ext uri="{FF2B5EF4-FFF2-40B4-BE49-F238E27FC236}">
                      <a16:creationId xmlns:a16="http://schemas.microsoft.com/office/drawing/2014/main" id="{50F927D2-B652-41A3-B25F-EC72DB4D1E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96292" y="373091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4" name="Freeform 668">
                  <a:extLst>
                    <a:ext uri="{FF2B5EF4-FFF2-40B4-BE49-F238E27FC236}">
                      <a16:creationId xmlns:a16="http://schemas.microsoft.com/office/drawing/2014/main" id="{88EB5DFC-6C97-4CCA-953B-E1A18B38E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0555" y="3693624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10 h 13"/>
                    <a:gd name="T4" fmla="*/ 0 w 2"/>
                    <a:gd name="T5" fmla="*/ 6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5" name="Line 669">
                  <a:extLst>
                    <a:ext uri="{FF2B5EF4-FFF2-40B4-BE49-F238E27FC236}">
                      <a16:creationId xmlns:a16="http://schemas.microsoft.com/office/drawing/2014/main" id="{A919D673-8356-44A5-9FB1-579FA7A2E9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6292" y="3432583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6" name="Line 670">
                  <a:extLst>
                    <a:ext uri="{FF2B5EF4-FFF2-40B4-BE49-F238E27FC236}">
                      <a16:creationId xmlns:a16="http://schemas.microsoft.com/office/drawing/2014/main" id="{F2E132FB-9E1C-4F0F-8C8E-5A28D028A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57334" y="342684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7" name="Line 671">
                  <a:extLst>
                    <a:ext uri="{FF2B5EF4-FFF2-40B4-BE49-F238E27FC236}">
                      <a16:creationId xmlns:a16="http://schemas.microsoft.com/office/drawing/2014/main" id="{B9A3A1EC-4001-4E95-B7FE-F09E870A34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51597" y="3421108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8" name="Line 672">
                  <a:extLst>
                    <a:ext uri="{FF2B5EF4-FFF2-40B4-BE49-F238E27FC236}">
                      <a16:creationId xmlns:a16="http://schemas.microsoft.com/office/drawing/2014/main" id="{BF19240E-76F8-48F5-B29F-3C252ECAB5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45860" y="342110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9" name="Line 673">
                  <a:extLst>
                    <a:ext uri="{FF2B5EF4-FFF2-40B4-BE49-F238E27FC236}">
                      <a16:creationId xmlns:a16="http://schemas.microsoft.com/office/drawing/2014/main" id="{5833606E-93E8-43FC-9080-9DBF9B6C91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84818" y="3421108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0" name="Freeform 674">
                  <a:extLst>
                    <a:ext uri="{FF2B5EF4-FFF2-40B4-BE49-F238E27FC236}">
                      <a16:creationId xmlns:a16="http://schemas.microsoft.com/office/drawing/2014/main" id="{A1313FFE-B763-406B-ABCC-73BD752D5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7527" y="3682149"/>
                  <a:ext cx="37293" cy="11474"/>
                </a:xfrm>
                <a:custGeom>
                  <a:avLst/>
                  <a:gdLst>
                    <a:gd name="T0" fmla="*/ 13 w 13"/>
                    <a:gd name="T1" fmla="*/ 0 h 4"/>
                    <a:gd name="T2" fmla="*/ 9 w 13"/>
                    <a:gd name="T3" fmla="*/ 2 h 4"/>
                    <a:gd name="T4" fmla="*/ 5 w 13"/>
                    <a:gd name="T5" fmla="*/ 4 h 4"/>
                    <a:gd name="T6" fmla="*/ 2 w 13"/>
                    <a:gd name="T7" fmla="*/ 2 h 4"/>
                    <a:gd name="T8" fmla="*/ 0 w 1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5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1" name="Line 675">
                  <a:extLst>
                    <a:ext uri="{FF2B5EF4-FFF2-40B4-BE49-F238E27FC236}">
                      <a16:creationId xmlns:a16="http://schemas.microsoft.com/office/drawing/2014/main" id="{A291BEBA-AF07-4CF4-B54D-9F9F28E062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41790" y="367641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2" name="Freeform 676">
                  <a:extLst>
                    <a:ext uri="{FF2B5EF4-FFF2-40B4-BE49-F238E27FC236}">
                      <a16:creationId xmlns:a16="http://schemas.microsoft.com/office/drawing/2014/main" id="{83EF92A9-43CC-4193-AA49-C27D3686F1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6052" y="3644858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10 h 11"/>
                    <a:gd name="T4" fmla="*/ 0 w 2"/>
                    <a:gd name="T5" fmla="*/ 4 h 11"/>
                    <a:gd name="T6" fmla="*/ 2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3" name="Line 677">
                  <a:extLst>
                    <a:ext uri="{FF2B5EF4-FFF2-40B4-BE49-F238E27FC236}">
                      <a16:creationId xmlns:a16="http://schemas.microsoft.com/office/drawing/2014/main" id="{67DD9722-A043-488F-AB58-C95033DC74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1790" y="338381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4" name="Line 678">
                  <a:extLst>
                    <a:ext uri="{FF2B5EF4-FFF2-40B4-BE49-F238E27FC236}">
                      <a16:creationId xmlns:a16="http://schemas.microsoft.com/office/drawing/2014/main" id="{7692B7A7-C3D2-4A5B-9545-87A7EFFD76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2830" y="337234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5" name="Line 679">
                  <a:extLst>
                    <a:ext uri="{FF2B5EF4-FFF2-40B4-BE49-F238E27FC236}">
                      <a16:creationId xmlns:a16="http://schemas.microsoft.com/office/drawing/2014/main" id="{4AB59416-8625-480E-8B63-BEA07DC476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2830" y="3372342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6" name="Line 680">
                  <a:extLst>
                    <a:ext uri="{FF2B5EF4-FFF2-40B4-BE49-F238E27FC236}">
                      <a16:creationId xmlns:a16="http://schemas.microsoft.com/office/drawing/2014/main" id="{3F5F6F35-F51C-4938-A247-86CE989E34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1356" y="3372342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7" name="Line 681">
                  <a:extLst>
                    <a:ext uri="{FF2B5EF4-FFF2-40B4-BE49-F238E27FC236}">
                      <a16:creationId xmlns:a16="http://schemas.microsoft.com/office/drawing/2014/main" id="{7C2FF4B3-BF67-4921-8B59-E04984066B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30315" y="337234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8" name="Freeform 682">
                  <a:extLst>
                    <a:ext uri="{FF2B5EF4-FFF2-40B4-BE49-F238E27FC236}">
                      <a16:creationId xmlns:a16="http://schemas.microsoft.com/office/drawing/2014/main" id="{1E088546-4FAE-4699-8590-D4A6AE946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98760" y="3633384"/>
                  <a:ext cx="31555" cy="5737"/>
                </a:xfrm>
                <a:custGeom>
                  <a:avLst/>
                  <a:gdLst>
                    <a:gd name="T0" fmla="*/ 11 w 11"/>
                    <a:gd name="T1" fmla="*/ 0 h 2"/>
                    <a:gd name="T2" fmla="*/ 9 w 11"/>
                    <a:gd name="T3" fmla="*/ 2 h 2"/>
                    <a:gd name="T4" fmla="*/ 5 w 11"/>
                    <a:gd name="T5" fmla="*/ 2 h 2"/>
                    <a:gd name="T6" fmla="*/ 1 w 11"/>
                    <a:gd name="T7" fmla="*/ 0 h 2"/>
                    <a:gd name="T8" fmla="*/ 0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1" y="0"/>
                      </a:moveTo>
                      <a:lnTo>
                        <a:pt x="9" y="2"/>
                      </a:lnTo>
                      <a:lnTo>
                        <a:pt x="5" y="2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9" name="Line 683">
                  <a:extLst>
                    <a:ext uri="{FF2B5EF4-FFF2-40B4-BE49-F238E27FC236}">
                      <a16:creationId xmlns:a16="http://schemas.microsoft.com/office/drawing/2014/main" id="{17BF13CE-B3E5-4222-9330-6B7F4F3199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93023" y="362764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0" name="Freeform 684">
                  <a:extLst>
                    <a:ext uri="{FF2B5EF4-FFF2-40B4-BE49-F238E27FC236}">
                      <a16:creationId xmlns:a16="http://schemas.microsoft.com/office/drawing/2014/main" id="{6B276632-2D16-4EAD-BA71-1F5C742B2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1548" y="3590354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2 w 4"/>
                    <a:gd name="T3" fmla="*/ 10 h 13"/>
                    <a:gd name="T4" fmla="*/ 0 w 4"/>
                    <a:gd name="T5" fmla="*/ 6 h 13"/>
                    <a:gd name="T6" fmla="*/ 2 w 4"/>
                    <a:gd name="T7" fmla="*/ 2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1" name="Line 685">
                  <a:extLst>
                    <a:ext uri="{FF2B5EF4-FFF2-40B4-BE49-F238E27FC236}">
                      <a16:creationId xmlns:a16="http://schemas.microsoft.com/office/drawing/2014/main" id="{8A1297F5-395E-42B0-943C-B09B725C5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93023" y="332931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2" name="Line 686">
                  <a:extLst>
                    <a:ext uri="{FF2B5EF4-FFF2-40B4-BE49-F238E27FC236}">
                      <a16:creationId xmlns:a16="http://schemas.microsoft.com/office/drawing/2014/main" id="{ED8A66E8-90D7-43DA-925D-487EFC5970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54065" y="332357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3" name="Line 687">
                  <a:extLst>
                    <a:ext uri="{FF2B5EF4-FFF2-40B4-BE49-F238E27FC236}">
                      <a16:creationId xmlns:a16="http://schemas.microsoft.com/office/drawing/2014/main" id="{C5E145BD-463A-4F45-A8A8-514CE08FA9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8328" y="33178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4" name="Line 688">
                  <a:extLst>
                    <a:ext uri="{FF2B5EF4-FFF2-40B4-BE49-F238E27FC236}">
                      <a16:creationId xmlns:a16="http://schemas.microsoft.com/office/drawing/2014/main" id="{0B69660E-6FDF-4421-BE29-7A4B7B2D3A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2591" y="3317839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5" name="Line 689">
                  <a:extLst>
                    <a:ext uri="{FF2B5EF4-FFF2-40B4-BE49-F238E27FC236}">
                      <a16:creationId xmlns:a16="http://schemas.microsoft.com/office/drawing/2014/main" id="{A5332383-DA51-463C-8CE2-445490A0C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81548" y="3317839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6" name="Freeform 690">
                  <a:extLst>
                    <a:ext uri="{FF2B5EF4-FFF2-40B4-BE49-F238E27FC236}">
                      <a16:creationId xmlns:a16="http://schemas.microsoft.com/office/drawing/2014/main" id="{D9897338-01D0-4169-ABA5-B25869660A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4258" y="3578880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5 w 13"/>
                    <a:gd name="T5" fmla="*/ 2 h 2"/>
                    <a:gd name="T6" fmla="*/ 1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5" y="2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7" name="Line 691">
                  <a:extLst>
                    <a:ext uri="{FF2B5EF4-FFF2-40B4-BE49-F238E27FC236}">
                      <a16:creationId xmlns:a16="http://schemas.microsoft.com/office/drawing/2014/main" id="{A6608AD4-833E-4582-AEF5-11F29318E8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38520" y="357314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8" name="Freeform 692">
                  <a:extLst>
                    <a:ext uri="{FF2B5EF4-FFF2-40B4-BE49-F238E27FC236}">
                      <a16:creationId xmlns:a16="http://schemas.microsoft.com/office/drawing/2014/main" id="{93F36DD4-8543-4517-AA54-7D488EB6B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2783" y="3535852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10 h 13"/>
                    <a:gd name="T4" fmla="*/ 0 w 2"/>
                    <a:gd name="T5" fmla="*/ 6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9" name="Line 693">
                  <a:extLst>
                    <a:ext uri="{FF2B5EF4-FFF2-40B4-BE49-F238E27FC236}">
                      <a16:creationId xmlns:a16="http://schemas.microsoft.com/office/drawing/2014/main" id="{68C27318-1163-4BC3-80BF-6F9C84510E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38520" y="3280547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0" name="Line 694">
                  <a:extLst>
                    <a:ext uri="{FF2B5EF4-FFF2-40B4-BE49-F238E27FC236}">
                      <a16:creationId xmlns:a16="http://schemas.microsoft.com/office/drawing/2014/main" id="{2FEACD99-C8FE-4FA4-8D58-2831C6D1E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9561" y="326907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1" name="Line 695">
                  <a:extLst>
                    <a:ext uri="{FF2B5EF4-FFF2-40B4-BE49-F238E27FC236}">
                      <a16:creationId xmlns:a16="http://schemas.microsoft.com/office/drawing/2014/main" id="{13485AB5-4835-4DD3-ABBE-4D122A52E6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3824" y="3269072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2" name="Line 696">
                  <a:extLst>
                    <a:ext uri="{FF2B5EF4-FFF2-40B4-BE49-F238E27FC236}">
                      <a16:creationId xmlns:a16="http://schemas.microsoft.com/office/drawing/2014/main" id="{062F6A0B-7339-4F29-A7D3-EB099818E1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88087" y="3269072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3" name="Line 697">
                  <a:extLst>
                    <a:ext uri="{FF2B5EF4-FFF2-40B4-BE49-F238E27FC236}">
                      <a16:creationId xmlns:a16="http://schemas.microsoft.com/office/drawing/2014/main" id="{0E67DEBF-692B-4934-933C-E4B7ACF60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27046" y="3269072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4" name="Freeform 698">
                  <a:extLst>
                    <a:ext uri="{FF2B5EF4-FFF2-40B4-BE49-F238E27FC236}">
                      <a16:creationId xmlns:a16="http://schemas.microsoft.com/office/drawing/2014/main" id="{18465454-8408-414D-BF02-D321089AD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623" y="3524378"/>
                  <a:ext cx="34423" cy="11474"/>
                </a:xfrm>
                <a:custGeom>
                  <a:avLst/>
                  <a:gdLst>
                    <a:gd name="T0" fmla="*/ 12 w 12"/>
                    <a:gd name="T1" fmla="*/ 0 h 4"/>
                    <a:gd name="T2" fmla="*/ 10 w 12"/>
                    <a:gd name="T3" fmla="*/ 4 h 4"/>
                    <a:gd name="T4" fmla="*/ 6 w 12"/>
                    <a:gd name="T5" fmla="*/ 4 h 4"/>
                    <a:gd name="T6" fmla="*/ 2 w 12"/>
                    <a:gd name="T7" fmla="*/ 2 h 4"/>
                    <a:gd name="T8" fmla="*/ 0 w 1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5" name="Line 699">
                  <a:extLst>
                    <a:ext uri="{FF2B5EF4-FFF2-40B4-BE49-F238E27FC236}">
                      <a16:creationId xmlns:a16="http://schemas.microsoft.com/office/drawing/2014/main" id="{D2435D6E-BED2-4F67-A418-FE8798F77B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89753" y="3518641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6" name="Freeform 700">
                  <a:extLst>
                    <a:ext uri="{FF2B5EF4-FFF2-40B4-BE49-F238E27FC236}">
                      <a16:creationId xmlns:a16="http://schemas.microsoft.com/office/drawing/2014/main" id="{A7010F77-9103-4658-AD0C-5D97CE090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8279" y="3487085"/>
                  <a:ext cx="11474" cy="31555"/>
                </a:xfrm>
                <a:custGeom>
                  <a:avLst/>
                  <a:gdLst>
                    <a:gd name="T0" fmla="*/ 4 w 4"/>
                    <a:gd name="T1" fmla="*/ 11 h 11"/>
                    <a:gd name="T2" fmla="*/ 0 w 4"/>
                    <a:gd name="T3" fmla="*/ 10 h 11"/>
                    <a:gd name="T4" fmla="*/ 0 w 4"/>
                    <a:gd name="T5" fmla="*/ 6 h 11"/>
                    <a:gd name="T6" fmla="*/ 2 w 4"/>
                    <a:gd name="T7" fmla="*/ 2 h 11"/>
                    <a:gd name="T8" fmla="*/ 4 w 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4" y="11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7" name="Line 701">
                  <a:extLst>
                    <a:ext uri="{FF2B5EF4-FFF2-40B4-BE49-F238E27FC236}">
                      <a16:creationId xmlns:a16="http://schemas.microsoft.com/office/drawing/2014/main" id="{BEF9319E-DB4A-413A-A67D-ECE69AC687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289753" y="2996557"/>
                  <a:ext cx="487660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8" name="Line 702">
                  <a:extLst>
                    <a:ext uri="{FF2B5EF4-FFF2-40B4-BE49-F238E27FC236}">
                      <a16:creationId xmlns:a16="http://schemas.microsoft.com/office/drawing/2014/main" id="{E58FC54D-C2E2-49C7-BF3B-D5DAFAEBA1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99561" y="374239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9" name="Line 703">
                  <a:extLst>
                    <a:ext uri="{FF2B5EF4-FFF2-40B4-BE49-F238E27FC236}">
                      <a16:creationId xmlns:a16="http://schemas.microsoft.com/office/drawing/2014/main" id="{95BDEB0A-6FEB-4943-8A80-573F787D25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332783" y="3475611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0" name="Line 704">
                  <a:extLst>
                    <a:ext uri="{FF2B5EF4-FFF2-40B4-BE49-F238E27FC236}">
                      <a16:creationId xmlns:a16="http://schemas.microsoft.com/office/drawing/2014/main" id="{BFC08972-6963-4470-A468-4B989E38B4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1837" y="3134250"/>
                  <a:ext cx="103269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1" name="Line 705">
                  <a:extLst>
                    <a:ext uri="{FF2B5EF4-FFF2-40B4-BE49-F238E27FC236}">
                      <a16:creationId xmlns:a16="http://schemas.microsoft.com/office/drawing/2014/main" id="{7087767A-56EB-4393-925D-6627D258D2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1356" y="3142854"/>
                  <a:ext cx="86058" cy="889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2" name="Line 706">
                  <a:extLst>
                    <a:ext uri="{FF2B5EF4-FFF2-40B4-BE49-F238E27FC236}">
                      <a16:creationId xmlns:a16="http://schemas.microsoft.com/office/drawing/2014/main" id="{B1BAC5D4-F909-40D6-BCC2-17E8529FE2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32783" y="3142854"/>
                  <a:ext cx="327019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3" name="Line 707">
                  <a:extLst>
                    <a:ext uri="{FF2B5EF4-FFF2-40B4-BE49-F238E27FC236}">
                      <a16:creationId xmlns:a16="http://schemas.microsoft.com/office/drawing/2014/main" id="{12EE41DA-EF10-4513-80E3-58284954DA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31918" y="2878944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4" name="Line 708">
                  <a:extLst>
                    <a:ext uri="{FF2B5EF4-FFF2-40B4-BE49-F238E27FC236}">
                      <a16:creationId xmlns:a16="http://schemas.microsoft.com/office/drawing/2014/main" id="{8D0ECCA7-82AA-4195-953C-EE59A61EA8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59401" y="3243256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5" name="Line 709">
                  <a:extLst>
                    <a:ext uri="{FF2B5EF4-FFF2-40B4-BE49-F238E27FC236}">
                      <a16:creationId xmlns:a16="http://schemas.microsoft.com/office/drawing/2014/main" id="{40DC96ED-1A6E-4AA3-A644-AB3929E5F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95091" y="3515771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6" name="Line 710">
                  <a:extLst>
                    <a:ext uri="{FF2B5EF4-FFF2-40B4-BE49-F238E27FC236}">
                      <a16:creationId xmlns:a16="http://schemas.microsoft.com/office/drawing/2014/main" id="{CAB5719F-555E-46CC-B31D-6DFB596735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95091" y="2878944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7" name="Freeform 711">
                  <a:extLst>
                    <a:ext uri="{FF2B5EF4-FFF2-40B4-BE49-F238E27FC236}">
                      <a16:creationId xmlns:a16="http://schemas.microsoft.com/office/drawing/2014/main" id="{821C0969-E098-4441-8B9C-319F0B3356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4097" y="4396429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0 w 4"/>
                    <a:gd name="T3" fmla="*/ 9 h 13"/>
                    <a:gd name="T4" fmla="*/ 0 w 4"/>
                    <a:gd name="T5" fmla="*/ 6 h 13"/>
                    <a:gd name="T6" fmla="*/ 2 w 4"/>
                    <a:gd name="T7" fmla="*/ 2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8" name="Line 712">
                  <a:extLst>
                    <a:ext uri="{FF2B5EF4-FFF2-40B4-BE49-F238E27FC236}">
                      <a16:creationId xmlns:a16="http://schemas.microsoft.com/office/drawing/2014/main" id="{EDB3B67F-14B3-4CDA-92A9-395573A36A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15572" y="4298897"/>
                  <a:ext cx="97532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9" name="Freeform 713">
                  <a:extLst>
                    <a:ext uri="{FF2B5EF4-FFF2-40B4-BE49-F238E27FC236}">
                      <a16:creationId xmlns:a16="http://schemas.microsoft.com/office/drawing/2014/main" id="{B5288B25-F6A7-43EE-9BD9-142D058F6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3104" y="4293160"/>
                  <a:ext cx="40160" cy="5737"/>
                </a:xfrm>
                <a:custGeom>
                  <a:avLst/>
                  <a:gdLst>
                    <a:gd name="T0" fmla="*/ 0 w 14"/>
                    <a:gd name="T1" fmla="*/ 2 h 2"/>
                    <a:gd name="T2" fmla="*/ 4 w 14"/>
                    <a:gd name="T3" fmla="*/ 0 h 2"/>
                    <a:gd name="T4" fmla="*/ 8 w 14"/>
                    <a:gd name="T5" fmla="*/ 0 h 2"/>
                    <a:gd name="T6" fmla="*/ 12 w 14"/>
                    <a:gd name="T7" fmla="*/ 0 h 2"/>
                    <a:gd name="T8" fmla="*/ 14 w 1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0" name="Freeform 714">
                  <a:extLst>
                    <a:ext uri="{FF2B5EF4-FFF2-40B4-BE49-F238E27FC236}">
                      <a16:creationId xmlns:a16="http://schemas.microsoft.com/office/drawing/2014/main" id="{BD7FA1BD-AB65-4B58-AD54-164AA8040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0796" y="4396429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8 h 13"/>
                    <a:gd name="T6" fmla="*/ 2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2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1" name="Freeform 715">
                  <a:extLst>
                    <a:ext uri="{FF2B5EF4-FFF2-40B4-BE49-F238E27FC236}">
                      <a16:creationId xmlns:a16="http://schemas.microsoft.com/office/drawing/2014/main" id="{637925F2-C834-455D-B969-0CEB75743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6132" y="4522647"/>
                  <a:ext cx="11474" cy="31555"/>
                </a:xfrm>
                <a:custGeom>
                  <a:avLst/>
                  <a:gdLst>
                    <a:gd name="T0" fmla="*/ 4 w 4"/>
                    <a:gd name="T1" fmla="*/ 11 h 11"/>
                    <a:gd name="T2" fmla="*/ 0 w 4"/>
                    <a:gd name="T3" fmla="*/ 7 h 11"/>
                    <a:gd name="T4" fmla="*/ 0 w 4"/>
                    <a:gd name="T5" fmla="*/ 3 h 11"/>
                    <a:gd name="T6" fmla="*/ 2 w 4"/>
                    <a:gd name="T7" fmla="*/ 1 h 11"/>
                    <a:gd name="T8" fmla="*/ 4 w 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4" y="11"/>
                      </a:move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2" name="Line 716">
                  <a:extLst>
                    <a:ext uri="{FF2B5EF4-FFF2-40B4-BE49-F238E27FC236}">
                      <a16:creationId xmlns:a16="http://schemas.microsoft.com/office/drawing/2014/main" id="{5A2FDCB0-EE16-48A2-86A3-1BD7BE3325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88888" y="4881219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3" name="Line 717">
                  <a:extLst>
                    <a:ext uri="{FF2B5EF4-FFF2-40B4-BE49-F238E27FC236}">
                      <a16:creationId xmlns:a16="http://schemas.microsoft.com/office/drawing/2014/main" id="{0EDF1B4C-E478-4037-9837-F0180C0CD5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94625" y="487548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4" name="Line 718">
                  <a:extLst>
                    <a:ext uri="{FF2B5EF4-FFF2-40B4-BE49-F238E27FC236}">
                      <a16:creationId xmlns:a16="http://schemas.microsoft.com/office/drawing/2014/main" id="{02270C83-9004-4273-AE91-B6C4312393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0362" y="486974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5" name="Line 719">
                  <a:extLst>
                    <a:ext uri="{FF2B5EF4-FFF2-40B4-BE49-F238E27FC236}">
                      <a16:creationId xmlns:a16="http://schemas.microsoft.com/office/drawing/2014/main" id="{75B5BD7D-9240-4176-8D2B-9340B88B0E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39322" y="460870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6" name="Freeform 720">
                  <a:extLst>
                    <a:ext uri="{FF2B5EF4-FFF2-40B4-BE49-F238E27FC236}">
                      <a16:creationId xmlns:a16="http://schemas.microsoft.com/office/drawing/2014/main" id="{111C2AED-3336-45BC-B871-8AD0B4D02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3584" y="4571412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7" name="Line 721">
                  <a:extLst>
                    <a:ext uri="{FF2B5EF4-FFF2-40B4-BE49-F238E27FC236}">
                      <a16:creationId xmlns:a16="http://schemas.microsoft.com/office/drawing/2014/main" id="{428710A4-62D3-4E66-A755-4AFBC7076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39322" y="456567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8" name="Freeform 722">
                  <a:extLst>
                    <a:ext uri="{FF2B5EF4-FFF2-40B4-BE49-F238E27FC236}">
                      <a16:creationId xmlns:a16="http://schemas.microsoft.com/office/drawing/2014/main" id="{9670217E-A2F4-46A5-AFB8-3C8F002B4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45059" y="4559937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4 w 13"/>
                    <a:gd name="T3" fmla="*/ 0 h 2"/>
                    <a:gd name="T4" fmla="*/ 7 w 13"/>
                    <a:gd name="T5" fmla="*/ 0 h 2"/>
                    <a:gd name="T6" fmla="*/ 11 w 13"/>
                    <a:gd name="T7" fmla="*/ 2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9" name="Line 723">
                  <a:extLst>
                    <a:ext uri="{FF2B5EF4-FFF2-40B4-BE49-F238E27FC236}">
                      <a16:creationId xmlns:a16="http://schemas.microsoft.com/office/drawing/2014/main" id="{0A3C50F1-A186-462D-AA44-DCA9716629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582350" y="456567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0" name="Line 724">
                  <a:extLst>
                    <a:ext uri="{FF2B5EF4-FFF2-40B4-BE49-F238E27FC236}">
                      <a16:creationId xmlns:a16="http://schemas.microsoft.com/office/drawing/2014/main" id="{330D6F62-CA11-43CE-A354-A91D1684A7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43392" y="4826717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1" name="Line 725">
                  <a:extLst>
                    <a:ext uri="{FF2B5EF4-FFF2-40B4-BE49-F238E27FC236}">
                      <a16:creationId xmlns:a16="http://schemas.microsoft.com/office/drawing/2014/main" id="{B90FAA06-D2ED-4765-92AE-3EECCBE580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49129" y="482098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2" name="Line 726">
                  <a:extLst>
                    <a:ext uri="{FF2B5EF4-FFF2-40B4-BE49-F238E27FC236}">
                      <a16:creationId xmlns:a16="http://schemas.microsoft.com/office/drawing/2014/main" id="{CD45B576-760A-4BD2-AEE4-543F9D7872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54867" y="481524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3" name="Line 727">
                  <a:extLst>
                    <a:ext uri="{FF2B5EF4-FFF2-40B4-BE49-F238E27FC236}">
                      <a16:creationId xmlns:a16="http://schemas.microsoft.com/office/drawing/2014/main" id="{A40FB1B2-EEA8-44E9-BF0C-9BCD3C38BB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3824" y="455420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4" name="Freeform 728">
                  <a:extLst>
                    <a:ext uri="{FF2B5EF4-FFF2-40B4-BE49-F238E27FC236}">
                      <a16:creationId xmlns:a16="http://schemas.microsoft.com/office/drawing/2014/main" id="{45B53F45-D181-4F3F-8159-C3BF2EE80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2350" y="4522647"/>
                  <a:ext cx="11474" cy="31555"/>
                </a:xfrm>
                <a:custGeom>
                  <a:avLst/>
                  <a:gdLst>
                    <a:gd name="T0" fmla="*/ 4 w 4"/>
                    <a:gd name="T1" fmla="*/ 11 h 11"/>
                    <a:gd name="T2" fmla="*/ 2 w 4"/>
                    <a:gd name="T3" fmla="*/ 9 h 11"/>
                    <a:gd name="T4" fmla="*/ 0 w 4"/>
                    <a:gd name="T5" fmla="*/ 5 h 11"/>
                    <a:gd name="T6" fmla="*/ 2 w 4"/>
                    <a:gd name="T7" fmla="*/ 1 h 11"/>
                    <a:gd name="T8" fmla="*/ 4 w 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4" y="11"/>
                      </a:move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5" name="Line 729">
                  <a:extLst>
                    <a:ext uri="{FF2B5EF4-FFF2-40B4-BE49-F238E27FC236}">
                      <a16:creationId xmlns:a16="http://schemas.microsoft.com/office/drawing/2014/main" id="{7B43FDDF-463C-4EC0-A653-7BFA79DDB7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93824" y="451690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6" name="Freeform 730">
                  <a:extLst>
                    <a:ext uri="{FF2B5EF4-FFF2-40B4-BE49-F238E27FC236}">
                      <a16:creationId xmlns:a16="http://schemas.microsoft.com/office/drawing/2014/main" id="{62506750-72F0-4600-BDB5-DAFC7B3C9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9561" y="4505435"/>
                  <a:ext cx="31555" cy="11474"/>
                </a:xfrm>
                <a:custGeom>
                  <a:avLst/>
                  <a:gdLst>
                    <a:gd name="T0" fmla="*/ 0 w 11"/>
                    <a:gd name="T1" fmla="*/ 4 h 4"/>
                    <a:gd name="T2" fmla="*/ 2 w 11"/>
                    <a:gd name="T3" fmla="*/ 2 h 4"/>
                    <a:gd name="T4" fmla="*/ 5 w 11"/>
                    <a:gd name="T5" fmla="*/ 0 h 4"/>
                    <a:gd name="T6" fmla="*/ 9 w 11"/>
                    <a:gd name="T7" fmla="*/ 2 h 4"/>
                    <a:gd name="T8" fmla="*/ 11 w 11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0" y="4"/>
                      </a:move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7" name="Line 731">
                  <a:extLst>
                    <a:ext uri="{FF2B5EF4-FFF2-40B4-BE49-F238E27FC236}">
                      <a16:creationId xmlns:a16="http://schemas.microsoft.com/office/drawing/2014/main" id="{E8CD340B-195C-4168-95B4-120B173A89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31117" y="4516909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8" name="Line 732">
                  <a:extLst>
                    <a:ext uri="{FF2B5EF4-FFF2-40B4-BE49-F238E27FC236}">
                      <a16:creationId xmlns:a16="http://schemas.microsoft.com/office/drawing/2014/main" id="{CC1539D3-1068-4F3F-815F-40A238B870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92157" y="4772213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9" name="Line 733">
                  <a:extLst>
                    <a:ext uri="{FF2B5EF4-FFF2-40B4-BE49-F238E27FC236}">
                      <a16:creationId xmlns:a16="http://schemas.microsoft.com/office/drawing/2014/main" id="{5AE40F3D-B7D5-487C-B808-11C0E5D54D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03632" y="4772213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0" name="Line 734">
                  <a:extLst>
                    <a:ext uri="{FF2B5EF4-FFF2-40B4-BE49-F238E27FC236}">
                      <a16:creationId xmlns:a16="http://schemas.microsoft.com/office/drawing/2014/main" id="{429F52FD-01C1-4374-B618-E685C5AF3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03632" y="476647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1" name="Line 735">
                  <a:extLst>
                    <a:ext uri="{FF2B5EF4-FFF2-40B4-BE49-F238E27FC236}">
                      <a16:creationId xmlns:a16="http://schemas.microsoft.com/office/drawing/2014/main" id="{A1D12ECB-028B-4256-B103-5EA2E6267D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2591" y="450543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2" name="Freeform 736">
                  <a:extLst>
                    <a:ext uri="{FF2B5EF4-FFF2-40B4-BE49-F238E27FC236}">
                      <a16:creationId xmlns:a16="http://schemas.microsoft.com/office/drawing/2014/main" id="{955BA4C4-05EE-41E0-82FE-A4B0AE0BC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6854" y="4468143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2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3" name="Line 737">
                  <a:extLst>
                    <a:ext uri="{FF2B5EF4-FFF2-40B4-BE49-F238E27FC236}">
                      <a16:creationId xmlns:a16="http://schemas.microsoft.com/office/drawing/2014/main" id="{38C55E2E-7A63-4E6A-8C18-8AB721CA7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42591" y="446240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4" name="Freeform 738">
                  <a:extLst>
                    <a:ext uri="{FF2B5EF4-FFF2-40B4-BE49-F238E27FC236}">
                      <a16:creationId xmlns:a16="http://schemas.microsoft.com/office/drawing/2014/main" id="{6891D3D5-23EA-45F1-861C-CF59930E7B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8328" y="4456668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4 w 13"/>
                    <a:gd name="T3" fmla="*/ 0 h 2"/>
                    <a:gd name="T4" fmla="*/ 7 w 13"/>
                    <a:gd name="T5" fmla="*/ 0 h 2"/>
                    <a:gd name="T6" fmla="*/ 11 w 13"/>
                    <a:gd name="T7" fmla="*/ 0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5" name="Line 739">
                  <a:extLst>
                    <a:ext uri="{FF2B5EF4-FFF2-40B4-BE49-F238E27FC236}">
                      <a16:creationId xmlns:a16="http://schemas.microsoft.com/office/drawing/2014/main" id="{97F3F216-5129-4FF4-B16D-FFFB1607E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85619" y="446240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6" name="Line 740">
                  <a:extLst>
                    <a:ext uri="{FF2B5EF4-FFF2-40B4-BE49-F238E27FC236}">
                      <a16:creationId xmlns:a16="http://schemas.microsoft.com/office/drawing/2014/main" id="{30A0BB6B-1802-435C-9D4B-F58DD1067D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46661" y="472344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7" name="Line 741">
                  <a:extLst>
                    <a:ext uri="{FF2B5EF4-FFF2-40B4-BE49-F238E27FC236}">
                      <a16:creationId xmlns:a16="http://schemas.microsoft.com/office/drawing/2014/main" id="{F9CE703E-D267-4267-80D8-F3EECCD956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52399" y="4717711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8" name="Line 742">
                  <a:extLst>
                    <a:ext uri="{FF2B5EF4-FFF2-40B4-BE49-F238E27FC236}">
                      <a16:creationId xmlns:a16="http://schemas.microsoft.com/office/drawing/2014/main" id="{13809902-47CE-455C-93B8-17AEB2AE0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58136" y="471197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9" name="Line 743">
                  <a:extLst>
                    <a:ext uri="{FF2B5EF4-FFF2-40B4-BE49-F238E27FC236}">
                      <a16:creationId xmlns:a16="http://schemas.microsoft.com/office/drawing/2014/main" id="{40F2CA5E-75DF-4328-BF84-712DDE4E0D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7093" y="4450931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0" name="Freeform 744">
                  <a:extLst>
                    <a:ext uri="{FF2B5EF4-FFF2-40B4-BE49-F238E27FC236}">
                      <a16:creationId xmlns:a16="http://schemas.microsoft.com/office/drawing/2014/main" id="{92586C9C-9DDF-41B6-9B01-F4B7A98AD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1356" y="4413640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1" name="Line 745">
                  <a:extLst>
                    <a:ext uri="{FF2B5EF4-FFF2-40B4-BE49-F238E27FC236}">
                      <a16:creationId xmlns:a16="http://schemas.microsoft.com/office/drawing/2014/main" id="{F317A290-8D5B-41B0-AFBA-EE27E9CB49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97093" y="440790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2" name="Freeform 746">
                  <a:extLst>
                    <a:ext uri="{FF2B5EF4-FFF2-40B4-BE49-F238E27FC236}">
                      <a16:creationId xmlns:a16="http://schemas.microsoft.com/office/drawing/2014/main" id="{04110C80-59C5-42D4-8A96-231039A64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830" y="4402166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4 w 13"/>
                    <a:gd name="T3" fmla="*/ 0 h 2"/>
                    <a:gd name="T4" fmla="*/ 7 w 13"/>
                    <a:gd name="T5" fmla="*/ 0 h 2"/>
                    <a:gd name="T6" fmla="*/ 11 w 13"/>
                    <a:gd name="T7" fmla="*/ 2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3" name="Line 747">
                  <a:extLst>
                    <a:ext uri="{FF2B5EF4-FFF2-40B4-BE49-F238E27FC236}">
                      <a16:creationId xmlns:a16="http://schemas.microsoft.com/office/drawing/2014/main" id="{554C0BB9-B930-4132-8F2C-4A465F9FCD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40123" y="4407903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4" name="Line 748">
                  <a:extLst>
                    <a:ext uri="{FF2B5EF4-FFF2-40B4-BE49-F238E27FC236}">
                      <a16:creationId xmlns:a16="http://schemas.microsoft.com/office/drawing/2014/main" id="{08ADBB56-2E67-4B5E-97DD-51BCC45D71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95427" y="4668944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5" name="Line 749">
                  <a:extLst>
                    <a:ext uri="{FF2B5EF4-FFF2-40B4-BE49-F238E27FC236}">
                      <a16:creationId xmlns:a16="http://schemas.microsoft.com/office/drawing/2014/main" id="{160DD5D3-3358-402E-AD8A-A9E2172B5B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06901" y="4668944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6" name="Line 750">
                  <a:extLst>
                    <a:ext uri="{FF2B5EF4-FFF2-40B4-BE49-F238E27FC236}">
                      <a16:creationId xmlns:a16="http://schemas.microsoft.com/office/drawing/2014/main" id="{BAF58457-A0DC-409E-83DD-B5E5D074AE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06901" y="4657469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7" name="Line 751">
                  <a:extLst>
                    <a:ext uri="{FF2B5EF4-FFF2-40B4-BE49-F238E27FC236}">
                      <a16:creationId xmlns:a16="http://schemas.microsoft.com/office/drawing/2014/main" id="{13AB34A7-1159-4A22-BA37-011877524B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51597" y="4402166"/>
                  <a:ext cx="255305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8" name="Freeform 752">
                  <a:extLst>
                    <a:ext uri="{FF2B5EF4-FFF2-40B4-BE49-F238E27FC236}">
                      <a16:creationId xmlns:a16="http://schemas.microsoft.com/office/drawing/2014/main" id="{105DA788-82F1-417A-8371-04F86698BF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40123" y="4364873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0 w 4"/>
                    <a:gd name="T3" fmla="*/ 9 h 13"/>
                    <a:gd name="T4" fmla="*/ 0 w 4"/>
                    <a:gd name="T5" fmla="*/ 5 h 13"/>
                    <a:gd name="T6" fmla="*/ 2 w 4"/>
                    <a:gd name="T7" fmla="*/ 1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9" name="Line 753">
                  <a:extLst>
                    <a:ext uri="{FF2B5EF4-FFF2-40B4-BE49-F238E27FC236}">
                      <a16:creationId xmlns:a16="http://schemas.microsoft.com/office/drawing/2014/main" id="{37158F82-556F-44CF-9128-3E192EF975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51597" y="435913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0" name="Freeform 754">
                  <a:extLst>
                    <a:ext uri="{FF2B5EF4-FFF2-40B4-BE49-F238E27FC236}">
                      <a16:creationId xmlns:a16="http://schemas.microsoft.com/office/drawing/2014/main" id="{062488FC-BCD5-4777-934D-03293A69C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7334" y="4353399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2 w 11"/>
                    <a:gd name="T3" fmla="*/ 0 h 2"/>
                    <a:gd name="T4" fmla="*/ 5 w 11"/>
                    <a:gd name="T5" fmla="*/ 0 h 2"/>
                    <a:gd name="T6" fmla="*/ 9 w 11"/>
                    <a:gd name="T7" fmla="*/ 0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1" name="Line 755">
                  <a:extLst>
                    <a:ext uri="{FF2B5EF4-FFF2-40B4-BE49-F238E27FC236}">
                      <a16:creationId xmlns:a16="http://schemas.microsoft.com/office/drawing/2014/main" id="{96C903B2-1F4F-4872-A620-560B715CA9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88888" y="435913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2" name="Line 756">
                  <a:extLst>
                    <a:ext uri="{FF2B5EF4-FFF2-40B4-BE49-F238E27FC236}">
                      <a16:creationId xmlns:a16="http://schemas.microsoft.com/office/drawing/2014/main" id="{BA480606-D225-440E-BBCD-1FA8D136EC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049931" y="4620179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3" name="Line 757">
                  <a:extLst>
                    <a:ext uri="{FF2B5EF4-FFF2-40B4-BE49-F238E27FC236}">
                      <a16:creationId xmlns:a16="http://schemas.microsoft.com/office/drawing/2014/main" id="{17DF9AF0-DB6F-42D7-B0F4-BEB4BF045A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055668" y="4614441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4" name="Line 758">
                  <a:extLst>
                    <a:ext uri="{FF2B5EF4-FFF2-40B4-BE49-F238E27FC236}">
                      <a16:creationId xmlns:a16="http://schemas.microsoft.com/office/drawing/2014/main" id="{D336885B-E08E-43D9-B6DE-DAB67755B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61405" y="4608704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5" name="Line 759">
                  <a:extLst>
                    <a:ext uri="{FF2B5EF4-FFF2-40B4-BE49-F238E27FC236}">
                      <a16:creationId xmlns:a16="http://schemas.microsoft.com/office/drawing/2014/main" id="{B5515451-5BB9-42B7-B8FF-5BA55CC483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34386" y="4281685"/>
                  <a:ext cx="327019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6" name="Freeform 760">
                  <a:extLst>
                    <a:ext uri="{FF2B5EF4-FFF2-40B4-BE49-F238E27FC236}">
                      <a16:creationId xmlns:a16="http://schemas.microsoft.com/office/drawing/2014/main" id="{F54653E2-8F33-4541-8D89-953994F1A6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830" y="4275948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4 w 11"/>
                    <a:gd name="T3" fmla="*/ 0 h 2"/>
                    <a:gd name="T4" fmla="*/ 7 w 11"/>
                    <a:gd name="T5" fmla="*/ 0 h 2"/>
                    <a:gd name="T6" fmla="*/ 9 w 11"/>
                    <a:gd name="T7" fmla="*/ 2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9" y="2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7" name="Line 761">
                  <a:extLst>
                    <a:ext uri="{FF2B5EF4-FFF2-40B4-BE49-F238E27FC236}">
                      <a16:creationId xmlns:a16="http://schemas.microsoft.com/office/drawing/2014/main" id="{EE49DEB9-B495-4AE9-8F10-F8706130AA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613905" y="4281685"/>
                  <a:ext cx="88927" cy="86058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8" name="Freeform 762">
                  <a:extLst>
                    <a:ext uri="{FF2B5EF4-FFF2-40B4-BE49-F238E27FC236}">
                      <a16:creationId xmlns:a16="http://schemas.microsoft.com/office/drawing/2014/main" id="{8F3ED3F9-E759-409B-BF53-4EB9766FA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2350" y="4367743"/>
                  <a:ext cx="31555" cy="5737"/>
                </a:xfrm>
                <a:custGeom>
                  <a:avLst/>
                  <a:gdLst>
                    <a:gd name="T0" fmla="*/ 11 w 11"/>
                    <a:gd name="T1" fmla="*/ 0 h 2"/>
                    <a:gd name="T2" fmla="*/ 10 w 11"/>
                    <a:gd name="T3" fmla="*/ 2 h 2"/>
                    <a:gd name="T4" fmla="*/ 6 w 11"/>
                    <a:gd name="T5" fmla="*/ 2 h 2"/>
                    <a:gd name="T6" fmla="*/ 2 w 11"/>
                    <a:gd name="T7" fmla="*/ 2 h 2"/>
                    <a:gd name="T8" fmla="*/ 0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1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9" name="Line 763">
                  <a:extLst>
                    <a:ext uri="{FF2B5EF4-FFF2-40B4-BE49-F238E27FC236}">
                      <a16:creationId xmlns:a16="http://schemas.microsoft.com/office/drawing/2014/main" id="{B8E99574-006D-468F-978A-D0DA307FF1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79080" y="4264474"/>
                  <a:ext cx="103269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0" name="Freeform 764">
                  <a:extLst>
                    <a:ext uri="{FF2B5EF4-FFF2-40B4-BE49-F238E27FC236}">
                      <a16:creationId xmlns:a16="http://schemas.microsoft.com/office/drawing/2014/main" id="{5865911C-42EB-43EB-9027-F2CBD73C6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343" y="4232918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10 h 11"/>
                    <a:gd name="T4" fmla="*/ 0 w 2"/>
                    <a:gd name="T5" fmla="*/ 6 h 11"/>
                    <a:gd name="T6" fmla="*/ 0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1" name="Line 765">
                  <a:extLst>
                    <a:ext uri="{FF2B5EF4-FFF2-40B4-BE49-F238E27FC236}">
                      <a16:creationId xmlns:a16="http://schemas.microsoft.com/office/drawing/2014/main" id="{659A757B-F38C-4F1B-B1E3-72D6F07EFB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79080" y="4129649"/>
                  <a:ext cx="103269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2" name="Freeform 766">
                  <a:extLst>
                    <a:ext uri="{FF2B5EF4-FFF2-40B4-BE49-F238E27FC236}">
                      <a16:creationId xmlns:a16="http://schemas.microsoft.com/office/drawing/2014/main" id="{7B488C27-831F-4633-ADC3-6A94DDB3B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2350" y="4123912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2 w 11"/>
                    <a:gd name="T3" fmla="*/ 0 h 2"/>
                    <a:gd name="T4" fmla="*/ 6 w 11"/>
                    <a:gd name="T5" fmla="*/ 0 h 2"/>
                    <a:gd name="T6" fmla="*/ 10 w 11"/>
                    <a:gd name="T7" fmla="*/ 2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3" name="Line 767">
                  <a:extLst>
                    <a:ext uri="{FF2B5EF4-FFF2-40B4-BE49-F238E27FC236}">
                      <a16:creationId xmlns:a16="http://schemas.microsoft.com/office/drawing/2014/main" id="{18CCAE97-7BC8-4CB0-8998-5C62A603ED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13905" y="4129649"/>
                  <a:ext cx="490530" cy="49626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4" name="Freeform 768">
                  <a:extLst>
                    <a:ext uri="{FF2B5EF4-FFF2-40B4-BE49-F238E27FC236}">
                      <a16:creationId xmlns:a16="http://schemas.microsoft.com/office/drawing/2014/main" id="{82A365FE-EBDB-4A70-9014-1418F0488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4433" y="4625916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4 w 4"/>
                    <a:gd name="T3" fmla="*/ 2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5" name="Line 769">
                  <a:extLst>
                    <a:ext uri="{FF2B5EF4-FFF2-40B4-BE49-F238E27FC236}">
                      <a16:creationId xmlns:a16="http://schemas.microsoft.com/office/drawing/2014/main" id="{11C00137-FEBE-4B1A-A5B9-58DC26BFDF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098696" y="465746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6" name="Freeform 770">
                  <a:extLst>
                    <a:ext uri="{FF2B5EF4-FFF2-40B4-BE49-F238E27FC236}">
                      <a16:creationId xmlns:a16="http://schemas.microsoft.com/office/drawing/2014/main" id="{E8E10A66-33B0-43A1-BB23-444BEF863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7142" y="4663207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2 h 4"/>
                    <a:gd name="T4" fmla="*/ 6 w 11"/>
                    <a:gd name="T5" fmla="*/ 4 h 4"/>
                    <a:gd name="T6" fmla="*/ 2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7" name="Line 771">
                  <a:extLst>
                    <a:ext uri="{FF2B5EF4-FFF2-40B4-BE49-F238E27FC236}">
                      <a16:creationId xmlns:a16="http://schemas.microsoft.com/office/drawing/2014/main" id="{0FFB4858-456D-4EAC-822A-DB29763A56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6100" y="440216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8" name="Line 772">
                  <a:extLst>
                    <a:ext uri="{FF2B5EF4-FFF2-40B4-BE49-F238E27FC236}">
                      <a16:creationId xmlns:a16="http://schemas.microsoft.com/office/drawing/2014/main" id="{AB90D7DC-E84B-4E00-B7CB-59F2619E40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0362" y="4402166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9" name="Line 773">
                  <a:extLst>
                    <a:ext uri="{FF2B5EF4-FFF2-40B4-BE49-F238E27FC236}">
                      <a16:creationId xmlns:a16="http://schemas.microsoft.com/office/drawing/2014/main" id="{715D9777-963D-42EF-89E6-BBE74B3F48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94625" y="440216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0" name="Line 774">
                  <a:extLst>
                    <a:ext uri="{FF2B5EF4-FFF2-40B4-BE49-F238E27FC236}">
                      <a16:creationId xmlns:a16="http://schemas.microsoft.com/office/drawing/2014/main" id="{A18308E8-AFED-47AA-A695-5DF30D7022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94625" y="440790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1" name="Line 775">
                  <a:extLst>
                    <a:ext uri="{FF2B5EF4-FFF2-40B4-BE49-F238E27FC236}">
                      <a16:creationId xmlns:a16="http://schemas.microsoft.com/office/drawing/2014/main" id="{71D25D06-AD27-46D7-A1AC-972821F6D6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94625" y="441364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2" name="Freeform 776">
                  <a:extLst>
                    <a:ext uri="{FF2B5EF4-FFF2-40B4-BE49-F238E27FC236}">
                      <a16:creationId xmlns:a16="http://schemas.microsoft.com/office/drawing/2014/main" id="{3D7FA43B-46CC-4CFC-908F-8DFB8DCCE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5668" y="4674681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7 h 13"/>
                    <a:gd name="T6" fmla="*/ 2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7"/>
                      </a:lnTo>
                      <a:lnTo>
                        <a:pt x="2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3" name="Line 777">
                  <a:extLst>
                    <a:ext uri="{FF2B5EF4-FFF2-40B4-BE49-F238E27FC236}">
                      <a16:creationId xmlns:a16="http://schemas.microsoft.com/office/drawing/2014/main" id="{C74914DE-F7D5-4B8C-A5B3-2DC7992DE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049931" y="471197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4" name="Freeform 778">
                  <a:extLst>
                    <a:ext uri="{FF2B5EF4-FFF2-40B4-BE49-F238E27FC236}">
                      <a16:creationId xmlns:a16="http://schemas.microsoft.com/office/drawing/2014/main" id="{A1D16244-F48A-4384-8A23-53405FE7A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2638" y="4717711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6 w 13"/>
                    <a:gd name="T5" fmla="*/ 2 h 2"/>
                    <a:gd name="T6" fmla="*/ 2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5" name="Line 779">
                  <a:extLst>
                    <a:ext uri="{FF2B5EF4-FFF2-40B4-BE49-F238E27FC236}">
                      <a16:creationId xmlns:a16="http://schemas.microsoft.com/office/drawing/2014/main" id="{3BB7932D-6105-47EB-8DD9-1F7334EE2D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51597" y="4456668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6" name="Line 780">
                  <a:extLst>
                    <a:ext uri="{FF2B5EF4-FFF2-40B4-BE49-F238E27FC236}">
                      <a16:creationId xmlns:a16="http://schemas.microsoft.com/office/drawing/2014/main" id="{4F6F7987-34B8-4F64-9773-34746121B0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45860" y="445666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7" name="Line 781">
                  <a:extLst>
                    <a:ext uri="{FF2B5EF4-FFF2-40B4-BE49-F238E27FC236}">
                      <a16:creationId xmlns:a16="http://schemas.microsoft.com/office/drawing/2014/main" id="{B8B447AD-72D7-4D88-82C8-16BC8D0B42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45860" y="4456668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8" name="Line 782">
                  <a:extLst>
                    <a:ext uri="{FF2B5EF4-FFF2-40B4-BE49-F238E27FC236}">
                      <a16:creationId xmlns:a16="http://schemas.microsoft.com/office/drawing/2014/main" id="{3ABF5554-014B-4E7A-940F-A7F4734C99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45860" y="446240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9" name="Line 783">
                  <a:extLst>
                    <a:ext uri="{FF2B5EF4-FFF2-40B4-BE49-F238E27FC236}">
                      <a16:creationId xmlns:a16="http://schemas.microsoft.com/office/drawing/2014/main" id="{203AB608-E668-4722-A1E3-FD706D00B2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45860" y="4468143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0" name="Freeform 784">
                  <a:extLst>
                    <a:ext uri="{FF2B5EF4-FFF2-40B4-BE49-F238E27FC236}">
                      <a16:creationId xmlns:a16="http://schemas.microsoft.com/office/drawing/2014/main" id="{D4C72905-035D-41AA-A760-8553F13C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1164" y="4729185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2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1" name="Line 785">
                  <a:extLst>
                    <a:ext uri="{FF2B5EF4-FFF2-40B4-BE49-F238E27FC236}">
                      <a16:creationId xmlns:a16="http://schemas.microsoft.com/office/drawing/2014/main" id="{F37D726B-D731-47E6-9BCD-DF7DE6D9B3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95427" y="47607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2" name="Freeform 786">
                  <a:extLst>
                    <a:ext uri="{FF2B5EF4-FFF2-40B4-BE49-F238E27FC236}">
                      <a16:creationId xmlns:a16="http://schemas.microsoft.com/office/drawing/2014/main" id="{F8534945-DA49-404D-A14C-AAC0B5811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3873" y="4766476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4 h 4"/>
                    <a:gd name="T4" fmla="*/ 6 w 11"/>
                    <a:gd name="T5" fmla="*/ 4 h 4"/>
                    <a:gd name="T6" fmla="*/ 2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3" name="Line 787">
                  <a:extLst>
                    <a:ext uri="{FF2B5EF4-FFF2-40B4-BE49-F238E27FC236}">
                      <a16:creationId xmlns:a16="http://schemas.microsoft.com/office/drawing/2014/main" id="{A6C52155-7990-4C88-9C99-28566BEFFE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2830" y="4511172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4" name="Line 788">
                  <a:extLst>
                    <a:ext uri="{FF2B5EF4-FFF2-40B4-BE49-F238E27FC236}">
                      <a16:creationId xmlns:a16="http://schemas.microsoft.com/office/drawing/2014/main" id="{FBCEF48D-F054-48FF-8FE7-5F568358A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1356" y="4511172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5" name="Line 789">
                  <a:extLst>
                    <a:ext uri="{FF2B5EF4-FFF2-40B4-BE49-F238E27FC236}">
                      <a16:creationId xmlns:a16="http://schemas.microsoft.com/office/drawing/2014/main" id="{57BF2CC3-7BA2-41F0-AB7A-2B86C2C61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1356" y="4511172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6" name="Line 790">
                  <a:extLst>
                    <a:ext uri="{FF2B5EF4-FFF2-40B4-BE49-F238E27FC236}">
                      <a16:creationId xmlns:a16="http://schemas.microsoft.com/office/drawing/2014/main" id="{38452D4E-4A43-41BE-A3C2-0E0C3E5ADA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691356" y="451117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7" name="Line 791">
                  <a:extLst>
                    <a:ext uri="{FF2B5EF4-FFF2-40B4-BE49-F238E27FC236}">
                      <a16:creationId xmlns:a16="http://schemas.microsoft.com/office/drawing/2014/main" id="{87F01E38-0EE0-428A-A943-2DC39B896E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91356" y="4522647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8" name="Freeform 792">
                  <a:extLst>
                    <a:ext uri="{FF2B5EF4-FFF2-40B4-BE49-F238E27FC236}">
                      <a16:creationId xmlns:a16="http://schemas.microsoft.com/office/drawing/2014/main" id="{7C2580EF-2F2A-44BD-974B-C2929C518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2399" y="4777950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7 h 13"/>
                    <a:gd name="T6" fmla="*/ 0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7"/>
                      </a:lnTo>
                      <a:lnTo>
                        <a:pt x="0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9" name="Line 793">
                  <a:extLst>
                    <a:ext uri="{FF2B5EF4-FFF2-40B4-BE49-F238E27FC236}">
                      <a16:creationId xmlns:a16="http://schemas.microsoft.com/office/drawing/2014/main" id="{B42CBCAA-EF9B-400C-8447-D85C43B115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46661" y="481524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0" name="Freeform 794">
                  <a:extLst>
                    <a:ext uri="{FF2B5EF4-FFF2-40B4-BE49-F238E27FC236}">
                      <a16:creationId xmlns:a16="http://schemas.microsoft.com/office/drawing/2014/main" id="{807212E3-D3C3-4A92-A023-AC66EBCD2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9369" y="4820980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6 w 13"/>
                    <a:gd name="T5" fmla="*/ 2 h 2"/>
                    <a:gd name="T6" fmla="*/ 2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1" name="Line 795">
                  <a:extLst>
                    <a:ext uri="{FF2B5EF4-FFF2-40B4-BE49-F238E27FC236}">
                      <a16:creationId xmlns:a16="http://schemas.microsoft.com/office/drawing/2014/main" id="{6B31B7F7-9DBD-4E60-BC23-4E325858A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8328" y="4559937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2" name="Line 796">
                  <a:extLst>
                    <a:ext uri="{FF2B5EF4-FFF2-40B4-BE49-F238E27FC236}">
                      <a16:creationId xmlns:a16="http://schemas.microsoft.com/office/drawing/2014/main" id="{9CCF1955-25C3-44C6-A09E-56CC4AEB6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2591" y="4559937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3" name="Line 797">
                  <a:extLst>
                    <a:ext uri="{FF2B5EF4-FFF2-40B4-BE49-F238E27FC236}">
                      <a16:creationId xmlns:a16="http://schemas.microsoft.com/office/drawing/2014/main" id="{1A00F0A2-9E5E-4F43-A69F-B819065300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636854" y="455993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4" name="Line 798">
                  <a:extLst>
                    <a:ext uri="{FF2B5EF4-FFF2-40B4-BE49-F238E27FC236}">
                      <a16:creationId xmlns:a16="http://schemas.microsoft.com/office/drawing/2014/main" id="{0FAABA23-DD56-46D5-B30B-1802C576BB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636854" y="456567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5" name="Line 799">
                  <a:extLst>
                    <a:ext uri="{FF2B5EF4-FFF2-40B4-BE49-F238E27FC236}">
                      <a16:creationId xmlns:a16="http://schemas.microsoft.com/office/drawing/2014/main" id="{45C0CB91-3DC8-493A-9FF3-083A07E6A3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36854" y="457141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6" name="Freeform 800">
                  <a:extLst>
                    <a:ext uri="{FF2B5EF4-FFF2-40B4-BE49-F238E27FC236}">
                      <a16:creationId xmlns:a16="http://schemas.microsoft.com/office/drawing/2014/main" id="{C1DC20A0-08EA-4EC0-B7B8-ADFDE66B2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7894" y="4832454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7 h 13"/>
                    <a:gd name="T6" fmla="*/ 2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7"/>
                      </a:lnTo>
                      <a:lnTo>
                        <a:pt x="2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7" name="Line 801">
                  <a:extLst>
                    <a:ext uri="{FF2B5EF4-FFF2-40B4-BE49-F238E27FC236}">
                      <a16:creationId xmlns:a16="http://schemas.microsoft.com/office/drawing/2014/main" id="{59F2D914-3A7F-4B3A-80E5-F4EACE4C9B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92157" y="486974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8" name="Freeform 803">
                  <a:extLst>
                    <a:ext uri="{FF2B5EF4-FFF2-40B4-BE49-F238E27FC236}">
                      <a16:creationId xmlns:a16="http://schemas.microsoft.com/office/drawing/2014/main" id="{7A7447F9-D83E-4477-892A-B07B75395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4867" y="4875482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6 w 13"/>
                    <a:gd name="T5" fmla="*/ 2 h 2"/>
                    <a:gd name="T6" fmla="*/ 2 w 13"/>
                    <a:gd name="T7" fmla="*/ 0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9" name="Line 804">
                  <a:extLst>
                    <a:ext uri="{FF2B5EF4-FFF2-40B4-BE49-F238E27FC236}">
                      <a16:creationId xmlns:a16="http://schemas.microsoft.com/office/drawing/2014/main" id="{6E6F38DE-B0E6-4F7B-916F-C70BB8206C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9563" y="4614441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0" name="Line 805">
                  <a:extLst>
                    <a:ext uri="{FF2B5EF4-FFF2-40B4-BE49-F238E27FC236}">
                      <a16:creationId xmlns:a16="http://schemas.microsoft.com/office/drawing/2014/main" id="{85429207-B035-4F6A-84BB-A8309EE8C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88089" y="4614441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1" name="Line 806">
                  <a:extLst>
                    <a:ext uri="{FF2B5EF4-FFF2-40B4-BE49-F238E27FC236}">
                      <a16:creationId xmlns:a16="http://schemas.microsoft.com/office/drawing/2014/main" id="{3EF848F3-F759-4693-ACC4-A652831F5B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88089" y="4614441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2" name="Line 807">
                  <a:extLst>
                    <a:ext uri="{FF2B5EF4-FFF2-40B4-BE49-F238E27FC236}">
                      <a16:creationId xmlns:a16="http://schemas.microsoft.com/office/drawing/2014/main" id="{D14CBBBD-1341-4E23-B58D-6685C62674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88089" y="4614441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3" name="Line 808">
                  <a:extLst>
                    <a:ext uri="{FF2B5EF4-FFF2-40B4-BE49-F238E27FC236}">
                      <a16:creationId xmlns:a16="http://schemas.microsoft.com/office/drawing/2014/main" id="{7C1BC98E-04CB-4F95-971F-112A6D42E7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588089" y="4625916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4" name="Freeform 809">
                  <a:extLst>
                    <a:ext uri="{FF2B5EF4-FFF2-40B4-BE49-F238E27FC236}">
                      <a16:creationId xmlns:a16="http://schemas.microsoft.com/office/drawing/2014/main" id="{CEAE934C-5683-4E6E-B82F-FF86DA201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3392" y="4886957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4 w 4"/>
                    <a:gd name="T3" fmla="*/ 2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5" name="Line 810">
                  <a:extLst>
                    <a:ext uri="{FF2B5EF4-FFF2-40B4-BE49-F238E27FC236}">
                      <a16:creationId xmlns:a16="http://schemas.microsoft.com/office/drawing/2014/main" id="{AFCD5B99-786E-4DB3-A0E7-030CD5E2DF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37655" y="491851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6" name="Freeform 811">
                  <a:extLst>
                    <a:ext uri="{FF2B5EF4-FFF2-40B4-BE49-F238E27FC236}">
                      <a16:creationId xmlns:a16="http://schemas.microsoft.com/office/drawing/2014/main" id="{978DFA50-2231-48DB-85AC-253CEE9D7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6101" y="4924249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2 h 4"/>
                    <a:gd name="T4" fmla="*/ 6 w 11"/>
                    <a:gd name="T5" fmla="*/ 4 h 4"/>
                    <a:gd name="T6" fmla="*/ 2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7" name="Line 812">
                  <a:extLst>
                    <a:ext uri="{FF2B5EF4-FFF2-40B4-BE49-F238E27FC236}">
                      <a16:creationId xmlns:a16="http://schemas.microsoft.com/office/drawing/2014/main" id="{1715A434-3170-418A-A998-13F75BACB9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15572" y="4433719"/>
                  <a:ext cx="490530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8" name="Line 813">
                  <a:extLst>
                    <a:ext uri="{FF2B5EF4-FFF2-40B4-BE49-F238E27FC236}">
                      <a16:creationId xmlns:a16="http://schemas.microsoft.com/office/drawing/2014/main" id="{80ADBDCC-1018-4687-8257-C66CE22E9D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453264" y="4298897"/>
                  <a:ext cx="97532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9" name="Line 814">
                  <a:extLst>
                    <a:ext uri="{FF2B5EF4-FFF2-40B4-BE49-F238E27FC236}">
                      <a16:creationId xmlns:a16="http://schemas.microsoft.com/office/drawing/2014/main" id="{7229C36D-7090-4210-9DCE-CA8762C721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67608" y="4433719"/>
                  <a:ext cx="83190" cy="889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0" name="Line 815">
                  <a:extLst>
                    <a:ext uri="{FF2B5EF4-FFF2-40B4-BE49-F238E27FC236}">
                      <a16:creationId xmlns:a16="http://schemas.microsoft.com/office/drawing/2014/main" id="{7859C136-1ED7-4A05-9D41-BB24522385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467608" y="4554200"/>
                  <a:ext cx="321282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1" name="Line 816">
                  <a:extLst>
                    <a:ext uri="{FF2B5EF4-FFF2-40B4-BE49-F238E27FC236}">
                      <a16:creationId xmlns:a16="http://schemas.microsoft.com/office/drawing/2014/main" id="{66B9E1CC-8188-415F-9A0E-B32C46D526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95091" y="4014905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2" name="Line 817">
                  <a:extLst>
                    <a:ext uri="{FF2B5EF4-FFF2-40B4-BE49-F238E27FC236}">
                      <a16:creationId xmlns:a16="http://schemas.microsoft.com/office/drawing/2014/main" id="{396C95B8-6C3A-4FB1-BA2B-F6029ED2CB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95091" y="4379217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3" name="Line 818">
                  <a:extLst>
                    <a:ext uri="{FF2B5EF4-FFF2-40B4-BE49-F238E27FC236}">
                      <a16:creationId xmlns:a16="http://schemas.microsoft.com/office/drawing/2014/main" id="{FA7E919F-F574-46B0-8DDC-1612BD66B5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31918" y="4651732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4" name="Line 819">
                  <a:extLst>
                    <a:ext uri="{FF2B5EF4-FFF2-40B4-BE49-F238E27FC236}">
                      <a16:creationId xmlns:a16="http://schemas.microsoft.com/office/drawing/2014/main" id="{894E2932-49D5-4F78-9D41-3E6BB3E28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559403" y="4014905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5" name="Freeform 820">
                  <a:extLst>
                    <a:ext uri="{FF2B5EF4-FFF2-40B4-BE49-F238E27FC236}">
                      <a16:creationId xmlns:a16="http://schemas.microsoft.com/office/drawing/2014/main" id="{F60FD5BF-8D6D-4A2A-ABC7-8C62C5F42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4578" y="3461269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1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6" name="Line 821">
                  <a:extLst>
                    <a:ext uri="{FF2B5EF4-FFF2-40B4-BE49-F238E27FC236}">
                      <a16:creationId xmlns:a16="http://schemas.microsoft.com/office/drawing/2014/main" id="{9DE4F059-583D-4001-A070-397AB6DE50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17046" y="3492822"/>
                  <a:ext cx="97532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7" name="Freeform 822">
                  <a:extLst>
                    <a:ext uri="{FF2B5EF4-FFF2-40B4-BE49-F238E27FC236}">
                      <a16:creationId xmlns:a16="http://schemas.microsoft.com/office/drawing/2014/main" id="{E3D78E09-C770-4D20-9817-0A952045E3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79755" y="3596092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6 w 13"/>
                    <a:gd name="T5" fmla="*/ 2 h 2"/>
                    <a:gd name="T6" fmla="*/ 2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8" name="Freeform 823">
                  <a:extLst>
                    <a:ext uri="{FF2B5EF4-FFF2-40B4-BE49-F238E27FC236}">
                      <a16:creationId xmlns:a16="http://schemas.microsoft.com/office/drawing/2014/main" id="{DED9CC57-1CA2-474A-A6C1-E7623234B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70749" y="3461269"/>
                  <a:ext cx="11474" cy="31555"/>
                </a:xfrm>
                <a:custGeom>
                  <a:avLst/>
                  <a:gdLst>
                    <a:gd name="T0" fmla="*/ 4 w 4"/>
                    <a:gd name="T1" fmla="*/ 11 h 11"/>
                    <a:gd name="T2" fmla="*/ 2 w 4"/>
                    <a:gd name="T3" fmla="*/ 9 h 11"/>
                    <a:gd name="T4" fmla="*/ 0 w 4"/>
                    <a:gd name="T5" fmla="*/ 5 h 11"/>
                    <a:gd name="T6" fmla="*/ 2 w 4"/>
                    <a:gd name="T7" fmla="*/ 1 h 11"/>
                    <a:gd name="T8" fmla="*/ 4 w 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4" y="11"/>
                      </a:move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9" name="Freeform 824">
                  <a:extLst>
                    <a:ext uri="{FF2B5EF4-FFF2-40B4-BE49-F238E27FC236}">
                      <a16:creationId xmlns:a16="http://schemas.microsoft.com/office/drawing/2014/main" id="{8C34DC9E-6ED8-4A7D-A666-990D54415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62544" y="3340788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2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0" name="Line 825">
                  <a:extLst>
                    <a:ext uri="{FF2B5EF4-FFF2-40B4-BE49-F238E27FC236}">
                      <a16:creationId xmlns:a16="http://schemas.microsoft.com/office/drawing/2014/main" id="{FAD6460C-FBF5-49C1-8697-1018FBC4CA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35524" y="3013769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1" name="Line 826">
                  <a:extLst>
                    <a:ext uri="{FF2B5EF4-FFF2-40B4-BE49-F238E27FC236}">
                      <a16:creationId xmlns:a16="http://schemas.microsoft.com/office/drawing/2014/main" id="{B0F3B152-C5AB-41A5-97AA-C17E1AC4A0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9787" y="301376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2" name="Line 827">
                  <a:extLst>
                    <a:ext uri="{FF2B5EF4-FFF2-40B4-BE49-F238E27FC236}">
                      <a16:creationId xmlns:a16="http://schemas.microsoft.com/office/drawing/2014/main" id="{425C6099-0037-4D0C-AC51-FDFDA2F7D5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9787" y="301950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3" name="Line 828">
                  <a:extLst>
                    <a:ext uri="{FF2B5EF4-FFF2-40B4-BE49-F238E27FC236}">
                      <a16:creationId xmlns:a16="http://schemas.microsoft.com/office/drawing/2014/main" id="{9DA1B44C-1A48-4122-A1C4-7BFE4C8E5B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29787" y="3025243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4" name="Freeform 829">
                  <a:extLst>
                    <a:ext uri="{FF2B5EF4-FFF2-40B4-BE49-F238E27FC236}">
                      <a16:creationId xmlns:a16="http://schemas.microsoft.com/office/drawing/2014/main" id="{6EAC0C84-7A6E-4A00-9839-EBA16F361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3698" y="3286284"/>
                  <a:ext cx="2869" cy="31555"/>
                </a:xfrm>
                <a:custGeom>
                  <a:avLst/>
                  <a:gdLst>
                    <a:gd name="T0" fmla="*/ 0 w 1"/>
                    <a:gd name="T1" fmla="*/ 0 h 11"/>
                    <a:gd name="T2" fmla="*/ 1 w 1"/>
                    <a:gd name="T3" fmla="*/ 4 h 11"/>
                    <a:gd name="T4" fmla="*/ 1 w 1"/>
                    <a:gd name="T5" fmla="*/ 7 h 11"/>
                    <a:gd name="T6" fmla="*/ 0 w 1"/>
                    <a:gd name="T7" fmla="*/ 9 h 11"/>
                    <a:gd name="T8" fmla="*/ 0 w 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1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5" name="Line 830">
                  <a:extLst>
                    <a:ext uri="{FF2B5EF4-FFF2-40B4-BE49-F238E27FC236}">
                      <a16:creationId xmlns:a16="http://schemas.microsoft.com/office/drawing/2014/main" id="{184B0678-24BC-4138-9D80-7782258103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87960" y="33178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6" name="Freeform 831">
                  <a:extLst>
                    <a:ext uri="{FF2B5EF4-FFF2-40B4-BE49-F238E27FC236}">
                      <a16:creationId xmlns:a16="http://schemas.microsoft.com/office/drawing/2014/main" id="{987D6C1E-FE10-4772-AB76-09428B8B0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7800" y="3323576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4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7" name="Line 832">
                  <a:extLst>
                    <a:ext uri="{FF2B5EF4-FFF2-40B4-BE49-F238E27FC236}">
                      <a16:creationId xmlns:a16="http://schemas.microsoft.com/office/drawing/2014/main" id="{242A3ABB-FDB4-4236-8ED5-7B09A89CB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6758" y="3068271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8" name="Line 833">
                  <a:extLst>
                    <a:ext uri="{FF2B5EF4-FFF2-40B4-BE49-F238E27FC236}">
                      <a16:creationId xmlns:a16="http://schemas.microsoft.com/office/drawing/2014/main" id="{AB9B0C1D-C657-4F9D-915C-D927B20A06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1020" y="306827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9" name="Line 834">
                  <a:extLst>
                    <a:ext uri="{FF2B5EF4-FFF2-40B4-BE49-F238E27FC236}">
                      <a16:creationId xmlns:a16="http://schemas.microsoft.com/office/drawing/2014/main" id="{AE34FE40-4AF5-490C-900F-B4F39EBF23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75283" y="306827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0" name="Line 835">
                  <a:extLst>
                    <a:ext uri="{FF2B5EF4-FFF2-40B4-BE49-F238E27FC236}">
                      <a16:creationId xmlns:a16="http://schemas.microsoft.com/office/drawing/2014/main" id="{A8FC8504-AFE6-4ED6-A0C1-9D70A64D0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75283" y="3068271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1" name="Line 836">
                  <a:extLst>
                    <a:ext uri="{FF2B5EF4-FFF2-40B4-BE49-F238E27FC236}">
                      <a16:creationId xmlns:a16="http://schemas.microsoft.com/office/drawing/2014/main" id="{B7678AF3-B260-4BF6-A719-2BBBC5F559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75283" y="3079745"/>
                  <a:ext cx="263910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2" name="Freeform 837">
                  <a:extLst>
                    <a:ext uri="{FF2B5EF4-FFF2-40B4-BE49-F238E27FC236}">
                      <a16:creationId xmlns:a16="http://schemas.microsoft.com/office/drawing/2014/main" id="{7BC9ADB7-6473-4194-8E29-271BE8944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9193" y="3335051"/>
                  <a:ext cx="2869" cy="37293"/>
                </a:xfrm>
                <a:custGeom>
                  <a:avLst/>
                  <a:gdLst>
                    <a:gd name="T0" fmla="*/ 0 w 1"/>
                    <a:gd name="T1" fmla="*/ 0 h 13"/>
                    <a:gd name="T2" fmla="*/ 1 w 1"/>
                    <a:gd name="T3" fmla="*/ 4 h 13"/>
                    <a:gd name="T4" fmla="*/ 1 w 1"/>
                    <a:gd name="T5" fmla="*/ 7 h 13"/>
                    <a:gd name="T6" fmla="*/ 1 w 1"/>
                    <a:gd name="T7" fmla="*/ 11 h 13"/>
                    <a:gd name="T8" fmla="*/ 0 w 1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3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1" y="7"/>
                      </a:lnTo>
                      <a:lnTo>
                        <a:pt x="1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3" name="Line 838">
                  <a:extLst>
                    <a:ext uri="{FF2B5EF4-FFF2-40B4-BE49-F238E27FC236}">
                      <a16:creationId xmlns:a16="http://schemas.microsoft.com/office/drawing/2014/main" id="{BA3842E3-59F5-45BD-85F0-44F5672EE8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33456" y="337234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4" name="Freeform 839">
                  <a:extLst>
                    <a:ext uri="{FF2B5EF4-FFF2-40B4-BE49-F238E27FC236}">
                      <a16:creationId xmlns:a16="http://schemas.microsoft.com/office/drawing/2014/main" id="{3CE5B4DE-FB1F-4257-BD11-DC5FA9E295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3296" y="3378079"/>
                  <a:ext cx="40160" cy="5737"/>
                </a:xfrm>
                <a:custGeom>
                  <a:avLst/>
                  <a:gdLst>
                    <a:gd name="T0" fmla="*/ 14 w 14"/>
                    <a:gd name="T1" fmla="*/ 0 h 2"/>
                    <a:gd name="T2" fmla="*/ 10 w 14"/>
                    <a:gd name="T3" fmla="*/ 2 h 2"/>
                    <a:gd name="T4" fmla="*/ 6 w 14"/>
                    <a:gd name="T5" fmla="*/ 2 h 2"/>
                    <a:gd name="T6" fmla="*/ 2 w 14"/>
                    <a:gd name="T7" fmla="*/ 2 h 2"/>
                    <a:gd name="T8" fmla="*/ 0 w 1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5" name="Line 840">
                  <a:extLst>
                    <a:ext uri="{FF2B5EF4-FFF2-40B4-BE49-F238E27FC236}">
                      <a16:creationId xmlns:a16="http://schemas.microsoft.com/office/drawing/2014/main" id="{58C0502E-0753-4266-AAFC-F34FAA8336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37992" y="3117038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6" name="Line 841">
                  <a:extLst>
                    <a:ext uri="{FF2B5EF4-FFF2-40B4-BE49-F238E27FC236}">
                      <a16:creationId xmlns:a16="http://schemas.microsoft.com/office/drawing/2014/main" id="{81EE1456-925F-4825-8E52-07053252F5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26518" y="3117038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7" name="Line 842">
                  <a:extLst>
                    <a:ext uri="{FF2B5EF4-FFF2-40B4-BE49-F238E27FC236}">
                      <a16:creationId xmlns:a16="http://schemas.microsoft.com/office/drawing/2014/main" id="{EDE32E9D-7F1A-4F2C-9FBA-F71D867122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26518" y="3117038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8" name="Line 843">
                  <a:extLst>
                    <a:ext uri="{FF2B5EF4-FFF2-40B4-BE49-F238E27FC236}">
                      <a16:creationId xmlns:a16="http://schemas.microsoft.com/office/drawing/2014/main" id="{A083AD1F-737C-4CDB-9F73-DFFE59D6DE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26518" y="312277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9" name="Line 844">
                  <a:extLst>
                    <a:ext uri="{FF2B5EF4-FFF2-40B4-BE49-F238E27FC236}">
                      <a16:creationId xmlns:a16="http://schemas.microsoft.com/office/drawing/2014/main" id="{874BE285-5155-44D9-9B3E-D090023B94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26518" y="312851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0" name="Freeform 845">
                  <a:extLst>
                    <a:ext uri="{FF2B5EF4-FFF2-40B4-BE49-F238E27FC236}">
                      <a16:creationId xmlns:a16="http://schemas.microsoft.com/office/drawing/2014/main" id="{82A07143-E6B5-4A84-BA1B-D9676703A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7559" y="3389553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7 h 13"/>
                    <a:gd name="T6" fmla="*/ 0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7"/>
                      </a:lnTo>
                      <a:lnTo>
                        <a:pt x="0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1" name="Line 846">
                  <a:extLst>
                    <a:ext uri="{FF2B5EF4-FFF2-40B4-BE49-F238E27FC236}">
                      <a16:creationId xmlns:a16="http://schemas.microsoft.com/office/drawing/2014/main" id="{F643C8A7-7198-4D32-A88A-196527A5AA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4691" y="3426846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2" name="Freeform 847">
                  <a:extLst>
                    <a:ext uri="{FF2B5EF4-FFF2-40B4-BE49-F238E27FC236}">
                      <a16:creationId xmlns:a16="http://schemas.microsoft.com/office/drawing/2014/main" id="{9DDE401C-FBFF-45A3-8E53-1FD91321D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4531" y="3432583"/>
                  <a:ext cx="40160" cy="5737"/>
                </a:xfrm>
                <a:custGeom>
                  <a:avLst/>
                  <a:gdLst>
                    <a:gd name="T0" fmla="*/ 14 w 14"/>
                    <a:gd name="T1" fmla="*/ 0 h 2"/>
                    <a:gd name="T2" fmla="*/ 10 w 14"/>
                    <a:gd name="T3" fmla="*/ 2 h 2"/>
                    <a:gd name="T4" fmla="*/ 6 w 14"/>
                    <a:gd name="T5" fmla="*/ 2 h 2"/>
                    <a:gd name="T6" fmla="*/ 2 w 14"/>
                    <a:gd name="T7" fmla="*/ 0 h 2"/>
                    <a:gd name="T8" fmla="*/ 0 w 1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3" name="Line 848">
                  <a:extLst>
                    <a:ext uri="{FF2B5EF4-FFF2-40B4-BE49-F238E27FC236}">
                      <a16:creationId xmlns:a16="http://schemas.microsoft.com/office/drawing/2014/main" id="{F7D68723-8A7B-4498-BCAB-35A239E2AC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83488" y="317154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4" name="Line 849">
                  <a:extLst>
                    <a:ext uri="{FF2B5EF4-FFF2-40B4-BE49-F238E27FC236}">
                      <a16:creationId xmlns:a16="http://schemas.microsoft.com/office/drawing/2014/main" id="{CEBFDC40-D408-4E5D-9C9A-F2D880D50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77751" y="317154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5" name="Line 850">
                  <a:extLst>
                    <a:ext uri="{FF2B5EF4-FFF2-40B4-BE49-F238E27FC236}">
                      <a16:creationId xmlns:a16="http://schemas.microsoft.com/office/drawing/2014/main" id="{0BA9B0E0-8199-42BF-B167-058ADB4B91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72014" y="317154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6" name="Line 851">
                  <a:extLst>
                    <a:ext uri="{FF2B5EF4-FFF2-40B4-BE49-F238E27FC236}">
                      <a16:creationId xmlns:a16="http://schemas.microsoft.com/office/drawing/2014/main" id="{7A72276A-7082-4419-8E37-EC4EBA9F01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572014" y="3171540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7" name="Line 852">
                  <a:extLst>
                    <a:ext uri="{FF2B5EF4-FFF2-40B4-BE49-F238E27FC236}">
                      <a16:creationId xmlns:a16="http://schemas.microsoft.com/office/drawing/2014/main" id="{56526E6D-7A16-4DA1-8195-8D6E73A306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572014" y="3183015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8" name="Freeform 853">
                  <a:extLst>
                    <a:ext uri="{FF2B5EF4-FFF2-40B4-BE49-F238E27FC236}">
                      <a16:creationId xmlns:a16="http://schemas.microsoft.com/office/drawing/2014/main" id="{8DDF1BAA-F5FE-4D09-B80D-5F2A7049F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5924" y="3444057"/>
                  <a:ext cx="2869" cy="31555"/>
                </a:xfrm>
                <a:custGeom>
                  <a:avLst/>
                  <a:gdLst>
                    <a:gd name="T0" fmla="*/ 0 w 1"/>
                    <a:gd name="T1" fmla="*/ 0 h 11"/>
                    <a:gd name="T2" fmla="*/ 1 w 1"/>
                    <a:gd name="T3" fmla="*/ 2 h 11"/>
                    <a:gd name="T4" fmla="*/ 1 w 1"/>
                    <a:gd name="T5" fmla="*/ 6 h 11"/>
                    <a:gd name="T6" fmla="*/ 1 w 1"/>
                    <a:gd name="T7" fmla="*/ 9 h 11"/>
                    <a:gd name="T8" fmla="*/ 0 w 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1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6"/>
                      </a:lnTo>
                      <a:lnTo>
                        <a:pt x="1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9" name="Line 854">
                  <a:extLst>
                    <a:ext uri="{FF2B5EF4-FFF2-40B4-BE49-F238E27FC236}">
                      <a16:creationId xmlns:a16="http://schemas.microsoft.com/office/drawing/2014/main" id="{1EC0CF1B-CE6C-4331-95B1-DE2FB7617A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30187" y="3475611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0" name="Freeform 855">
                  <a:extLst>
                    <a:ext uri="{FF2B5EF4-FFF2-40B4-BE49-F238E27FC236}">
                      <a16:creationId xmlns:a16="http://schemas.microsoft.com/office/drawing/2014/main" id="{0A7D5D84-A445-4308-8A96-10480B4EE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0027" y="3481348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2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1" name="Line 856">
                  <a:extLst>
                    <a:ext uri="{FF2B5EF4-FFF2-40B4-BE49-F238E27FC236}">
                      <a16:creationId xmlns:a16="http://schemas.microsoft.com/office/drawing/2014/main" id="{08487018-222F-416F-BBA8-C6FCBF22AE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28986" y="3226044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2" name="Line 857">
                  <a:extLst>
                    <a:ext uri="{FF2B5EF4-FFF2-40B4-BE49-F238E27FC236}">
                      <a16:creationId xmlns:a16="http://schemas.microsoft.com/office/drawing/2014/main" id="{4E03943B-9861-4E98-8228-3A3ABA308A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23249" y="3226044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3" name="Line 858">
                  <a:extLst>
                    <a:ext uri="{FF2B5EF4-FFF2-40B4-BE49-F238E27FC236}">
                      <a16:creationId xmlns:a16="http://schemas.microsoft.com/office/drawing/2014/main" id="{74848390-7967-4491-B83D-0FA36537CF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23249" y="3226044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4" name="Line 859">
                  <a:extLst>
                    <a:ext uri="{FF2B5EF4-FFF2-40B4-BE49-F238E27FC236}">
                      <a16:creationId xmlns:a16="http://schemas.microsoft.com/office/drawing/2014/main" id="{3E4E264F-1106-4DB4-8206-9F54711605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523249" y="3226044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5" name="Line 860">
                  <a:extLst>
                    <a:ext uri="{FF2B5EF4-FFF2-40B4-BE49-F238E27FC236}">
                      <a16:creationId xmlns:a16="http://schemas.microsoft.com/office/drawing/2014/main" id="{487AF795-43A2-4962-A55F-A1B02F6C6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523249" y="3231782"/>
                  <a:ext cx="25817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6" name="Freeform 861">
                  <a:extLst>
                    <a:ext uri="{FF2B5EF4-FFF2-40B4-BE49-F238E27FC236}">
                      <a16:creationId xmlns:a16="http://schemas.microsoft.com/office/drawing/2014/main" id="{064EC22E-7A49-4435-B860-09D4F3EDA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1422" y="3492822"/>
                  <a:ext cx="8607" cy="37293"/>
                </a:xfrm>
                <a:custGeom>
                  <a:avLst/>
                  <a:gdLst>
                    <a:gd name="T0" fmla="*/ 0 w 3"/>
                    <a:gd name="T1" fmla="*/ 0 h 13"/>
                    <a:gd name="T2" fmla="*/ 1 w 3"/>
                    <a:gd name="T3" fmla="*/ 4 h 13"/>
                    <a:gd name="T4" fmla="*/ 3 w 3"/>
                    <a:gd name="T5" fmla="*/ 8 h 13"/>
                    <a:gd name="T6" fmla="*/ 1 w 3"/>
                    <a:gd name="T7" fmla="*/ 11 h 13"/>
                    <a:gd name="T8" fmla="*/ 0 w 3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3" y="8"/>
                      </a:lnTo>
                      <a:lnTo>
                        <a:pt x="1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7" name="Line 862">
                  <a:extLst>
                    <a:ext uri="{FF2B5EF4-FFF2-40B4-BE49-F238E27FC236}">
                      <a16:creationId xmlns:a16="http://schemas.microsoft.com/office/drawing/2014/main" id="{4CA1CAE7-A486-4E3B-8768-9B8C75156E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75685" y="353011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8" name="Freeform 863">
                  <a:extLst>
                    <a:ext uri="{FF2B5EF4-FFF2-40B4-BE49-F238E27FC236}">
                      <a16:creationId xmlns:a16="http://schemas.microsoft.com/office/drawing/2014/main" id="{3B1307F1-6F02-4B39-B6B9-5AD071E2A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41262" y="3535852"/>
                  <a:ext cx="34423" cy="5737"/>
                </a:xfrm>
                <a:custGeom>
                  <a:avLst/>
                  <a:gdLst>
                    <a:gd name="T0" fmla="*/ 12 w 12"/>
                    <a:gd name="T1" fmla="*/ 0 h 2"/>
                    <a:gd name="T2" fmla="*/ 10 w 12"/>
                    <a:gd name="T3" fmla="*/ 2 h 2"/>
                    <a:gd name="T4" fmla="*/ 6 w 12"/>
                    <a:gd name="T5" fmla="*/ 2 h 2"/>
                    <a:gd name="T6" fmla="*/ 2 w 12"/>
                    <a:gd name="T7" fmla="*/ 2 h 2"/>
                    <a:gd name="T8" fmla="*/ 0 w 1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12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9" name="Line 864">
                  <a:extLst>
                    <a:ext uri="{FF2B5EF4-FFF2-40B4-BE49-F238E27FC236}">
                      <a16:creationId xmlns:a16="http://schemas.microsoft.com/office/drawing/2014/main" id="{E063BBE4-70E6-4466-B500-AE7286F030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0219" y="327481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0" name="Line 865">
                  <a:extLst>
                    <a:ext uri="{FF2B5EF4-FFF2-40B4-BE49-F238E27FC236}">
                      <a16:creationId xmlns:a16="http://schemas.microsoft.com/office/drawing/2014/main" id="{376E929A-AC0A-4478-AF09-E56B3ACFB1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74482" y="327481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1" name="Line 866">
                  <a:extLst>
                    <a:ext uri="{FF2B5EF4-FFF2-40B4-BE49-F238E27FC236}">
                      <a16:creationId xmlns:a16="http://schemas.microsoft.com/office/drawing/2014/main" id="{6C43A426-E851-4D2A-ACE7-EC62CFD62F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68745" y="327481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2" name="Line 867">
                  <a:extLst>
                    <a:ext uri="{FF2B5EF4-FFF2-40B4-BE49-F238E27FC236}">
                      <a16:creationId xmlns:a16="http://schemas.microsoft.com/office/drawing/2014/main" id="{887A04F5-779E-437E-9E67-3F1E54E4C2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68745" y="3280547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3" name="Line 868">
                  <a:extLst>
                    <a:ext uri="{FF2B5EF4-FFF2-40B4-BE49-F238E27FC236}">
                      <a16:creationId xmlns:a16="http://schemas.microsoft.com/office/drawing/2014/main" id="{18E29971-CFB0-4494-BA42-F83ED6DA16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468745" y="3286284"/>
                  <a:ext cx="321282" cy="32128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4" name="Freeform 869">
                  <a:extLst>
                    <a:ext uri="{FF2B5EF4-FFF2-40B4-BE49-F238E27FC236}">
                      <a16:creationId xmlns:a16="http://schemas.microsoft.com/office/drawing/2014/main" id="{399287A9-A492-43B3-BFAA-173C537C8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0027" y="3607566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4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5" name="Line 870">
                  <a:extLst>
                    <a:ext uri="{FF2B5EF4-FFF2-40B4-BE49-F238E27FC236}">
                      <a16:creationId xmlns:a16="http://schemas.microsoft.com/office/drawing/2014/main" id="{233409E5-468F-4122-80D3-15064D5C8E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0187" y="3524378"/>
                  <a:ext cx="86058" cy="8319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6" name="Freeform 871">
                  <a:extLst>
                    <a:ext uri="{FF2B5EF4-FFF2-40B4-BE49-F238E27FC236}">
                      <a16:creationId xmlns:a16="http://schemas.microsoft.com/office/drawing/2014/main" id="{97796EFE-6FD7-49D3-B37C-8DC2695EB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6245" y="3518641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2 w 11"/>
                    <a:gd name="T3" fmla="*/ 0 h 2"/>
                    <a:gd name="T4" fmla="*/ 6 w 11"/>
                    <a:gd name="T5" fmla="*/ 0 h 2"/>
                    <a:gd name="T6" fmla="*/ 9 w 11"/>
                    <a:gd name="T7" fmla="*/ 0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7" name="Line 872">
                  <a:extLst>
                    <a:ext uri="{FF2B5EF4-FFF2-40B4-BE49-F238E27FC236}">
                      <a16:creationId xmlns:a16="http://schemas.microsoft.com/office/drawing/2014/main" id="{1E333635-20EB-427C-99DF-99649E62DA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947800" y="3524378"/>
                  <a:ext cx="103269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8" name="Freeform 873">
                  <a:extLst>
                    <a:ext uri="{FF2B5EF4-FFF2-40B4-BE49-F238E27FC236}">
                      <a16:creationId xmlns:a16="http://schemas.microsoft.com/office/drawing/2014/main" id="{9B1D5695-5282-4F44-8BB0-97440CBB2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1069" y="3621910"/>
                  <a:ext cx="5737" cy="40160"/>
                </a:xfrm>
                <a:custGeom>
                  <a:avLst/>
                  <a:gdLst>
                    <a:gd name="T0" fmla="*/ 0 w 2"/>
                    <a:gd name="T1" fmla="*/ 0 h 14"/>
                    <a:gd name="T2" fmla="*/ 2 w 2"/>
                    <a:gd name="T3" fmla="*/ 4 h 14"/>
                    <a:gd name="T4" fmla="*/ 2 w 2"/>
                    <a:gd name="T5" fmla="*/ 8 h 14"/>
                    <a:gd name="T6" fmla="*/ 0 w 2"/>
                    <a:gd name="T7" fmla="*/ 12 h 14"/>
                    <a:gd name="T8" fmla="*/ 0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9" name="Line 874">
                  <a:extLst>
                    <a:ext uri="{FF2B5EF4-FFF2-40B4-BE49-F238E27FC236}">
                      <a16:creationId xmlns:a16="http://schemas.microsoft.com/office/drawing/2014/main" id="{6CA289A6-6240-4DC2-B2B7-7931AD65C0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7800" y="3662070"/>
                  <a:ext cx="103269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0" name="Freeform 875">
                  <a:extLst>
                    <a:ext uri="{FF2B5EF4-FFF2-40B4-BE49-F238E27FC236}">
                      <a16:creationId xmlns:a16="http://schemas.microsoft.com/office/drawing/2014/main" id="{EF3DE671-2E42-4CB8-9FDB-04292366F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6245" y="3759602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4 h 4"/>
                    <a:gd name="T4" fmla="*/ 4 w 11"/>
                    <a:gd name="T5" fmla="*/ 4 h 4"/>
                    <a:gd name="T6" fmla="*/ 2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4"/>
                      </a:lnTo>
                      <a:lnTo>
                        <a:pt x="4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1" name="Line 876">
                  <a:extLst>
                    <a:ext uri="{FF2B5EF4-FFF2-40B4-BE49-F238E27FC236}">
                      <a16:creationId xmlns:a16="http://schemas.microsoft.com/office/drawing/2014/main" id="{9AD0BBF3-6B0B-4224-8612-FA3A4037DF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9980" y="3269072"/>
                  <a:ext cx="496267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2" name="Freeform 877">
                  <a:extLst>
                    <a:ext uri="{FF2B5EF4-FFF2-40B4-BE49-F238E27FC236}">
                      <a16:creationId xmlns:a16="http://schemas.microsoft.com/office/drawing/2014/main" id="{E81749B6-F202-488D-B89E-8CB5CB8A7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14242" y="3237519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9 h 11"/>
                    <a:gd name="T4" fmla="*/ 0 w 2"/>
                    <a:gd name="T5" fmla="*/ 4 h 11"/>
                    <a:gd name="T6" fmla="*/ 2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3" name="Line 878">
                  <a:extLst>
                    <a:ext uri="{FF2B5EF4-FFF2-40B4-BE49-F238E27FC236}">
                      <a16:creationId xmlns:a16="http://schemas.microsoft.com/office/drawing/2014/main" id="{BD8AD072-CB57-47F5-BB1A-10832A8037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9980" y="323178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4" name="Freeform 879">
                  <a:extLst>
                    <a:ext uri="{FF2B5EF4-FFF2-40B4-BE49-F238E27FC236}">
                      <a16:creationId xmlns:a16="http://schemas.microsoft.com/office/drawing/2014/main" id="{33897CEE-2523-4471-9CBD-9779EBDA78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5717" y="3220307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0 h 4"/>
                    <a:gd name="T4" fmla="*/ 8 w 13"/>
                    <a:gd name="T5" fmla="*/ 0 h 4"/>
                    <a:gd name="T6" fmla="*/ 12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5" name="Line 880">
                  <a:extLst>
                    <a:ext uri="{FF2B5EF4-FFF2-40B4-BE49-F238E27FC236}">
                      <a16:creationId xmlns:a16="http://schemas.microsoft.com/office/drawing/2014/main" id="{09084CAA-4E20-40BB-A894-4D038A1EA8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463008" y="3231782"/>
                  <a:ext cx="263910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6" name="Line 881">
                  <a:extLst>
                    <a:ext uri="{FF2B5EF4-FFF2-40B4-BE49-F238E27FC236}">
                      <a16:creationId xmlns:a16="http://schemas.microsoft.com/office/drawing/2014/main" id="{C4597797-0F8C-4A02-8C85-334AF685D0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6918" y="3487085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7" name="Line 882">
                  <a:extLst>
                    <a:ext uri="{FF2B5EF4-FFF2-40B4-BE49-F238E27FC236}">
                      <a16:creationId xmlns:a16="http://schemas.microsoft.com/office/drawing/2014/main" id="{024D29C7-0FA1-4932-A1FB-FE40492C7A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9787" y="3487085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8" name="Line 883">
                  <a:extLst>
                    <a:ext uri="{FF2B5EF4-FFF2-40B4-BE49-F238E27FC236}">
                      <a16:creationId xmlns:a16="http://schemas.microsoft.com/office/drawing/2014/main" id="{65A0B9E6-F92C-4603-973A-09B97F2DA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35524" y="3475611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9" name="Line 884">
                  <a:extLst>
                    <a:ext uri="{FF2B5EF4-FFF2-40B4-BE49-F238E27FC236}">
                      <a16:creationId xmlns:a16="http://schemas.microsoft.com/office/drawing/2014/main" id="{75D125F2-3AC1-4A2B-A1E6-70E0FC578B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74482" y="3220307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0" name="Freeform 885">
                  <a:extLst>
                    <a:ext uri="{FF2B5EF4-FFF2-40B4-BE49-F238E27FC236}">
                      <a16:creationId xmlns:a16="http://schemas.microsoft.com/office/drawing/2014/main" id="{977F4E50-28F9-41BC-843F-7BA0C5A45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745" y="3183015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1" name="Line 886">
                  <a:extLst>
                    <a:ext uri="{FF2B5EF4-FFF2-40B4-BE49-F238E27FC236}">
                      <a16:creationId xmlns:a16="http://schemas.microsoft.com/office/drawing/2014/main" id="{E24A9783-6AB2-49AB-99DE-435E34ED9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74482" y="3177278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2" name="Freeform 887">
                  <a:extLst>
                    <a:ext uri="{FF2B5EF4-FFF2-40B4-BE49-F238E27FC236}">
                      <a16:creationId xmlns:a16="http://schemas.microsoft.com/office/drawing/2014/main" id="{C08102BE-DC8D-4607-B4D7-069237FF8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219" y="3171540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4 w 13"/>
                    <a:gd name="T3" fmla="*/ 0 h 2"/>
                    <a:gd name="T4" fmla="*/ 8 w 13"/>
                    <a:gd name="T5" fmla="*/ 0 h 2"/>
                    <a:gd name="T6" fmla="*/ 12 w 13"/>
                    <a:gd name="T7" fmla="*/ 0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3" name="Line 888">
                  <a:extLst>
                    <a:ext uri="{FF2B5EF4-FFF2-40B4-BE49-F238E27FC236}">
                      <a16:creationId xmlns:a16="http://schemas.microsoft.com/office/drawing/2014/main" id="{EA30858B-3611-4AEE-B7FA-2EFF81E54C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517512" y="3177278"/>
                  <a:ext cx="25817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4" name="Line 889">
                  <a:extLst>
                    <a:ext uri="{FF2B5EF4-FFF2-40B4-BE49-F238E27FC236}">
                      <a16:creationId xmlns:a16="http://schemas.microsoft.com/office/drawing/2014/main" id="{29CC5BC4-C4B1-4690-A30A-9FE685F70A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75685" y="3438320"/>
                  <a:ext cx="860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5" name="Line 890">
                  <a:extLst>
                    <a:ext uri="{FF2B5EF4-FFF2-40B4-BE49-F238E27FC236}">
                      <a16:creationId xmlns:a16="http://schemas.microsoft.com/office/drawing/2014/main" id="{BCFC4CFB-408C-4826-8E41-2E19C0C1F4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4290" y="343258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6" name="Line 891">
                  <a:extLst>
                    <a:ext uri="{FF2B5EF4-FFF2-40B4-BE49-F238E27FC236}">
                      <a16:creationId xmlns:a16="http://schemas.microsoft.com/office/drawing/2014/main" id="{3796CAE8-0283-4A25-A68D-9E9CAC27BF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4290" y="342684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7" name="Line 892">
                  <a:extLst>
                    <a:ext uri="{FF2B5EF4-FFF2-40B4-BE49-F238E27FC236}">
                      <a16:creationId xmlns:a16="http://schemas.microsoft.com/office/drawing/2014/main" id="{0C62415B-8E92-455C-B684-E25718B753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28986" y="3165803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8" name="Freeform 893">
                  <a:extLst>
                    <a:ext uri="{FF2B5EF4-FFF2-40B4-BE49-F238E27FC236}">
                      <a16:creationId xmlns:a16="http://schemas.microsoft.com/office/drawing/2014/main" id="{DF00FA17-7527-4005-8063-61A0CAD34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7512" y="3128512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0 w 4"/>
                    <a:gd name="T3" fmla="*/ 9 h 13"/>
                    <a:gd name="T4" fmla="*/ 0 w 4"/>
                    <a:gd name="T5" fmla="*/ 5 h 13"/>
                    <a:gd name="T6" fmla="*/ 2 w 4"/>
                    <a:gd name="T7" fmla="*/ 2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9" name="Line 894">
                  <a:extLst>
                    <a:ext uri="{FF2B5EF4-FFF2-40B4-BE49-F238E27FC236}">
                      <a16:creationId xmlns:a16="http://schemas.microsoft.com/office/drawing/2014/main" id="{B135DDB2-4058-4DFD-9428-369FBCA545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528986" y="312277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0" name="Freeform 895">
                  <a:extLst>
                    <a:ext uri="{FF2B5EF4-FFF2-40B4-BE49-F238E27FC236}">
                      <a16:creationId xmlns:a16="http://schemas.microsoft.com/office/drawing/2014/main" id="{D553190C-C43D-4006-8E99-5A0284593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4723" y="3117038"/>
                  <a:ext cx="34423" cy="5737"/>
                </a:xfrm>
                <a:custGeom>
                  <a:avLst/>
                  <a:gdLst>
                    <a:gd name="T0" fmla="*/ 0 w 12"/>
                    <a:gd name="T1" fmla="*/ 2 h 2"/>
                    <a:gd name="T2" fmla="*/ 2 w 12"/>
                    <a:gd name="T3" fmla="*/ 0 h 2"/>
                    <a:gd name="T4" fmla="*/ 6 w 12"/>
                    <a:gd name="T5" fmla="*/ 0 h 2"/>
                    <a:gd name="T6" fmla="*/ 10 w 12"/>
                    <a:gd name="T7" fmla="*/ 2 h 2"/>
                    <a:gd name="T8" fmla="*/ 12 w 1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1" name="Line 896">
                  <a:extLst>
                    <a:ext uri="{FF2B5EF4-FFF2-40B4-BE49-F238E27FC236}">
                      <a16:creationId xmlns:a16="http://schemas.microsoft.com/office/drawing/2014/main" id="{080B1FDB-D07C-424D-81ED-C70C7C74A0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569146" y="312277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2" name="Line 897">
                  <a:extLst>
                    <a:ext uri="{FF2B5EF4-FFF2-40B4-BE49-F238E27FC236}">
                      <a16:creationId xmlns:a16="http://schemas.microsoft.com/office/drawing/2014/main" id="{3ECAA349-821F-4593-8174-035DE714E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0187" y="3383816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3" name="Line 898">
                  <a:extLst>
                    <a:ext uri="{FF2B5EF4-FFF2-40B4-BE49-F238E27FC236}">
                      <a16:creationId xmlns:a16="http://schemas.microsoft.com/office/drawing/2014/main" id="{B504C9A5-51D4-4460-A2A8-2CEF5640C0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5924" y="3383816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4" name="Line 899">
                  <a:extLst>
                    <a:ext uri="{FF2B5EF4-FFF2-40B4-BE49-F238E27FC236}">
                      <a16:creationId xmlns:a16="http://schemas.microsoft.com/office/drawing/2014/main" id="{A3C5F554-C268-4B19-9DA2-EFBB9AB63D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38794" y="337234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5" name="Line 900">
                  <a:extLst>
                    <a:ext uri="{FF2B5EF4-FFF2-40B4-BE49-F238E27FC236}">
                      <a16:creationId xmlns:a16="http://schemas.microsoft.com/office/drawing/2014/main" id="{94131632-FE4A-43AA-81F3-D5BB999DC1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77751" y="3111301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6" name="Freeform 901">
                  <a:extLst>
                    <a:ext uri="{FF2B5EF4-FFF2-40B4-BE49-F238E27FC236}">
                      <a16:creationId xmlns:a16="http://schemas.microsoft.com/office/drawing/2014/main" id="{61A76D8E-A33D-4FAB-8269-500CF89241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2014" y="3079745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9 h 11"/>
                    <a:gd name="T4" fmla="*/ 0 w 2"/>
                    <a:gd name="T5" fmla="*/ 5 h 11"/>
                    <a:gd name="T6" fmla="*/ 0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7" name="Line 902">
                  <a:extLst>
                    <a:ext uri="{FF2B5EF4-FFF2-40B4-BE49-F238E27FC236}">
                      <a16:creationId xmlns:a16="http://schemas.microsoft.com/office/drawing/2014/main" id="{E8741F46-F05F-4D4B-BBDF-C8B2EFFEC6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577751" y="3074008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8" name="Freeform 903">
                  <a:extLst>
                    <a:ext uri="{FF2B5EF4-FFF2-40B4-BE49-F238E27FC236}">
                      <a16:creationId xmlns:a16="http://schemas.microsoft.com/office/drawing/2014/main" id="{0837053F-E627-4691-970E-35CC0A273C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3488" y="3062534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2 h 4"/>
                    <a:gd name="T4" fmla="*/ 8 w 13"/>
                    <a:gd name="T5" fmla="*/ 0 h 4"/>
                    <a:gd name="T6" fmla="*/ 12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9" name="Line 904">
                  <a:extLst>
                    <a:ext uri="{FF2B5EF4-FFF2-40B4-BE49-F238E27FC236}">
                      <a16:creationId xmlns:a16="http://schemas.microsoft.com/office/drawing/2014/main" id="{9564F768-03BD-464C-80B9-C552E90C3D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20781" y="3074008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0" name="Line 905">
                  <a:extLst>
                    <a:ext uri="{FF2B5EF4-FFF2-40B4-BE49-F238E27FC236}">
                      <a16:creationId xmlns:a16="http://schemas.microsoft.com/office/drawing/2014/main" id="{AF46FCFF-BDFB-4B11-A30F-C7C2106383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4691" y="3335051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1" name="Line 906">
                  <a:extLst>
                    <a:ext uri="{FF2B5EF4-FFF2-40B4-BE49-F238E27FC236}">
                      <a16:creationId xmlns:a16="http://schemas.microsoft.com/office/drawing/2014/main" id="{35A1F447-C7B0-4759-AC36-DDCD942F65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7559" y="3329314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2" name="Line 907">
                  <a:extLst>
                    <a:ext uri="{FF2B5EF4-FFF2-40B4-BE49-F238E27FC236}">
                      <a16:creationId xmlns:a16="http://schemas.microsoft.com/office/drawing/2014/main" id="{E287152F-0647-40AE-89FF-5FD68D573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93296" y="332357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3" name="Line 908">
                  <a:extLst>
                    <a:ext uri="{FF2B5EF4-FFF2-40B4-BE49-F238E27FC236}">
                      <a16:creationId xmlns:a16="http://schemas.microsoft.com/office/drawing/2014/main" id="{292B55D5-60E6-429C-AA0E-9B0DE7E5CA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32255" y="306253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4" name="Freeform 909">
                  <a:extLst>
                    <a:ext uri="{FF2B5EF4-FFF2-40B4-BE49-F238E27FC236}">
                      <a16:creationId xmlns:a16="http://schemas.microsoft.com/office/drawing/2014/main" id="{A4B99C29-5764-4281-88C5-0AEE51787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0781" y="3025243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2 w 4"/>
                    <a:gd name="T3" fmla="*/ 9 h 13"/>
                    <a:gd name="T4" fmla="*/ 0 w 4"/>
                    <a:gd name="T5" fmla="*/ 5 h 13"/>
                    <a:gd name="T6" fmla="*/ 2 w 4"/>
                    <a:gd name="T7" fmla="*/ 2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5" name="Line 910">
                  <a:extLst>
                    <a:ext uri="{FF2B5EF4-FFF2-40B4-BE49-F238E27FC236}">
                      <a16:creationId xmlns:a16="http://schemas.microsoft.com/office/drawing/2014/main" id="{9A428A44-000F-420F-9A1E-2D8810FE4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32255" y="301950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6" name="Freeform 911">
                  <a:extLst>
                    <a:ext uri="{FF2B5EF4-FFF2-40B4-BE49-F238E27FC236}">
                      <a16:creationId xmlns:a16="http://schemas.microsoft.com/office/drawing/2014/main" id="{1427EA5E-EB86-4AA9-A01E-276F310A8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37992" y="3013769"/>
                  <a:ext cx="34423" cy="5737"/>
                </a:xfrm>
                <a:custGeom>
                  <a:avLst/>
                  <a:gdLst>
                    <a:gd name="T0" fmla="*/ 0 w 12"/>
                    <a:gd name="T1" fmla="*/ 2 h 2"/>
                    <a:gd name="T2" fmla="*/ 4 w 12"/>
                    <a:gd name="T3" fmla="*/ 0 h 2"/>
                    <a:gd name="T4" fmla="*/ 8 w 12"/>
                    <a:gd name="T5" fmla="*/ 0 h 2"/>
                    <a:gd name="T6" fmla="*/ 10 w 12"/>
                    <a:gd name="T7" fmla="*/ 0 h 2"/>
                    <a:gd name="T8" fmla="*/ 12 w 1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2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7" name="Line 912">
                  <a:extLst>
                    <a:ext uri="{FF2B5EF4-FFF2-40B4-BE49-F238E27FC236}">
                      <a16:creationId xmlns:a16="http://schemas.microsoft.com/office/drawing/2014/main" id="{992925FD-DB5C-45A5-9BAB-98AFD9E1B4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72415" y="301950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8" name="Line 913">
                  <a:extLst>
                    <a:ext uri="{FF2B5EF4-FFF2-40B4-BE49-F238E27FC236}">
                      <a16:creationId xmlns:a16="http://schemas.microsoft.com/office/drawing/2014/main" id="{598294AE-E835-4F9C-97EA-C56163A350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33456" y="3280547"/>
                  <a:ext cx="860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9" name="Line 914">
                  <a:extLst>
                    <a:ext uri="{FF2B5EF4-FFF2-40B4-BE49-F238E27FC236}">
                      <a16:creationId xmlns:a16="http://schemas.microsoft.com/office/drawing/2014/main" id="{1207FBD7-9340-4D0A-8487-E589D0D7B7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42063" y="3274810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0" name="Line 915">
                  <a:extLst>
                    <a:ext uri="{FF2B5EF4-FFF2-40B4-BE49-F238E27FC236}">
                      <a16:creationId xmlns:a16="http://schemas.microsoft.com/office/drawing/2014/main" id="{11FF6510-5FAE-4CBB-9FCF-6A652014D2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42063" y="3269072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1" name="Line 916">
                  <a:extLst>
                    <a:ext uri="{FF2B5EF4-FFF2-40B4-BE49-F238E27FC236}">
                      <a16:creationId xmlns:a16="http://schemas.microsoft.com/office/drawing/2014/main" id="{D1747D7D-796B-4EA3-830E-D9E073D0FB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1020" y="300803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2" name="Freeform 917">
                  <a:extLst>
                    <a:ext uri="{FF2B5EF4-FFF2-40B4-BE49-F238E27FC236}">
                      <a16:creationId xmlns:a16="http://schemas.microsoft.com/office/drawing/2014/main" id="{D2E93BAA-93F5-4750-91C4-5E717E589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5283" y="2976476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7 h 11"/>
                    <a:gd name="T4" fmla="*/ 0 w 2"/>
                    <a:gd name="T5" fmla="*/ 3 h 11"/>
                    <a:gd name="T6" fmla="*/ 2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2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3" name="Line 918">
                  <a:extLst>
                    <a:ext uri="{FF2B5EF4-FFF2-40B4-BE49-F238E27FC236}">
                      <a16:creationId xmlns:a16="http://schemas.microsoft.com/office/drawing/2014/main" id="{90ABC956-9A0B-4A61-AE9F-B994FF6EA0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81020" y="29707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4" name="Freeform 919">
                  <a:extLst>
                    <a:ext uri="{FF2B5EF4-FFF2-40B4-BE49-F238E27FC236}">
                      <a16:creationId xmlns:a16="http://schemas.microsoft.com/office/drawing/2014/main" id="{C52122BB-95DF-4AA1-B54A-6A0339BDB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6758" y="2959265"/>
                  <a:ext cx="40160" cy="11474"/>
                </a:xfrm>
                <a:custGeom>
                  <a:avLst/>
                  <a:gdLst>
                    <a:gd name="T0" fmla="*/ 0 w 14"/>
                    <a:gd name="T1" fmla="*/ 4 h 4"/>
                    <a:gd name="T2" fmla="*/ 4 w 14"/>
                    <a:gd name="T3" fmla="*/ 0 h 4"/>
                    <a:gd name="T4" fmla="*/ 8 w 14"/>
                    <a:gd name="T5" fmla="*/ 0 h 4"/>
                    <a:gd name="T6" fmla="*/ 12 w 14"/>
                    <a:gd name="T7" fmla="*/ 2 h 4"/>
                    <a:gd name="T8" fmla="*/ 14 w 1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4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5" name="Line 920">
                  <a:extLst>
                    <a:ext uri="{FF2B5EF4-FFF2-40B4-BE49-F238E27FC236}">
                      <a16:creationId xmlns:a16="http://schemas.microsoft.com/office/drawing/2014/main" id="{B8A2952B-807D-4FB1-A926-6B2C05B9E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26918" y="2970739"/>
                  <a:ext cx="487660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6" name="Line 921">
                  <a:extLst>
                    <a:ext uri="{FF2B5EF4-FFF2-40B4-BE49-F238E27FC236}">
                      <a16:creationId xmlns:a16="http://schemas.microsoft.com/office/drawing/2014/main" id="{F47E2212-ACDC-455C-89FA-66B7694D37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82223" y="3492822"/>
                  <a:ext cx="97532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7" name="Line 922">
                  <a:extLst>
                    <a:ext uri="{FF2B5EF4-FFF2-40B4-BE49-F238E27FC236}">
                      <a16:creationId xmlns:a16="http://schemas.microsoft.com/office/drawing/2014/main" id="{50FDE3D9-BC90-4217-AF81-92DF245DE2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82223" y="3372342"/>
                  <a:ext cx="80321" cy="889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8" name="Line 923">
                  <a:extLst>
                    <a:ext uri="{FF2B5EF4-FFF2-40B4-BE49-F238E27FC236}">
                      <a16:creationId xmlns:a16="http://schemas.microsoft.com/office/drawing/2014/main" id="{1E010380-4AEC-4368-8BE0-B659F6A1E6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1262" y="3013769"/>
                  <a:ext cx="321282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9" name="Line 924">
                  <a:extLst>
                    <a:ext uri="{FF2B5EF4-FFF2-40B4-BE49-F238E27FC236}">
                      <a16:creationId xmlns:a16="http://schemas.microsoft.com/office/drawing/2014/main" id="{6E6F4154-418F-4B34-B88D-48772B1BF2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0749" y="3515771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0" name="Line 925">
                  <a:extLst>
                    <a:ext uri="{FF2B5EF4-FFF2-40B4-BE49-F238E27FC236}">
                      <a16:creationId xmlns:a16="http://schemas.microsoft.com/office/drawing/2014/main" id="{6E924576-92C0-467F-8196-7C24AB9738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98232" y="2878944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1" name="Line 926">
                  <a:extLst>
                    <a:ext uri="{FF2B5EF4-FFF2-40B4-BE49-F238E27FC236}">
                      <a16:creationId xmlns:a16="http://schemas.microsoft.com/office/drawing/2014/main" id="{24A78197-39DF-42C0-A61B-88DB8118A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333922" y="2878944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2" name="Line 927">
                  <a:extLst>
                    <a:ext uri="{FF2B5EF4-FFF2-40B4-BE49-F238E27FC236}">
                      <a16:creationId xmlns:a16="http://schemas.microsoft.com/office/drawing/2014/main" id="{1E535969-EF0D-417D-A032-BA9C26AE60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33922" y="3243256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3" name="Freeform 928">
                  <a:extLst>
                    <a:ext uri="{FF2B5EF4-FFF2-40B4-BE49-F238E27FC236}">
                      <a16:creationId xmlns:a16="http://schemas.microsoft.com/office/drawing/2014/main" id="{33D7A7F5-7DD7-4D20-8C0E-074A26C32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5443" y="4898431"/>
                  <a:ext cx="37293" cy="8607"/>
                </a:xfrm>
                <a:custGeom>
                  <a:avLst/>
                  <a:gdLst>
                    <a:gd name="T0" fmla="*/ 13 w 13"/>
                    <a:gd name="T1" fmla="*/ 0 h 3"/>
                    <a:gd name="T2" fmla="*/ 9 w 13"/>
                    <a:gd name="T3" fmla="*/ 1 h 3"/>
                    <a:gd name="T4" fmla="*/ 5 w 13"/>
                    <a:gd name="T5" fmla="*/ 3 h 3"/>
                    <a:gd name="T6" fmla="*/ 2 w 13"/>
                    <a:gd name="T7" fmla="*/ 1 h 3"/>
                    <a:gd name="T8" fmla="*/ 0 w 1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3">
                      <a:moveTo>
                        <a:pt x="13" y="0"/>
                      </a:moveTo>
                      <a:lnTo>
                        <a:pt x="9" y="1"/>
                      </a:lnTo>
                      <a:lnTo>
                        <a:pt x="5" y="3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4" name="Line 929">
                  <a:extLst>
                    <a:ext uri="{FF2B5EF4-FFF2-40B4-BE49-F238E27FC236}">
                      <a16:creationId xmlns:a16="http://schemas.microsoft.com/office/drawing/2014/main" id="{C55AAD12-2EAA-4C49-9574-40DDBF6307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17911" y="4798031"/>
                  <a:ext cx="97532" cy="10040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5" name="Freeform 930">
                  <a:extLst>
                    <a:ext uri="{FF2B5EF4-FFF2-40B4-BE49-F238E27FC236}">
                      <a16:creationId xmlns:a16="http://schemas.microsoft.com/office/drawing/2014/main" id="{45FF4725-2C43-4C0C-A3E8-4C6905A93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174" y="4760739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10 h 13"/>
                    <a:gd name="T4" fmla="*/ 0 w 2"/>
                    <a:gd name="T5" fmla="*/ 6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6" name="Freeform 931">
                  <a:extLst>
                    <a:ext uri="{FF2B5EF4-FFF2-40B4-BE49-F238E27FC236}">
                      <a16:creationId xmlns:a16="http://schemas.microsoft.com/office/drawing/2014/main" id="{B86E61EB-01C6-4D5D-A7EE-4F0EF2774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5443" y="4651732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2 h 4"/>
                    <a:gd name="T4" fmla="*/ 7 w 13"/>
                    <a:gd name="T5" fmla="*/ 0 h 4"/>
                    <a:gd name="T6" fmla="*/ 11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2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7" name="Freeform 932">
                  <a:extLst>
                    <a:ext uri="{FF2B5EF4-FFF2-40B4-BE49-F238E27FC236}">
                      <a16:creationId xmlns:a16="http://schemas.microsoft.com/office/drawing/2014/main" id="{41690189-92E4-40E4-B572-9FB5CB86A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8794" y="4743527"/>
                  <a:ext cx="34423" cy="11474"/>
                </a:xfrm>
                <a:custGeom>
                  <a:avLst/>
                  <a:gdLst>
                    <a:gd name="T0" fmla="*/ 12 w 12"/>
                    <a:gd name="T1" fmla="*/ 0 h 4"/>
                    <a:gd name="T2" fmla="*/ 10 w 12"/>
                    <a:gd name="T3" fmla="*/ 2 h 4"/>
                    <a:gd name="T4" fmla="*/ 6 w 12"/>
                    <a:gd name="T5" fmla="*/ 4 h 4"/>
                    <a:gd name="T6" fmla="*/ 2 w 12"/>
                    <a:gd name="T7" fmla="*/ 2 h 4"/>
                    <a:gd name="T8" fmla="*/ 0 w 1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8" name="Line 933">
                  <a:extLst>
                    <a:ext uri="{FF2B5EF4-FFF2-40B4-BE49-F238E27FC236}">
                      <a16:creationId xmlns:a16="http://schemas.microsoft.com/office/drawing/2014/main" id="{74391C12-CD3D-4EF4-AEB5-5E9AD15FD0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00236" y="4413640"/>
                  <a:ext cx="0" cy="860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9" name="Line 934">
                  <a:extLst>
                    <a:ext uri="{FF2B5EF4-FFF2-40B4-BE49-F238E27FC236}">
                      <a16:creationId xmlns:a16="http://schemas.microsoft.com/office/drawing/2014/main" id="{5606DFD6-962C-430E-9D58-0D56886CF2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4499" y="441364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0" name="Line 935">
                  <a:extLst>
                    <a:ext uri="{FF2B5EF4-FFF2-40B4-BE49-F238E27FC236}">
                      <a16:creationId xmlns:a16="http://schemas.microsoft.com/office/drawing/2014/main" id="{21DE5E60-0C63-4433-8807-3EA4B5C4AD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88762" y="441364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1" name="Line 936">
                  <a:extLst>
                    <a:ext uri="{FF2B5EF4-FFF2-40B4-BE49-F238E27FC236}">
                      <a16:creationId xmlns:a16="http://schemas.microsoft.com/office/drawing/2014/main" id="{00CD997A-5658-434A-8B0B-2A0B98E7CA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27719" y="441364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2" name="Freeform 937">
                  <a:extLst>
                    <a:ext uri="{FF2B5EF4-FFF2-40B4-BE49-F238E27FC236}">
                      <a16:creationId xmlns:a16="http://schemas.microsoft.com/office/drawing/2014/main" id="{BB947CD0-D564-465D-8EFF-E602BD990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7559" y="4674681"/>
                  <a:ext cx="40160" cy="5737"/>
                </a:xfrm>
                <a:custGeom>
                  <a:avLst/>
                  <a:gdLst>
                    <a:gd name="T0" fmla="*/ 14 w 14"/>
                    <a:gd name="T1" fmla="*/ 0 h 2"/>
                    <a:gd name="T2" fmla="*/ 10 w 14"/>
                    <a:gd name="T3" fmla="*/ 2 h 2"/>
                    <a:gd name="T4" fmla="*/ 6 w 14"/>
                    <a:gd name="T5" fmla="*/ 2 h 2"/>
                    <a:gd name="T6" fmla="*/ 2 w 14"/>
                    <a:gd name="T7" fmla="*/ 0 h 2"/>
                    <a:gd name="T8" fmla="*/ 0 w 1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3" name="Line 938">
                  <a:extLst>
                    <a:ext uri="{FF2B5EF4-FFF2-40B4-BE49-F238E27FC236}">
                      <a16:creationId xmlns:a16="http://schemas.microsoft.com/office/drawing/2014/main" id="{7246AB16-86D5-4BD9-8135-1365C4818F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84691" y="4668944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4" name="Freeform 939">
                  <a:extLst>
                    <a:ext uri="{FF2B5EF4-FFF2-40B4-BE49-F238E27FC236}">
                      <a16:creationId xmlns:a16="http://schemas.microsoft.com/office/drawing/2014/main" id="{1E8F76E4-0F21-4192-A14C-8F1115DAE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8954" y="4631653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2 w 2"/>
                    <a:gd name="T7" fmla="*/ 1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5" name="Line 940">
                  <a:extLst>
                    <a:ext uri="{FF2B5EF4-FFF2-40B4-BE49-F238E27FC236}">
                      <a16:creationId xmlns:a16="http://schemas.microsoft.com/office/drawing/2014/main" id="{E1ACB48B-0DAF-4B9E-B835-331398A725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4691" y="4367743"/>
                  <a:ext cx="261043" cy="26391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6" name="Line 941">
                  <a:extLst>
                    <a:ext uri="{FF2B5EF4-FFF2-40B4-BE49-F238E27FC236}">
                      <a16:creationId xmlns:a16="http://schemas.microsoft.com/office/drawing/2014/main" id="{845086C9-310F-4EDF-9758-28D32E6D87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45732" y="4364873"/>
                  <a:ext cx="0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7" name="Line 942">
                  <a:extLst>
                    <a:ext uri="{FF2B5EF4-FFF2-40B4-BE49-F238E27FC236}">
                      <a16:creationId xmlns:a16="http://schemas.microsoft.com/office/drawing/2014/main" id="{5AA682F5-5C34-4D4D-80D7-7631B8EA13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45732" y="435913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8" name="Line 943">
                  <a:extLst>
                    <a:ext uri="{FF2B5EF4-FFF2-40B4-BE49-F238E27FC236}">
                      <a16:creationId xmlns:a16="http://schemas.microsoft.com/office/drawing/2014/main" id="{F3EB7F5A-DD76-478E-84F1-2DBE7E3C73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4258" y="4359136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9" name="Line 944">
                  <a:extLst>
                    <a:ext uri="{FF2B5EF4-FFF2-40B4-BE49-F238E27FC236}">
                      <a16:creationId xmlns:a16="http://schemas.microsoft.com/office/drawing/2014/main" id="{66854B31-7B04-4B08-A910-4798BE96A5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73217" y="435913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0" name="Freeform 945">
                  <a:extLst>
                    <a:ext uri="{FF2B5EF4-FFF2-40B4-BE49-F238E27FC236}">
                      <a16:creationId xmlns:a16="http://schemas.microsoft.com/office/drawing/2014/main" id="{9EEB9424-8BC9-409F-B4D6-4FFAFE58B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8794" y="4620179"/>
                  <a:ext cx="34423" cy="5737"/>
                </a:xfrm>
                <a:custGeom>
                  <a:avLst/>
                  <a:gdLst>
                    <a:gd name="T0" fmla="*/ 12 w 12"/>
                    <a:gd name="T1" fmla="*/ 0 h 2"/>
                    <a:gd name="T2" fmla="*/ 10 w 12"/>
                    <a:gd name="T3" fmla="*/ 2 h 2"/>
                    <a:gd name="T4" fmla="*/ 6 w 12"/>
                    <a:gd name="T5" fmla="*/ 2 h 2"/>
                    <a:gd name="T6" fmla="*/ 2 w 12"/>
                    <a:gd name="T7" fmla="*/ 2 h 2"/>
                    <a:gd name="T8" fmla="*/ 0 w 1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12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1" name="Line 946">
                  <a:extLst>
                    <a:ext uri="{FF2B5EF4-FFF2-40B4-BE49-F238E27FC236}">
                      <a16:creationId xmlns:a16="http://schemas.microsoft.com/office/drawing/2014/main" id="{5CB3BCEF-C89A-4503-82DC-9A8D9DA01C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35924" y="4614441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2" name="Freeform 947">
                  <a:extLst>
                    <a:ext uri="{FF2B5EF4-FFF2-40B4-BE49-F238E27FC236}">
                      <a16:creationId xmlns:a16="http://schemas.microsoft.com/office/drawing/2014/main" id="{F748F9D5-3066-4C15-9192-0F606126D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4450" y="4577149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2 w 4"/>
                    <a:gd name="T3" fmla="*/ 9 h 13"/>
                    <a:gd name="T4" fmla="*/ 0 w 4"/>
                    <a:gd name="T5" fmla="*/ 5 h 13"/>
                    <a:gd name="T6" fmla="*/ 2 w 4"/>
                    <a:gd name="T7" fmla="*/ 1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3" name="Line 948">
                  <a:extLst>
                    <a:ext uri="{FF2B5EF4-FFF2-40B4-BE49-F238E27FC236}">
                      <a16:creationId xmlns:a16="http://schemas.microsoft.com/office/drawing/2014/main" id="{86C9072F-B84C-454A-BA5C-FB1D425EE1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5924" y="4318976"/>
                  <a:ext cx="261043" cy="25817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4" name="Line 949">
                  <a:extLst>
                    <a:ext uri="{FF2B5EF4-FFF2-40B4-BE49-F238E27FC236}">
                      <a16:creationId xmlns:a16="http://schemas.microsoft.com/office/drawing/2014/main" id="{C3D41308-6905-4C5C-BBA2-C3B1290678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96967" y="4310371"/>
                  <a:ext cx="0" cy="860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5" name="Line 950">
                  <a:extLst>
                    <a:ext uri="{FF2B5EF4-FFF2-40B4-BE49-F238E27FC236}">
                      <a16:creationId xmlns:a16="http://schemas.microsoft.com/office/drawing/2014/main" id="{F906ACB2-D58E-4178-9F19-4919487A93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91230" y="431037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6" name="Line 951">
                  <a:extLst>
                    <a:ext uri="{FF2B5EF4-FFF2-40B4-BE49-F238E27FC236}">
                      <a16:creationId xmlns:a16="http://schemas.microsoft.com/office/drawing/2014/main" id="{77A4DB19-2ABE-4C3A-A366-52A88686EF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85492" y="431037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7" name="Line 952">
                  <a:extLst>
                    <a:ext uri="{FF2B5EF4-FFF2-40B4-BE49-F238E27FC236}">
                      <a16:creationId xmlns:a16="http://schemas.microsoft.com/office/drawing/2014/main" id="{BA35F944-BBD7-48B0-94A9-0B8CBD29D5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24450" y="4310371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8" name="Freeform 953">
                  <a:extLst>
                    <a:ext uri="{FF2B5EF4-FFF2-40B4-BE49-F238E27FC236}">
                      <a16:creationId xmlns:a16="http://schemas.microsoft.com/office/drawing/2014/main" id="{40BBF4B5-2320-4668-B2B8-5A6A4E605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4290" y="4565675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4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9" name="Line 954">
                  <a:extLst>
                    <a:ext uri="{FF2B5EF4-FFF2-40B4-BE49-F238E27FC236}">
                      <a16:creationId xmlns:a16="http://schemas.microsoft.com/office/drawing/2014/main" id="{7D8932F9-1E8F-400A-A433-91AD3D4AA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1422" y="4559937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0" name="Freeform 955">
                  <a:extLst>
                    <a:ext uri="{FF2B5EF4-FFF2-40B4-BE49-F238E27FC236}">
                      <a16:creationId xmlns:a16="http://schemas.microsoft.com/office/drawing/2014/main" id="{E966747B-C629-40E4-9594-C6C2FC743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5685" y="4525514"/>
                  <a:ext cx="5737" cy="34423"/>
                </a:xfrm>
                <a:custGeom>
                  <a:avLst/>
                  <a:gdLst>
                    <a:gd name="T0" fmla="*/ 2 w 2"/>
                    <a:gd name="T1" fmla="*/ 12 h 12"/>
                    <a:gd name="T2" fmla="*/ 0 w 2"/>
                    <a:gd name="T3" fmla="*/ 10 h 12"/>
                    <a:gd name="T4" fmla="*/ 0 w 2"/>
                    <a:gd name="T5" fmla="*/ 6 h 12"/>
                    <a:gd name="T6" fmla="*/ 0 w 2"/>
                    <a:gd name="T7" fmla="*/ 2 h 12"/>
                    <a:gd name="T8" fmla="*/ 2 w 2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2" y="12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1" name="Line 956">
                  <a:extLst>
                    <a:ext uri="{FF2B5EF4-FFF2-40B4-BE49-F238E27FC236}">
                      <a16:creationId xmlns:a16="http://schemas.microsoft.com/office/drawing/2014/main" id="{EDEF9586-EFED-4E24-80BA-9557725DE6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81422" y="426447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2" name="Line 957">
                  <a:extLst>
                    <a:ext uri="{FF2B5EF4-FFF2-40B4-BE49-F238E27FC236}">
                      <a16:creationId xmlns:a16="http://schemas.microsoft.com/office/drawing/2014/main" id="{0113F723-7D76-43A2-A1B1-6C08111BE6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463" y="4261604"/>
                  <a:ext cx="0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3" name="Line 958">
                  <a:extLst>
                    <a:ext uri="{FF2B5EF4-FFF2-40B4-BE49-F238E27FC236}">
                      <a16:creationId xmlns:a16="http://schemas.microsoft.com/office/drawing/2014/main" id="{8C39E290-7BE3-44FB-B267-4E94A6F064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36725" y="425586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4" name="Line 959">
                  <a:extLst>
                    <a:ext uri="{FF2B5EF4-FFF2-40B4-BE49-F238E27FC236}">
                      <a16:creationId xmlns:a16="http://schemas.microsoft.com/office/drawing/2014/main" id="{ACC8CA73-2627-4EA4-8155-D06643D6A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30988" y="4255867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5" name="Line 960">
                  <a:extLst>
                    <a:ext uri="{FF2B5EF4-FFF2-40B4-BE49-F238E27FC236}">
                      <a16:creationId xmlns:a16="http://schemas.microsoft.com/office/drawing/2014/main" id="{D1C40463-DDE8-4C44-9C36-70A1E5F91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69948" y="4255867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6" name="Freeform 961">
                  <a:extLst>
                    <a:ext uri="{FF2B5EF4-FFF2-40B4-BE49-F238E27FC236}">
                      <a16:creationId xmlns:a16="http://schemas.microsoft.com/office/drawing/2014/main" id="{1138ED7F-13FC-46FC-9A23-BBF4C7DE6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35524" y="4516909"/>
                  <a:ext cx="34423" cy="5737"/>
                </a:xfrm>
                <a:custGeom>
                  <a:avLst/>
                  <a:gdLst>
                    <a:gd name="T0" fmla="*/ 12 w 12"/>
                    <a:gd name="T1" fmla="*/ 0 h 2"/>
                    <a:gd name="T2" fmla="*/ 8 w 12"/>
                    <a:gd name="T3" fmla="*/ 2 h 2"/>
                    <a:gd name="T4" fmla="*/ 4 w 12"/>
                    <a:gd name="T5" fmla="*/ 2 h 2"/>
                    <a:gd name="T6" fmla="*/ 2 w 12"/>
                    <a:gd name="T7" fmla="*/ 2 h 2"/>
                    <a:gd name="T8" fmla="*/ 0 w 1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12" y="0"/>
                      </a:moveTo>
                      <a:lnTo>
                        <a:pt x="8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7" name="Line 962">
                  <a:extLst>
                    <a:ext uri="{FF2B5EF4-FFF2-40B4-BE49-F238E27FC236}">
                      <a16:creationId xmlns:a16="http://schemas.microsoft.com/office/drawing/2014/main" id="{3426A9B1-D392-4F87-ACB1-D0CFCD8225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29787" y="451117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8" name="Freeform 963">
                  <a:extLst>
                    <a:ext uri="{FF2B5EF4-FFF2-40B4-BE49-F238E27FC236}">
                      <a16:creationId xmlns:a16="http://schemas.microsoft.com/office/drawing/2014/main" id="{49B9ED4A-6C00-41C2-B9E2-D0A50DEA2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1181" y="4473880"/>
                  <a:ext cx="8607" cy="37293"/>
                </a:xfrm>
                <a:custGeom>
                  <a:avLst/>
                  <a:gdLst>
                    <a:gd name="T0" fmla="*/ 3 w 3"/>
                    <a:gd name="T1" fmla="*/ 13 h 13"/>
                    <a:gd name="T2" fmla="*/ 0 w 3"/>
                    <a:gd name="T3" fmla="*/ 9 h 13"/>
                    <a:gd name="T4" fmla="*/ 0 w 3"/>
                    <a:gd name="T5" fmla="*/ 5 h 13"/>
                    <a:gd name="T6" fmla="*/ 2 w 3"/>
                    <a:gd name="T7" fmla="*/ 1 h 13"/>
                    <a:gd name="T8" fmla="*/ 3 w 3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3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9" name="Line 964">
                  <a:extLst>
                    <a:ext uri="{FF2B5EF4-FFF2-40B4-BE49-F238E27FC236}">
                      <a16:creationId xmlns:a16="http://schemas.microsoft.com/office/drawing/2014/main" id="{3B3F117B-5999-4FDD-B0F3-19BF9DEBF8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9787" y="4209970"/>
                  <a:ext cx="258173" cy="26391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0" name="Line 965">
                  <a:extLst>
                    <a:ext uri="{FF2B5EF4-FFF2-40B4-BE49-F238E27FC236}">
                      <a16:creationId xmlns:a16="http://schemas.microsoft.com/office/drawing/2014/main" id="{CFECB62C-B46C-4442-942B-B53C169254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87960" y="4207102"/>
                  <a:ext cx="0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1" name="Line 966">
                  <a:extLst>
                    <a:ext uri="{FF2B5EF4-FFF2-40B4-BE49-F238E27FC236}">
                      <a16:creationId xmlns:a16="http://schemas.microsoft.com/office/drawing/2014/main" id="{E51B0C1A-F93B-4256-8E20-718E2A296E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87960" y="420136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2" name="Line 967">
                  <a:extLst>
                    <a:ext uri="{FF2B5EF4-FFF2-40B4-BE49-F238E27FC236}">
                      <a16:creationId xmlns:a16="http://schemas.microsoft.com/office/drawing/2014/main" id="{5ECAC17D-490C-4105-AB05-3B5FEE556A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76486" y="4201365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3" name="Line 968">
                  <a:extLst>
                    <a:ext uri="{FF2B5EF4-FFF2-40B4-BE49-F238E27FC236}">
                      <a16:creationId xmlns:a16="http://schemas.microsoft.com/office/drawing/2014/main" id="{5E919942-E541-43CE-A2E2-4CEDF2C877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1181" y="4201365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4" name="Freeform 969">
                  <a:extLst>
                    <a:ext uri="{FF2B5EF4-FFF2-40B4-BE49-F238E27FC236}">
                      <a16:creationId xmlns:a16="http://schemas.microsoft.com/office/drawing/2014/main" id="{B9EC1075-C3BE-481C-963A-C129F3E11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1020" y="4462405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2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5" name="Line 970">
                  <a:extLst>
                    <a:ext uri="{FF2B5EF4-FFF2-40B4-BE49-F238E27FC236}">
                      <a16:creationId xmlns:a16="http://schemas.microsoft.com/office/drawing/2014/main" id="{F6564023-6C5C-4A35-86E0-0E4D75F65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75283" y="4456668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6" name="Freeform 971">
                  <a:extLst>
                    <a:ext uri="{FF2B5EF4-FFF2-40B4-BE49-F238E27FC236}">
                      <a16:creationId xmlns:a16="http://schemas.microsoft.com/office/drawing/2014/main" id="{001BBC73-0E9A-4B2E-A0E2-F841A3AD9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2415" y="4422245"/>
                  <a:ext cx="2869" cy="34423"/>
                </a:xfrm>
                <a:custGeom>
                  <a:avLst/>
                  <a:gdLst>
                    <a:gd name="T0" fmla="*/ 1 w 1"/>
                    <a:gd name="T1" fmla="*/ 12 h 12"/>
                    <a:gd name="T2" fmla="*/ 0 w 1"/>
                    <a:gd name="T3" fmla="*/ 10 h 12"/>
                    <a:gd name="T4" fmla="*/ 0 w 1"/>
                    <a:gd name="T5" fmla="*/ 6 h 12"/>
                    <a:gd name="T6" fmla="*/ 0 w 1"/>
                    <a:gd name="T7" fmla="*/ 2 h 12"/>
                    <a:gd name="T8" fmla="*/ 1 w 1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2">
                      <a:moveTo>
                        <a:pt x="1" y="12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7" name="Line 972">
                  <a:extLst>
                    <a:ext uri="{FF2B5EF4-FFF2-40B4-BE49-F238E27FC236}">
                      <a16:creationId xmlns:a16="http://schemas.microsoft.com/office/drawing/2014/main" id="{D6CA5B99-CB8D-4D83-8AAC-99868DBA80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75283" y="4161204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8" name="Line 973">
                  <a:extLst>
                    <a:ext uri="{FF2B5EF4-FFF2-40B4-BE49-F238E27FC236}">
                      <a16:creationId xmlns:a16="http://schemas.microsoft.com/office/drawing/2014/main" id="{FE496FC3-A6AF-4FEB-BC8E-6455B0D1CA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9193" y="4152598"/>
                  <a:ext cx="0" cy="860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9" name="Line 974">
                  <a:extLst>
                    <a:ext uri="{FF2B5EF4-FFF2-40B4-BE49-F238E27FC236}">
                      <a16:creationId xmlns:a16="http://schemas.microsoft.com/office/drawing/2014/main" id="{A3CB14E5-61FC-4A47-95E8-C2718399E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3456" y="415259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0" name="Line 975">
                  <a:extLst>
                    <a:ext uri="{FF2B5EF4-FFF2-40B4-BE49-F238E27FC236}">
                      <a16:creationId xmlns:a16="http://schemas.microsoft.com/office/drawing/2014/main" id="{6481DE5F-4E15-4C4D-A27F-BD07193B81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27719" y="415259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1" name="Line 976">
                  <a:extLst>
                    <a:ext uri="{FF2B5EF4-FFF2-40B4-BE49-F238E27FC236}">
                      <a16:creationId xmlns:a16="http://schemas.microsoft.com/office/drawing/2014/main" id="{5274C0F9-8B9C-4ADD-BB0E-B9A1969E7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00700" y="4152598"/>
                  <a:ext cx="327019" cy="32128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2" name="Freeform 977">
                  <a:extLst>
                    <a:ext uri="{FF2B5EF4-FFF2-40B4-BE49-F238E27FC236}">
                      <a16:creationId xmlns:a16="http://schemas.microsoft.com/office/drawing/2014/main" id="{5020B129-36E6-4F0D-A8C4-24DB0E1D40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4963" y="4473880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2 w 2"/>
                    <a:gd name="T7" fmla="*/ 1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3" name="Line 978">
                  <a:extLst>
                    <a:ext uri="{FF2B5EF4-FFF2-40B4-BE49-F238E27FC236}">
                      <a16:creationId xmlns:a16="http://schemas.microsoft.com/office/drawing/2014/main" id="{0E5CAFC4-89DD-4F79-9185-98D8F7FC1B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00700" y="4511172"/>
                  <a:ext cx="86058" cy="86058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4" name="Freeform 979">
                  <a:extLst>
                    <a:ext uri="{FF2B5EF4-FFF2-40B4-BE49-F238E27FC236}">
                      <a16:creationId xmlns:a16="http://schemas.microsoft.com/office/drawing/2014/main" id="{BBD1F5B9-B56E-44AC-9B38-8316249D0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6758" y="4597230"/>
                  <a:ext cx="5737" cy="34423"/>
                </a:xfrm>
                <a:custGeom>
                  <a:avLst/>
                  <a:gdLst>
                    <a:gd name="T0" fmla="*/ 0 w 2"/>
                    <a:gd name="T1" fmla="*/ 0 h 12"/>
                    <a:gd name="T2" fmla="*/ 2 w 2"/>
                    <a:gd name="T3" fmla="*/ 2 h 12"/>
                    <a:gd name="T4" fmla="*/ 2 w 2"/>
                    <a:gd name="T5" fmla="*/ 6 h 12"/>
                    <a:gd name="T6" fmla="*/ 2 w 2"/>
                    <a:gd name="T7" fmla="*/ 10 h 12"/>
                    <a:gd name="T8" fmla="*/ 0 w 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5" name="Line 980">
                  <a:extLst>
                    <a:ext uri="{FF2B5EF4-FFF2-40B4-BE49-F238E27FC236}">
                      <a16:creationId xmlns:a16="http://schemas.microsoft.com/office/drawing/2014/main" id="{CB2919CE-E052-42A2-B8A4-6F8000E2C8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583488" y="4631653"/>
                  <a:ext cx="103269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6" name="Freeform 981">
                  <a:extLst>
                    <a:ext uri="{FF2B5EF4-FFF2-40B4-BE49-F238E27FC236}">
                      <a16:creationId xmlns:a16="http://schemas.microsoft.com/office/drawing/2014/main" id="{5CA01123-2DDC-4011-BEAE-79E2A6A3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51935" y="4734922"/>
                  <a:ext cx="31555" cy="2869"/>
                </a:xfrm>
                <a:custGeom>
                  <a:avLst/>
                  <a:gdLst>
                    <a:gd name="T0" fmla="*/ 11 w 11"/>
                    <a:gd name="T1" fmla="*/ 0 h 1"/>
                    <a:gd name="T2" fmla="*/ 9 w 11"/>
                    <a:gd name="T3" fmla="*/ 1 h 1"/>
                    <a:gd name="T4" fmla="*/ 6 w 11"/>
                    <a:gd name="T5" fmla="*/ 1 h 1"/>
                    <a:gd name="T6" fmla="*/ 2 w 11"/>
                    <a:gd name="T7" fmla="*/ 0 h 1"/>
                    <a:gd name="T8" fmla="*/ 0 w 1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">
                      <a:moveTo>
                        <a:pt x="11" y="0"/>
                      </a:move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7" name="Line 982">
                  <a:extLst>
                    <a:ext uri="{FF2B5EF4-FFF2-40B4-BE49-F238E27FC236}">
                      <a16:creationId xmlns:a16="http://schemas.microsoft.com/office/drawing/2014/main" id="{930323AE-757C-43D5-A496-5C8ADF037E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48665" y="4631653"/>
                  <a:ext cx="103269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8" name="Freeform 983">
                  <a:extLst>
                    <a:ext uri="{FF2B5EF4-FFF2-40B4-BE49-F238E27FC236}">
                      <a16:creationId xmlns:a16="http://schemas.microsoft.com/office/drawing/2014/main" id="{0F06D3B6-B3FC-49EE-98CF-19FAB8617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2928" y="4597230"/>
                  <a:ext cx="5737" cy="34423"/>
                </a:xfrm>
                <a:custGeom>
                  <a:avLst/>
                  <a:gdLst>
                    <a:gd name="T0" fmla="*/ 2 w 2"/>
                    <a:gd name="T1" fmla="*/ 12 h 12"/>
                    <a:gd name="T2" fmla="*/ 0 w 2"/>
                    <a:gd name="T3" fmla="*/ 8 h 12"/>
                    <a:gd name="T4" fmla="*/ 0 w 2"/>
                    <a:gd name="T5" fmla="*/ 4 h 12"/>
                    <a:gd name="T6" fmla="*/ 2 w 2"/>
                    <a:gd name="T7" fmla="*/ 0 h 12"/>
                    <a:gd name="T8" fmla="*/ 2 w 2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2" y="12"/>
                      </a:move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9" name="Line 984">
                  <a:extLst>
                    <a:ext uri="{FF2B5EF4-FFF2-40B4-BE49-F238E27FC236}">
                      <a16:creationId xmlns:a16="http://schemas.microsoft.com/office/drawing/2014/main" id="{A6E79372-BAF6-4696-8057-279D76AB61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48665" y="4100963"/>
                  <a:ext cx="493397" cy="49626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0" name="Freeform 985">
                  <a:extLst>
                    <a:ext uri="{FF2B5EF4-FFF2-40B4-BE49-F238E27FC236}">
                      <a16:creationId xmlns:a16="http://schemas.microsoft.com/office/drawing/2014/main" id="{ACC2299C-B570-4C90-99A2-D81A126B9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2063" y="4098095"/>
                  <a:ext cx="34423" cy="2869"/>
                </a:xfrm>
                <a:custGeom>
                  <a:avLst/>
                  <a:gdLst>
                    <a:gd name="T0" fmla="*/ 0 w 12"/>
                    <a:gd name="T1" fmla="*/ 1 h 1"/>
                    <a:gd name="T2" fmla="*/ 2 w 12"/>
                    <a:gd name="T3" fmla="*/ 0 h 1"/>
                    <a:gd name="T4" fmla="*/ 6 w 12"/>
                    <a:gd name="T5" fmla="*/ 0 h 1"/>
                    <a:gd name="T6" fmla="*/ 10 w 12"/>
                    <a:gd name="T7" fmla="*/ 1 h 1"/>
                    <a:gd name="T8" fmla="*/ 12 w 12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1"/>
                      </a:lnTo>
                      <a:lnTo>
                        <a:pt x="12" y="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1" name="Line 986">
                  <a:extLst>
                    <a:ext uri="{FF2B5EF4-FFF2-40B4-BE49-F238E27FC236}">
                      <a16:creationId xmlns:a16="http://schemas.microsoft.com/office/drawing/2014/main" id="{E80AB52F-19DD-4B4B-B2AA-4CF7CBB52D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976486" y="410096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2" name="Freeform 987">
                  <a:extLst>
                    <a:ext uri="{FF2B5EF4-FFF2-40B4-BE49-F238E27FC236}">
                      <a16:creationId xmlns:a16="http://schemas.microsoft.com/office/drawing/2014/main" id="{9FEAC53F-1CB0-46A2-A98C-269A47A39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2223" y="4106700"/>
                  <a:ext cx="11474" cy="40160"/>
                </a:xfrm>
                <a:custGeom>
                  <a:avLst/>
                  <a:gdLst>
                    <a:gd name="T0" fmla="*/ 0 w 4"/>
                    <a:gd name="T1" fmla="*/ 0 h 14"/>
                    <a:gd name="T2" fmla="*/ 2 w 4"/>
                    <a:gd name="T3" fmla="*/ 4 h 14"/>
                    <a:gd name="T4" fmla="*/ 4 w 4"/>
                    <a:gd name="T5" fmla="*/ 8 h 14"/>
                    <a:gd name="T6" fmla="*/ 2 w 4"/>
                    <a:gd name="T7" fmla="*/ 12 h 14"/>
                    <a:gd name="T8" fmla="*/ 0 w 4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3" name="Line 988">
                  <a:extLst>
                    <a:ext uri="{FF2B5EF4-FFF2-40B4-BE49-F238E27FC236}">
                      <a16:creationId xmlns:a16="http://schemas.microsoft.com/office/drawing/2014/main" id="{6601428A-CCDD-493F-A3EB-12D3DD5C9B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1181" y="4146861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4" name="Line 989">
                  <a:extLst>
                    <a:ext uri="{FF2B5EF4-FFF2-40B4-BE49-F238E27FC236}">
                      <a16:creationId xmlns:a16="http://schemas.microsoft.com/office/drawing/2014/main" id="{C4B853CC-4A51-4970-9497-CC13ADFE6F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1181" y="440790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5" name="Line 990">
                  <a:extLst>
                    <a:ext uri="{FF2B5EF4-FFF2-40B4-BE49-F238E27FC236}">
                      <a16:creationId xmlns:a16="http://schemas.microsoft.com/office/drawing/2014/main" id="{853347CB-9AA7-4B38-9EBF-ED17773109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21181" y="441364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6" name="Line 991">
                  <a:extLst>
                    <a:ext uri="{FF2B5EF4-FFF2-40B4-BE49-F238E27FC236}">
                      <a16:creationId xmlns:a16="http://schemas.microsoft.com/office/drawing/2014/main" id="{75E644A0-5E0A-4400-BEF6-AA981B8535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6918" y="4419377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7" name="Line 992">
                  <a:extLst>
                    <a:ext uri="{FF2B5EF4-FFF2-40B4-BE49-F238E27FC236}">
                      <a16:creationId xmlns:a16="http://schemas.microsoft.com/office/drawing/2014/main" id="{598CF09A-383E-4A93-A707-AAE0E2588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9787" y="4155467"/>
                  <a:ext cx="263910" cy="26391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8" name="Freeform 993">
                  <a:extLst>
                    <a:ext uri="{FF2B5EF4-FFF2-40B4-BE49-F238E27FC236}">
                      <a16:creationId xmlns:a16="http://schemas.microsoft.com/office/drawing/2014/main" id="{EF9B5F44-1428-47AA-9443-5B772C915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3698" y="4152598"/>
                  <a:ext cx="37293" cy="2869"/>
                </a:xfrm>
                <a:custGeom>
                  <a:avLst/>
                  <a:gdLst>
                    <a:gd name="T0" fmla="*/ 0 w 13"/>
                    <a:gd name="T1" fmla="*/ 1 h 1"/>
                    <a:gd name="T2" fmla="*/ 3 w 13"/>
                    <a:gd name="T3" fmla="*/ 0 h 1"/>
                    <a:gd name="T4" fmla="*/ 7 w 13"/>
                    <a:gd name="T5" fmla="*/ 0 h 1"/>
                    <a:gd name="T6" fmla="*/ 11 w 13"/>
                    <a:gd name="T7" fmla="*/ 0 h 1"/>
                    <a:gd name="T8" fmla="*/ 13 w 1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">
                      <a:moveTo>
                        <a:pt x="0" y="1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9" name="Line 994">
                  <a:extLst>
                    <a:ext uri="{FF2B5EF4-FFF2-40B4-BE49-F238E27FC236}">
                      <a16:creationId xmlns:a16="http://schemas.microsoft.com/office/drawing/2014/main" id="{6AAFFF75-BA5E-4CB0-9E77-F83D2FF9B7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030988" y="415546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0" name="Freeform 995">
                  <a:extLst>
                    <a:ext uri="{FF2B5EF4-FFF2-40B4-BE49-F238E27FC236}">
                      <a16:creationId xmlns:a16="http://schemas.microsoft.com/office/drawing/2014/main" id="{2D74AE2C-9728-442B-A2E2-C3ADA75D7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6725" y="4161204"/>
                  <a:ext cx="5737" cy="40160"/>
                </a:xfrm>
                <a:custGeom>
                  <a:avLst/>
                  <a:gdLst>
                    <a:gd name="T0" fmla="*/ 0 w 2"/>
                    <a:gd name="T1" fmla="*/ 0 h 14"/>
                    <a:gd name="T2" fmla="*/ 2 w 2"/>
                    <a:gd name="T3" fmla="*/ 4 h 14"/>
                    <a:gd name="T4" fmla="*/ 2 w 2"/>
                    <a:gd name="T5" fmla="*/ 8 h 14"/>
                    <a:gd name="T6" fmla="*/ 2 w 2"/>
                    <a:gd name="T7" fmla="*/ 12 h 14"/>
                    <a:gd name="T8" fmla="*/ 0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1" name="Line 996">
                  <a:extLst>
                    <a:ext uri="{FF2B5EF4-FFF2-40B4-BE49-F238E27FC236}">
                      <a16:creationId xmlns:a16="http://schemas.microsoft.com/office/drawing/2014/main" id="{5E532745-E304-44C8-84C3-0E1AD32A28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75685" y="4201365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2" name="Line 997">
                  <a:extLst>
                    <a:ext uri="{FF2B5EF4-FFF2-40B4-BE49-F238E27FC236}">
                      <a16:creationId xmlns:a16="http://schemas.microsoft.com/office/drawing/2014/main" id="{5144D632-FBF8-4B68-8014-AB59284FD7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75685" y="4456668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3" name="Line 998">
                  <a:extLst>
                    <a:ext uri="{FF2B5EF4-FFF2-40B4-BE49-F238E27FC236}">
                      <a16:creationId xmlns:a16="http://schemas.microsoft.com/office/drawing/2014/main" id="{3E4D7783-F359-4ED0-8C7C-8813F7B03F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75685" y="4468143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4" name="Line 999">
                  <a:extLst>
                    <a:ext uri="{FF2B5EF4-FFF2-40B4-BE49-F238E27FC236}">
                      <a16:creationId xmlns:a16="http://schemas.microsoft.com/office/drawing/2014/main" id="{13DBC219-DF9E-44A1-98DB-C28431226F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81422" y="4468143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5" name="Line 1000">
                  <a:extLst>
                    <a:ext uri="{FF2B5EF4-FFF2-40B4-BE49-F238E27FC236}">
                      <a16:creationId xmlns:a16="http://schemas.microsoft.com/office/drawing/2014/main" id="{1BDCF8FF-ADE0-4A9B-8B73-95C3CC1E00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84290" y="4209970"/>
                  <a:ext cx="263910" cy="25817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6" name="Freeform 1001">
                  <a:extLst>
                    <a:ext uri="{FF2B5EF4-FFF2-40B4-BE49-F238E27FC236}">
                      <a16:creationId xmlns:a16="http://schemas.microsoft.com/office/drawing/2014/main" id="{E9795B2F-BCD2-49EB-87E7-2C3C82446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8200" y="4201365"/>
                  <a:ext cx="31555" cy="8607"/>
                </a:xfrm>
                <a:custGeom>
                  <a:avLst/>
                  <a:gdLst>
                    <a:gd name="T0" fmla="*/ 0 w 11"/>
                    <a:gd name="T1" fmla="*/ 3 h 3"/>
                    <a:gd name="T2" fmla="*/ 3 w 11"/>
                    <a:gd name="T3" fmla="*/ 0 h 3"/>
                    <a:gd name="T4" fmla="*/ 7 w 11"/>
                    <a:gd name="T5" fmla="*/ 0 h 3"/>
                    <a:gd name="T6" fmla="*/ 9 w 11"/>
                    <a:gd name="T7" fmla="*/ 2 h 3"/>
                    <a:gd name="T8" fmla="*/ 11 w 11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3">
                      <a:moveTo>
                        <a:pt x="0" y="3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9" y="2"/>
                      </a:lnTo>
                      <a:lnTo>
                        <a:pt x="11" y="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7" name="Line 1002">
                  <a:extLst>
                    <a:ext uri="{FF2B5EF4-FFF2-40B4-BE49-F238E27FC236}">
                      <a16:creationId xmlns:a16="http://schemas.microsoft.com/office/drawing/2014/main" id="{710F4CF4-0F82-4AC4-8068-B07869BCE3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079755" y="420997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8" name="Freeform 1004">
                  <a:extLst>
                    <a:ext uri="{FF2B5EF4-FFF2-40B4-BE49-F238E27FC236}">
                      <a16:creationId xmlns:a16="http://schemas.microsoft.com/office/drawing/2014/main" id="{ADA50FDC-B7B0-43C9-9336-4CC321C75E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5491" y="4215707"/>
                  <a:ext cx="11474" cy="34423"/>
                </a:xfrm>
                <a:custGeom>
                  <a:avLst/>
                  <a:gdLst>
                    <a:gd name="T0" fmla="*/ 0 w 4"/>
                    <a:gd name="T1" fmla="*/ 0 h 12"/>
                    <a:gd name="T2" fmla="*/ 4 w 4"/>
                    <a:gd name="T3" fmla="*/ 2 h 12"/>
                    <a:gd name="T4" fmla="*/ 4 w 4"/>
                    <a:gd name="T5" fmla="*/ 6 h 12"/>
                    <a:gd name="T6" fmla="*/ 2 w 4"/>
                    <a:gd name="T7" fmla="*/ 10 h 12"/>
                    <a:gd name="T8" fmla="*/ 0 w 4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9" name="Line 1005">
                  <a:extLst>
                    <a:ext uri="{FF2B5EF4-FFF2-40B4-BE49-F238E27FC236}">
                      <a16:creationId xmlns:a16="http://schemas.microsoft.com/office/drawing/2014/main" id="{765A8306-39E8-448A-BC91-1086995C4B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30187" y="4250130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0" name="Line 1006">
                  <a:extLst>
                    <a:ext uri="{FF2B5EF4-FFF2-40B4-BE49-F238E27FC236}">
                      <a16:creationId xmlns:a16="http://schemas.microsoft.com/office/drawing/2014/main" id="{DD3D7ADF-9A8E-4BE1-B681-A106D0773A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30187" y="4511172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1" name="Line 1007">
                  <a:extLst>
                    <a:ext uri="{FF2B5EF4-FFF2-40B4-BE49-F238E27FC236}">
                      <a16:creationId xmlns:a16="http://schemas.microsoft.com/office/drawing/2014/main" id="{B45D6767-266B-44DF-BCE5-C1113237B5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30187" y="4516909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2" name="Line 1008">
                  <a:extLst>
                    <a:ext uri="{FF2B5EF4-FFF2-40B4-BE49-F238E27FC236}">
                      <a16:creationId xmlns:a16="http://schemas.microsoft.com/office/drawing/2014/main" id="{ADE12959-A794-4606-96B9-D138E33132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0187" y="4522647"/>
                  <a:ext cx="860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3" name="Line 1009">
                  <a:extLst>
                    <a:ext uri="{FF2B5EF4-FFF2-40B4-BE49-F238E27FC236}">
                      <a16:creationId xmlns:a16="http://schemas.microsoft.com/office/drawing/2014/main" id="{9E18C9C3-63C2-4F7C-AFB5-163B66BBA1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8792" y="4261604"/>
                  <a:ext cx="25817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4" name="Freeform 1010">
                  <a:extLst>
                    <a:ext uri="{FF2B5EF4-FFF2-40B4-BE49-F238E27FC236}">
                      <a16:creationId xmlns:a16="http://schemas.microsoft.com/office/drawing/2014/main" id="{18428B75-B04F-4381-B279-830038F9AC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6965" y="4255867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3 w 13"/>
                    <a:gd name="T3" fmla="*/ 0 h 2"/>
                    <a:gd name="T4" fmla="*/ 7 w 13"/>
                    <a:gd name="T5" fmla="*/ 0 h 2"/>
                    <a:gd name="T6" fmla="*/ 11 w 13"/>
                    <a:gd name="T7" fmla="*/ 0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5" name="Line 1011">
                  <a:extLst>
                    <a:ext uri="{FF2B5EF4-FFF2-40B4-BE49-F238E27FC236}">
                      <a16:creationId xmlns:a16="http://schemas.microsoft.com/office/drawing/2014/main" id="{6DDCE542-94BC-450A-9C0B-181468C87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134258" y="4261604"/>
                  <a:ext cx="5737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6" name="Freeform 1012">
                  <a:extLst>
                    <a:ext uri="{FF2B5EF4-FFF2-40B4-BE49-F238E27FC236}">
                      <a16:creationId xmlns:a16="http://schemas.microsoft.com/office/drawing/2014/main" id="{8159C370-0AD4-4B8C-9787-7A6E3EA599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9995" y="4264474"/>
                  <a:ext cx="5737" cy="40160"/>
                </a:xfrm>
                <a:custGeom>
                  <a:avLst/>
                  <a:gdLst>
                    <a:gd name="T0" fmla="*/ 0 w 2"/>
                    <a:gd name="T1" fmla="*/ 0 h 14"/>
                    <a:gd name="T2" fmla="*/ 2 w 2"/>
                    <a:gd name="T3" fmla="*/ 4 h 14"/>
                    <a:gd name="T4" fmla="*/ 2 w 2"/>
                    <a:gd name="T5" fmla="*/ 8 h 14"/>
                    <a:gd name="T6" fmla="*/ 2 w 2"/>
                    <a:gd name="T7" fmla="*/ 12 h 14"/>
                    <a:gd name="T8" fmla="*/ 0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7" name="Line 1013">
                  <a:extLst>
                    <a:ext uri="{FF2B5EF4-FFF2-40B4-BE49-F238E27FC236}">
                      <a16:creationId xmlns:a16="http://schemas.microsoft.com/office/drawing/2014/main" id="{D3235074-0D84-4F70-9CF7-70B1926E23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78952" y="430463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8" name="Line 1014">
                  <a:extLst>
                    <a:ext uri="{FF2B5EF4-FFF2-40B4-BE49-F238E27FC236}">
                      <a16:creationId xmlns:a16="http://schemas.microsoft.com/office/drawing/2014/main" id="{8C9B9911-74C8-49EC-A181-73A6EE0D4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78952" y="456567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9" name="Line 1015">
                  <a:extLst>
                    <a:ext uri="{FF2B5EF4-FFF2-40B4-BE49-F238E27FC236}">
                      <a16:creationId xmlns:a16="http://schemas.microsoft.com/office/drawing/2014/main" id="{F34EC0CB-442E-489E-8D6C-BFAEF98308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878952" y="457141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0" name="Line 1016">
                  <a:extLst>
                    <a:ext uri="{FF2B5EF4-FFF2-40B4-BE49-F238E27FC236}">
                      <a16:creationId xmlns:a16="http://schemas.microsoft.com/office/drawing/2014/main" id="{F880C849-A462-40C3-B2DF-296D0E35F6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4689" y="4577149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1" name="Line 1017">
                  <a:extLst>
                    <a:ext uri="{FF2B5EF4-FFF2-40B4-BE49-F238E27FC236}">
                      <a16:creationId xmlns:a16="http://schemas.microsoft.com/office/drawing/2014/main" id="{64959AF3-3DE1-41A3-A0AB-AA76C9B1FB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7559" y="4313239"/>
                  <a:ext cx="263910" cy="26391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2" name="Freeform 1018">
                  <a:extLst>
                    <a:ext uri="{FF2B5EF4-FFF2-40B4-BE49-F238E27FC236}">
                      <a16:creationId xmlns:a16="http://schemas.microsoft.com/office/drawing/2014/main" id="{CE6531CB-D718-4BCB-8F91-E415CE100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1469" y="4304634"/>
                  <a:ext cx="37293" cy="8607"/>
                </a:xfrm>
                <a:custGeom>
                  <a:avLst/>
                  <a:gdLst>
                    <a:gd name="T0" fmla="*/ 0 w 13"/>
                    <a:gd name="T1" fmla="*/ 3 h 3"/>
                    <a:gd name="T2" fmla="*/ 3 w 13"/>
                    <a:gd name="T3" fmla="*/ 2 h 3"/>
                    <a:gd name="T4" fmla="*/ 7 w 13"/>
                    <a:gd name="T5" fmla="*/ 0 h 3"/>
                    <a:gd name="T6" fmla="*/ 11 w 13"/>
                    <a:gd name="T7" fmla="*/ 2 h 3"/>
                    <a:gd name="T8" fmla="*/ 13 w 1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3">
                      <a:moveTo>
                        <a:pt x="0" y="3"/>
                      </a:moveTo>
                      <a:lnTo>
                        <a:pt x="3" y="2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3" name="Line 1019">
                  <a:extLst>
                    <a:ext uri="{FF2B5EF4-FFF2-40B4-BE49-F238E27FC236}">
                      <a16:creationId xmlns:a16="http://schemas.microsoft.com/office/drawing/2014/main" id="{0C4F9E0B-EB62-42D7-A3BB-7D68C39587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188760" y="43132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4" name="Freeform 1020">
                  <a:extLst>
                    <a:ext uri="{FF2B5EF4-FFF2-40B4-BE49-F238E27FC236}">
                      <a16:creationId xmlns:a16="http://schemas.microsoft.com/office/drawing/2014/main" id="{0582E3CD-D999-4BA1-BEC0-8EBA5883A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4497" y="4318976"/>
                  <a:ext cx="5737" cy="34423"/>
                </a:xfrm>
                <a:custGeom>
                  <a:avLst/>
                  <a:gdLst>
                    <a:gd name="T0" fmla="*/ 0 w 2"/>
                    <a:gd name="T1" fmla="*/ 0 h 12"/>
                    <a:gd name="T2" fmla="*/ 2 w 2"/>
                    <a:gd name="T3" fmla="*/ 2 h 12"/>
                    <a:gd name="T4" fmla="*/ 2 w 2"/>
                    <a:gd name="T5" fmla="*/ 6 h 12"/>
                    <a:gd name="T6" fmla="*/ 0 w 2"/>
                    <a:gd name="T7" fmla="*/ 10 h 12"/>
                    <a:gd name="T8" fmla="*/ 0 w 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5" name="Line 1021">
                  <a:extLst>
                    <a:ext uri="{FF2B5EF4-FFF2-40B4-BE49-F238E27FC236}">
                      <a16:creationId xmlns:a16="http://schemas.microsoft.com/office/drawing/2014/main" id="{38CCD116-371F-417B-9BDB-4A3AB62E1A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33456" y="4353399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6" name="Line 1022">
                  <a:extLst>
                    <a:ext uri="{FF2B5EF4-FFF2-40B4-BE49-F238E27FC236}">
                      <a16:creationId xmlns:a16="http://schemas.microsoft.com/office/drawing/2014/main" id="{58279A2C-1F71-45AA-A52E-3B4D9059F3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33456" y="4614441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7" name="Line 1023">
                  <a:extLst>
                    <a:ext uri="{FF2B5EF4-FFF2-40B4-BE49-F238E27FC236}">
                      <a16:creationId xmlns:a16="http://schemas.microsoft.com/office/drawing/2014/main" id="{8AD5F10B-91C2-452F-8DE6-6227FEBD3C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3456" y="4625916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8" name="Line 1024">
                  <a:extLst>
                    <a:ext uri="{FF2B5EF4-FFF2-40B4-BE49-F238E27FC236}">
                      <a16:creationId xmlns:a16="http://schemas.microsoft.com/office/drawing/2014/main" id="{881FC02E-269B-42E4-9A58-D372AC284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33456" y="4625916"/>
                  <a:ext cx="860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9" name="Line 1025">
                  <a:extLst>
                    <a:ext uri="{FF2B5EF4-FFF2-40B4-BE49-F238E27FC236}">
                      <a16:creationId xmlns:a16="http://schemas.microsoft.com/office/drawing/2014/main" id="{2DF74079-071F-45B3-9FB5-E7D26BD167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42061" y="4364873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0" name="Freeform 1026">
                  <a:extLst>
                    <a:ext uri="{FF2B5EF4-FFF2-40B4-BE49-F238E27FC236}">
                      <a16:creationId xmlns:a16="http://schemas.microsoft.com/office/drawing/2014/main" id="{77019755-34E5-4552-A5D3-43A6944C5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5971" y="4359136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1 w 11"/>
                    <a:gd name="T3" fmla="*/ 0 h 2"/>
                    <a:gd name="T4" fmla="*/ 5 w 11"/>
                    <a:gd name="T5" fmla="*/ 0 h 2"/>
                    <a:gd name="T6" fmla="*/ 9 w 11"/>
                    <a:gd name="T7" fmla="*/ 2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1" name="Line 1027">
                  <a:extLst>
                    <a:ext uri="{FF2B5EF4-FFF2-40B4-BE49-F238E27FC236}">
                      <a16:creationId xmlns:a16="http://schemas.microsoft.com/office/drawing/2014/main" id="{94983C8D-DABC-41C2-A926-4A878FA5E6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237527" y="4364873"/>
                  <a:ext cx="5737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2" name="Freeform 1028">
                  <a:extLst>
                    <a:ext uri="{FF2B5EF4-FFF2-40B4-BE49-F238E27FC236}">
                      <a16:creationId xmlns:a16="http://schemas.microsoft.com/office/drawing/2014/main" id="{15C6389F-E2E1-4873-B26E-25F47CC79E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3264" y="4367743"/>
                  <a:ext cx="11474" cy="40160"/>
                </a:xfrm>
                <a:custGeom>
                  <a:avLst/>
                  <a:gdLst>
                    <a:gd name="T0" fmla="*/ 0 w 4"/>
                    <a:gd name="T1" fmla="*/ 0 h 14"/>
                    <a:gd name="T2" fmla="*/ 2 w 4"/>
                    <a:gd name="T3" fmla="*/ 4 h 14"/>
                    <a:gd name="T4" fmla="*/ 4 w 4"/>
                    <a:gd name="T5" fmla="*/ 8 h 14"/>
                    <a:gd name="T6" fmla="*/ 2 w 4"/>
                    <a:gd name="T7" fmla="*/ 12 h 14"/>
                    <a:gd name="T8" fmla="*/ 0 w 4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3" name="Line 1029">
                  <a:extLst>
                    <a:ext uri="{FF2B5EF4-FFF2-40B4-BE49-F238E27FC236}">
                      <a16:creationId xmlns:a16="http://schemas.microsoft.com/office/drawing/2014/main" id="{29D22BF8-0D46-4030-8978-9E6E649EE5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52734" y="4407903"/>
                  <a:ext cx="490530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4" name="Line 1030">
                  <a:extLst>
                    <a:ext uri="{FF2B5EF4-FFF2-40B4-BE49-F238E27FC236}">
                      <a16:creationId xmlns:a16="http://schemas.microsoft.com/office/drawing/2014/main" id="{1C81335C-9E04-4482-93FE-2365174640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17911" y="4663207"/>
                  <a:ext cx="97532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5" name="Line 1031">
                  <a:extLst>
                    <a:ext uri="{FF2B5EF4-FFF2-40B4-BE49-F238E27FC236}">
                      <a16:creationId xmlns:a16="http://schemas.microsoft.com/office/drawing/2014/main" id="{39CCC9A4-F3B5-4BA6-B82C-0CD4DA19E7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52734" y="4663207"/>
                  <a:ext cx="86058" cy="8032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6" name="Line 1032">
                  <a:extLst>
                    <a:ext uri="{FF2B5EF4-FFF2-40B4-BE49-F238E27FC236}">
                      <a16:creationId xmlns:a16="http://schemas.microsoft.com/office/drawing/2014/main" id="{4327F238-EF5B-4062-9EC8-4230B327E7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73215" y="4422245"/>
                  <a:ext cx="327019" cy="32128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7" name="Line 1033">
                  <a:extLst>
                    <a:ext uri="{FF2B5EF4-FFF2-40B4-BE49-F238E27FC236}">
                      <a16:creationId xmlns:a16="http://schemas.microsoft.com/office/drawing/2014/main" id="{6A2D95CA-23F6-4ECA-817D-F8DBC1F093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333920" y="4014905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8" name="Line 1034">
                  <a:extLst>
                    <a:ext uri="{FF2B5EF4-FFF2-40B4-BE49-F238E27FC236}">
                      <a16:creationId xmlns:a16="http://schemas.microsoft.com/office/drawing/2014/main" id="{267D992E-2862-4EAD-B838-B720B93487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33920" y="4651732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9" name="Line 1035">
                  <a:extLst>
                    <a:ext uri="{FF2B5EF4-FFF2-40B4-BE49-F238E27FC236}">
                      <a16:creationId xmlns:a16="http://schemas.microsoft.com/office/drawing/2014/main" id="{206302F6-4E51-4421-B564-729EB709A2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98232" y="4379217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0" name="Line 1036">
                  <a:extLst>
                    <a:ext uri="{FF2B5EF4-FFF2-40B4-BE49-F238E27FC236}">
                      <a16:creationId xmlns:a16="http://schemas.microsoft.com/office/drawing/2014/main" id="{08988C7A-582E-4772-A133-B1B371EC6D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970747" y="4014905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1" name="Freeform 1037">
                  <a:extLst>
                    <a:ext uri="{FF2B5EF4-FFF2-40B4-BE49-F238E27FC236}">
                      <a16:creationId xmlns:a16="http://schemas.microsoft.com/office/drawing/2014/main" id="{7F7DB174-E87C-4717-A51C-00BE16DEC8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6901" y="3687886"/>
                  <a:ext cx="516346" cy="519215"/>
                </a:xfrm>
                <a:custGeom>
                  <a:avLst/>
                  <a:gdLst>
                    <a:gd name="T0" fmla="*/ 180 w 180"/>
                    <a:gd name="T1" fmla="*/ 95 h 181"/>
                    <a:gd name="T2" fmla="*/ 178 w 180"/>
                    <a:gd name="T3" fmla="*/ 105 h 181"/>
                    <a:gd name="T4" fmla="*/ 177 w 180"/>
                    <a:gd name="T5" fmla="*/ 114 h 181"/>
                    <a:gd name="T6" fmla="*/ 175 w 180"/>
                    <a:gd name="T7" fmla="*/ 122 h 181"/>
                    <a:gd name="T8" fmla="*/ 171 w 180"/>
                    <a:gd name="T9" fmla="*/ 131 h 181"/>
                    <a:gd name="T10" fmla="*/ 165 w 180"/>
                    <a:gd name="T11" fmla="*/ 139 h 181"/>
                    <a:gd name="T12" fmla="*/ 159 w 180"/>
                    <a:gd name="T13" fmla="*/ 146 h 181"/>
                    <a:gd name="T14" fmla="*/ 154 w 180"/>
                    <a:gd name="T15" fmla="*/ 154 h 181"/>
                    <a:gd name="T16" fmla="*/ 146 w 180"/>
                    <a:gd name="T17" fmla="*/ 160 h 181"/>
                    <a:gd name="T18" fmla="*/ 139 w 180"/>
                    <a:gd name="T19" fmla="*/ 165 h 181"/>
                    <a:gd name="T20" fmla="*/ 131 w 180"/>
                    <a:gd name="T21" fmla="*/ 169 h 181"/>
                    <a:gd name="T22" fmla="*/ 122 w 180"/>
                    <a:gd name="T23" fmla="*/ 173 h 181"/>
                    <a:gd name="T24" fmla="*/ 114 w 180"/>
                    <a:gd name="T25" fmla="*/ 177 h 181"/>
                    <a:gd name="T26" fmla="*/ 104 w 180"/>
                    <a:gd name="T27" fmla="*/ 179 h 181"/>
                    <a:gd name="T28" fmla="*/ 95 w 180"/>
                    <a:gd name="T29" fmla="*/ 181 h 181"/>
                    <a:gd name="T30" fmla="*/ 85 w 180"/>
                    <a:gd name="T31" fmla="*/ 181 h 181"/>
                    <a:gd name="T32" fmla="*/ 76 w 180"/>
                    <a:gd name="T33" fmla="*/ 179 h 181"/>
                    <a:gd name="T34" fmla="*/ 66 w 180"/>
                    <a:gd name="T35" fmla="*/ 177 h 181"/>
                    <a:gd name="T36" fmla="*/ 57 w 180"/>
                    <a:gd name="T37" fmla="*/ 173 h 181"/>
                    <a:gd name="T38" fmla="*/ 49 w 180"/>
                    <a:gd name="T39" fmla="*/ 169 h 181"/>
                    <a:gd name="T40" fmla="*/ 42 w 180"/>
                    <a:gd name="T41" fmla="*/ 165 h 181"/>
                    <a:gd name="T42" fmla="*/ 34 w 180"/>
                    <a:gd name="T43" fmla="*/ 160 h 181"/>
                    <a:gd name="T44" fmla="*/ 27 w 180"/>
                    <a:gd name="T45" fmla="*/ 154 h 181"/>
                    <a:gd name="T46" fmla="*/ 21 w 180"/>
                    <a:gd name="T47" fmla="*/ 146 h 181"/>
                    <a:gd name="T48" fmla="*/ 15 w 180"/>
                    <a:gd name="T49" fmla="*/ 139 h 181"/>
                    <a:gd name="T50" fmla="*/ 10 w 180"/>
                    <a:gd name="T51" fmla="*/ 131 h 181"/>
                    <a:gd name="T52" fmla="*/ 6 w 180"/>
                    <a:gd name="T53" fmla="*/ 122 h 181"/>
                    <a:gd name="T54" fmla="*/ 4 w 180"/>
                    <a:gd name="T55" fmla="*/ 114 h 181"/>
                    <a:gd name="T56" fmla="*/ 2 w 180"/>
                    <a:gd name="T57" fmla="*/ 105 h 181"/>
                    <a:gd name="T58" fmla="*/ 0 w 180"/>
                    <a:gd name="T59" fmla="*/ 95 h 181"/>
                    <a:gd name="T60" fmla="*/ 0 w 180"/>
                    <a:gd name="T61" fmla="*/ 86 h 181"/>
                    <a:gd name="T62" fmla="*/ 2 w 180"/>
                    <a:gd name="T63" fmla="*/ 76 h 181"/>
                    <a:gd name="T64" fmla="*/ 4 w 180"/>
                    <a:gd name="T65" fmla="*/ 67 h 181"/>
                    <a:gd name="T66" fmla="*/ 6 w 180"/>
                    <a:gd name="T67" fmla="*/ 57 h 181"/>
                    <a:gd name="T68" fmla="*/ 10 w 180"/>
                    <a:gd name="T69" fmla="*/ 50 h 181"/>
                    <a:gd name="T70" fmla="*/ 15 w 180"/>
                    <a:gd name="T71" fmla="*/ 42 h 181"/>
                    <a:gd name="T72" fmla="*/ 21 w 180"/>
                    <a:gd name="T73" fmla="*/ 34 h 181"/>
                    <a:gd name="T74" fmla="*/ 27 w 180"/>
                    <a:gd name="T75" fmla="*/ 27 h 181"/>
                    <a:gd name="T76" fmla="*/ 34 w 180"/>
                    <a:gd name="T77" fmla="*/ 21 h 181"/>
                    <a:gd name="T78" fmla="*/ 42 w 180"/>
                    <a:gd name="T79" fmla="*/ 15 h 181"/>
                    <a:gd name="T80" fmla="*/ 49 w 180"/>
                    <a:gd name="T81" fmla="*/ 10 h 181"/>
                    <a:gd name="T82" fmla="*/ 57 w 180"/>
                    <a:gd name="T83" fmla="*/ 6 h 181"/>
                    <a:gd name="T84" fmla="*/ 66 w 180"/>
                    <a:gd name="T85" fmla="*/ 4 h 181"/>
                    <a:gd name="T86" fmla="*/ 76 w 180"/>
                    <a:gd name="T87" fmla="*/ 2 h 181"/>
                    <a:gd name="T88" fmla="*/ 85 w 180"/>
                    <a:gd name="T89" fmla="*/ 0 h 181"/>
                    <a:gd name="T90" fmla="*/ 95 w 180"/>
                    <a:gd name="T91" fmla="*/ 0 h 181"/>
                    <a:gd name="T92" fmla="*/ 104 w 180"/>
                    <a:gd name="T93" fmla="*/ 2 h 181"/>
                    <a:gd name="T94" fmla="*/ 114 w 180"/>
                    <a:gd name="T95" fmla="*/ 4 h 181"/>
                    <a:gd name="T96" fmla="*/ 122 w 180"/>
                    <a:gd name="T97" fmla="*/ 6 h 181"/>
                    <a:gd name="T98" fmla="*/ 131 w 180"/>
                    <a:gd name="T99" fmla="*/ 10 h 181"/>
                    <a:gd name="T100" fmla="*/ 139 w 180"/>
                    <a:gd name="T101" fmla="*/ 15 h 181"/>
                    <a:gd name="T102" fmla="*/ 146 w 180"/>
                    <a:gd name="T103" fmla="*/ 21 h 181"/>
                    <a:gd name="T104" fmla="*/ 154 w 180"/>
                    <a:gd name="T105" fmla="*/ 27 h 181"/>
                    <a:gd name="T106" fmla="*/ 159 w 180"/>
                    <a:gd name="T107" fmla="*/ 34 h 181"/>
                    <a:gd name="T108" fmla="*/ 165 w 180"/>
                    <a:gd name="T109" fmla="*/ 42 h 181"/>
                    <a:gd name="T110" fmla="*/ 171 w 180"/>
                    <a:gd name="T111" fmla="*/ 50 h 181"/>
                    <a:gd name="T112" fmla="*/ 175 w 180"/>
                    <a:gd name="T113" fmla="*/ 57 h 181"/>
                    <a:gd name="T114" fmla="*/ 177 w 180"/>
                    <a:gd name="T115" fmla="*/ 67 h 181"/>
                    <a:gd name="T116" fmla="*/ 178 w 180"/>
                    <a:gd name="T117" fmla="*/ 76 h 181"/>
                    <a:gd name="T118" fmla="*/ 180 w 180"/>
                    <a:gd name="T119" fmla="*/ 86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80" h="181">
                      <a:moveTo>
                        <a:pt x="180" y="89"/>
                      </a:moveTo>
                      <a:lnTo>
                        <a:pt x="180" y="95"/>
                      </a:lnTo>
                      <a:lnTo>
                        <a:pt x="178" y="99"/>
                      </a:lnTo>
                      <a:lnTo>
                        <a:pt x="178" y="105"/>
                      </a:lnTo>
                      <a:lnTo>
                        <a:pt x="178" y="108"/>
                      </a:lnTo>
                      <a:lnTo>
                        <a:pt x="177" y="114"/>
                      </a:lnTo>
                      <a:lnTo>
                        <a:pt x="175" y="118"/>
                      </a:lnTo>
                      <a:lnTo>
                        <a:pt x="175" y="122"/>
                      </a:lnTo>
                      <a:lnTo>
                        <a:pt x="173" y="127"/>
                      </a:lnTo>
                      <a:lnTo>
                        <a:pt x="171" y="131"/>
                      </a:lnTo>
                      <a:lnTo>
                        <a:pt x="167" y="135"/>
                      </a:lnTo>
                      <a:lnTo>
                        <a:pt x="165" y="139"/>
                      </a:lnTo>
                      <a:lnTo>
                        <a:pt x="163" y="143"/>
                      </a:lnTo>
                      <a:lnTo>
                        <a:pt x="159" y="146"/>
                      </a:lnTo>
                      <a:lnTo>
                        <a:pt x="158" y="150"/>
                      </a:lnTo>
                      <a:lnTo>
                        <a:pt x="154" y="154"/>
                      </a:lnTo>
                      <a:lnTo>
                        <a:pt x="150" y="156"/>
                      </a:lnTo>
                      <a:lnTo>
                        <a:pt x="146" y="160"/>
                      </a:lnTo>
                      <a:lnTo>
                        <a:pt x="142" y="163"/>
                      </a:lnTo>
                      <a:lnTo>
                        <a:pt x="139" y="165"/>
                      </a:lnTo>
                      <a:lnTo>
                        <a:pt x="135" y="167"/>
                      </a:lnTo>
                      <a:lnTo>
                        <a:pt x="131" y="169"/>
                      </a:lnTo>
                      <a:lnTo>
                        <a:pt x="127" y="173"/>
                      </a:lnTo>
                      <a:lnTo>
                        <a:pt x="122" y="173"/>
                      </a:lnTo>
                      <a:lnTo>
                        <a:pt x="118" y="175"/>
                      </a:lnTo>
                      <a:lnTo>
                        <a:pt x="114" y="177"/>
                      </a:lnTo>
                      <a:lnTo>
                        <a:pt x="108" y="179"/>
                      </a:lnTo>
                      <a:lnTo>
                        <a:pt x="104" y="179"/>
                      </a:lnTo>
                      <a:lnTo>
                        <a:pt x="99" y="179"/>
                      </a:lnTo>
                      <a:lnTo>
                        <a:pt x="95" y="181"/>
                      </a:lnTo>
                      <a:lnTo>
                        <a:pt x="89" y="181"/>
                      </a:lnTo>
                      <a:lnTo>
                        <a:pt x="85" y="181"/>
                      </a:lnTo>
                      <a:lnTo>
                        <a:pt x="80" y="179"/>
                      </a:lnTo>
                      <a:lnTo>
                        <a:pt x="76" y="179"/>
                      </a:lnTo>
                      <a:lnTo>
                        <a:pt x="72" y="179"/>
                      </a:lnTo>
                      <a:lnTo>
                        <a:pt x="66" y="177"/>
                      </a:lnTo>
                      <a:lnTo>
                        <a:pt x="63" y="175"/>
                      </a:lnTo>
                      <a:lnTo>
                        <a:pt x="57" y="173"/>
                      </a:lnTo>
                      <a:lnTo>
                        <a:pt x="53" y="173"/>
                      </a:lnTo>
                      <a:lnTo>
                        <a:pt x="49" y="169"/>
                      </a:lnTo>
                      <a:lnTo>
                        <a:pt x="46" y="167"/>
                      </a:lnTo>
                      <a:lnTo>
                        <a:pt x="42" y="165"/>
                      </a:lnTo>
                      <a:lnTo>
                        <a:pt x="38" y="163"/>
                      </a:lnTo>
                      <a:lnTo>
                        <a:pt x="34" y="160"/>
                      </a:lnTo>
                      <a:lnTo>
                        <a:pt x="30" y="156"/>
                      </a:lnTo>
                      <a:lnTo>
                        <a:pt x="27" y="154"/>
                      </a:lnTo>
                      <a:lnTo>
                        <a:pt x="23" y="150"/>
                      </a:lnTo>
                      <a:lnTo>
                        <a:pt x="21" y="146"/>
                      </a:lnTo>
                      <a:lnTo>
                        <a:pt x="17" y="143"/>
                      </a:lnTo>
                      <a:lnTo>
                        <a:pt x="15" y="139"/>
                      </a:lnTo>
                      <a:lnTo>
                        <a:pt x="13" y="135"/>
                      </a:lnTo>
                      <a:lnTo>
                        <a:pt x="10" y="131"/>
                      </a:lnTo>
                      <a:lnTo>
                        <a:pt x="8" y="127"/>
                      </a:lnTo>
                      <a:lnTo>
                        <a:pt x="6" y="122"/>
                      </a:lnTo>
                      <a:lnTo>
                        <a:pt x="4" y="118"/>
                      </a:lnTo>
                      <a:lnTo>
                        <a:pt x="4" y="114"/>
                      </a:lnTo>
                      <a:lnTo>
                        <a:pt x="2" y="108"/>
                      </a:lnTo>
                      <a:lnTo>
                        <a:pt x="2" y="105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0" y="89"/>
                      </a:lnTo>
                      <a:lnTo>
                        <a:pt x="0" y="86"/>
                      </a:lnTo>
                      <a:lnTo>
                        <a:pt x="0" y="80"/>
                      </a:lnTo>
                      <a:lnTo>
                        <a:pt x="2" y="76"/>
                      </a:lnTo>
                      <a:lnTo>
                        <a:pt x="2" y="72"/>
                      </a:lnTo>
                      <a:lnTo>
                        <a:pt x="4" y="67"/>
                      </a:lnTo>
                      <a:lnTo>
                        <a:pt x="4" y="63"/>
                      </a:lnTo>
                      <a:lnTo>
                        <a:pt x="6" y="57"/>
                      </a:lnTo>
                      <a:lnTo>
                        <a:pt x="8" y="53"/>
                      </a:lnTo>
                      <a:lnTo>
                        <a:pt x="10" y="50"/>
                      </a:lnTo>
                      <a:lnTo>
                        <a:pt x="13" y="46"/>
                      </a:lnTo>
                      <a:lnTo>
                        <a:pt x="15" y="42"/>
                      </a:lnTo>
                      <a:lnTo>
                        <a:pt x="17" y="38"/>
                      </a:lnTo>
                      <a:lnTo>
                        <a:pt x="21" y="34"/>
                      </a:lnTo>
                      <a:lnTo>
                        <a:pt x="23" y="31"/>
                      </a:lnTo>
                      <a:lnTo>
                        <a:pt x="27" y="27"/>
                      </a:lnTo>
                      <a:lnTo>
                        <a:pt x="30" y="23"/>
                      </a:lnTo>
                      <a:lnTo>
                        <a:pt x="34" y="21"/>
                      </a:lnTo>
                      <a:lnTo>
                        <a:pt x="38" y="17"/>
                      </a:lnTo>
                      <a:lnTo>
                        <a:pt x="42" y="15"/>
                      </a:lnTo>
                      <a:lnTo>
                        <a:pt x="46" y="12"/>
                      </a:lnTo>
                      <a:lnTo>
                        <a:pt x="49" y="10"/>
                      </a:lnTo>
                      <a:lnTo>
                        <a:pt x="53" y="8"/>
                      </a:lnTo>
                      <a:lnTo>
                        <a:pt x="57" y="6"/>
                      </a:lnTo>
                      <a:lnTo>
                        <a:pt x="63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6" y="2"/>
                      </a:lnTo>
                      <a:lnTo>
                        <a:pt x="80" y="0"/>
                      </a:lnTo>
                      <a:lnTo>
                        <a:pt x="85" y="0"/>
                      </a:lnTo>
                      <a:lnTo>
                        <a:pt x="89" y="0"/>
                      </a:lnTo>
                      <a:lnTo>
                        <a:pt x="95" y="0"/>
                      </a:lnTo>
                      <a:lnTo>
                        <a:pt x="99" y="0"/>
                      </a:lnTo>
                      <a:lnTo>
                        <a:pt x="104" y="2"/>
                      </a:lnTo>
                      <a:lnTo>
                        <a:pt x="108" y="2"/>
                      </a:lnTo>
                      <a:lnTo>
                        <a:pt x="114" y="4"/>
                      </a:lnTo>
                      <a:lnTo>
                        <a:pt x="118" y="4"/>
                      </a:lnTo>
                      <a:lnTo>
                        <a:pt x="122" y="6"/>
                      </a:lnTo>
                      <a:lnTo>
                        <a:pt x="127" y="8"/>
                      </a:lnTo>
                      <a:lnTo>
                        <a:pt x="131" y="10"/>
                      </a:lnTo>
                      <a:lnTo>
                        <a:pt x="135" y="12"/>
                      </a:lnTo>
                      <a:lnTo>
                        <a:pt x="139" y="15"/>
                      </a:lnTo>
                      <a:lnTo>
                        <a:pt x="142" y="17"/>
                      </a:lnTo>
                      <a:lnTo>
                        <a:pt x="146" y="21"/>
                      </a:lnTo>
                      <a:lnTo>
                        <a:pt x="150" y="23"/>
                      </a:lnTo>
                      <a:lnTo>
                        <a:pt x="154" y="27"/>
                      </a:lnTo>
                      <a:lnTo>
                        <a:pt x="158" y="31"/>
                      </a:lnTo>
                      <a:lnTo>
                        <a:pt x="159" y="34"/>
                      </a:lnTo>
                      <a:lnTo>
                        <a:pt x="163" y="38"/>
                      </a:lnTo>
                      <a:lnTo>
                        <a:pt x="165" y="42"/>
                      </a:lnTo>
                      <a:lnTo>
                        <a:pt x="167" y="46"/>
                      </a:lnTo>
                      <a:lnTo>
                        <a:pt x="171" y="50"/>
                      </a:lnTo>
                      <a:lnTo>
                        <a:pt x="173" y="53"/>
                      </a:lnTo>
                      <a:lnTo>
                        <a:pt x="175" y="57"/>
                      </a:lnTo>
                      <a:lnTo>
                        <a:pt x="175" y="63"/>
                      </a:lnTo>
                      <a:lnTo>
                        <a:pt x="177" y="67"/>
                      </a:lnTo>
                      <a:lnTo>
                        <a:pt x="178" y="72"/>
                      </a:lnTo>
                      <a:lnTo>
                        <a:pt x="178" y="76"/>
                      </a:lnTo>
                      <a:lnTo>
                        <a:pt x="178" y="80"/>
                      </a:lnTo>
                      <a:lnTo>
                        <a:pt x="180" y="86"/>
                      </a:lnTo>
                      <a:lnTo>
                        <a:pt x="180" y="89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2" name="Line 1038">
                  <a:extLst>
                    <a:ext uri="{FF2B5EF4-FFF2-40B4-BE49-F238E27FC236}">
                      <a16:creationId xmlns:a16="http://schemas.microsoft.com/office/drawing/2014/main" id="{4F95C439-4C86-449F-B4A6-46B7E791D7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5523" y="3596092"/>
                  <a:ext cx="266780" cy="26678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3" name="Line 1039">
                  <a:extLst>
                    <a:ext uri="{FF2B5EF4-FFF2-40B4-BE49-F238E27FC236}">
                      <a16:creationId xmlns:a16="http://schemas.microsoft.com/office/drawing/2014/main" id="{9B4BCE6A-28F8-418C-9237-9789FADA62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16245" y="4293160"/>
                  <a:ext cx="668382" cy="66838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4" name="Line 1040">
                  <a:extLst>
                    <a:ext uri="{FF2B5EF4-FFF2-40B4-BE49-F238E27FC236}">
                      <a16:creationId xmlns:a16="http://schemas.microsoft.com/office/drawing/2014/main" id="{7ACC37DB-A683-4C9C-9E7C-E1192115B0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27976" y="3997694"/>
                  <a:ext cx="157773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5" name="Line 1041">
                  <a:extLst>
                    <a:ext uri="{FF2B5EF4-FFF2-40B4-BE49-F238E27FC236}">
                      <a16:creationId xmlns:a16="http://schemas.microsoft.com/office/drawing/2014/main" id="{FA8C7FC2-DBEB-4863-AB72-1BB4D7D1EA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45523" y="2930579"/>
                  <a:ext cx="668382" cy="66551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6" name="Line 1042">
                  <a:extLst>
                    <a:ext uri="{FF2B5EF4-FFF2-40B4-BE49-F238E27FC236}">
                      <a16:creationId xmlns:a16="http://schemas.microsoft.com/office/drawing/2014/main" id="{49F27BE1-075B-4391-A996-75A33FC5EF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17847" y="4032117"/>
                  <a:ext cx="26678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7" name="Line 1043">
                  <a:extLst>
                    <a:ext uri="{FF2B5EF4-FFF2-40B4-BE49-F238E27FC236}">
                      <a16:creationId xmlns:a16="http://schemas.microsoft.com/office/drawing/2014/main" id="{500F288A-FD74-41B3-92B8-03707BBDEF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7655" y="3894425"/>
                  <a:ext cx="321282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8" name="Line 1044">
                  <a:extLst>
                    <a:ext uri="{FF2B5EF4-FFF2-40B4-BE49-F238E27FC236}">
                      <a16:creationId xmlns:a16="http://schemas.microsoft.com/office/drawing/2014/main" id="{732DBC86-1983-4603-A7DD-56E7A60B5B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13905" y="2930579"/>
                  <a:ext cx="180722" cy="18072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9" name="Line 1045">
                  <a:extLst>
                    <a:ext uri="{FF2B5EF4-FFF2-40B4-BE49-F238E27FC236}">
                      <a16:creationId xmlns:a16="http://schemas.microsoft.com/office/drawing/2014/main" id="{D9881986-EF87-4C84-9D15-1B708F7377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099834" y="3297758"/>
                  <a:ext cx="180722" cy="17785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0" name="Line 1046">
                  <a:extLst>
                    <a:ext uri="{FF2B5EF4-FFF2-40B4-BE49-F238E27FC236}">
                      <a16:creationId xmlns:a16="http://schemas.microsoft.com/office/drawing/2014/main" id="{81C063AD-555C-487D-80AF-E4CDB52ABA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3456" y="3644858"/>
                  <a:ext cx="384391" cy="3872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1" name="Line 1047">
                  <a:extLst>
                    <a:ext uri="{FF2B5EF4-FFF2-40B4-BE49-F238E27FC236}">
                      <a16:creationId xmlns:a16="http://schemas.microsoft.com/office/drawing/2014/main" id="{85BC684D-9DCE-49C3-90AA-811C458269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12174" y="2626508"/>
                  <a:ext cx="668382" cy="67125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2" name="Line 1048">
                  <a:extLst>
                    <a:ext uri="{FF2B5EF4-FFF2-40B4-BE49-F238E27FC236}">
                      <a16:creationId xmlns:a16="http://schemas.microsoft.com/office/drawing/2014/main" id="{C7DDB473-A68B-421D-B67B-7FA673C339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81886" y="4614441"/>
                  <a:ext cx="387261" cy="3872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3" name="Line 1049">
                  <a:extLst>
                    <a:ext uri="{FF2B5EF4-FFF2-40B4-BE49-F238E27FC236}">
                      <a16:creationId xmlns:a16="http://schemas.microsoft.com/office/drawing/2014/main" id="{C4FBADD5-731D-4818-9D8F-5345FA384B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62206" y="2147455"/>
                  <a:ext cx="0" cy="829023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4" name="Line 1050">
                  <a:extLst>
                    <a:ext uri="{FF2B5EF4-FFF2-40B4-BE49-F238E27FC236}">
                      <a16:creationId xmlns:a16="http://schemas.microsoft.com/office/drawing/2014/main" id="{38A883F4-826C-41FE-91B4-C1591EE2B4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05427" y="3997694"/>
                  <a:ext cx="0" cy="1749839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5" name="Line 1051">
                  <a:extLst>
                    <a:ext uri="{FF2B5EF4-FFF2-40B4-BE49-F238E27FC236}">
                      <a16:creationId xmlns:a16="http://schemas.microsoft.com/office/drawing/2014/main" id="{33855FDB-1B99-4B20-8A5B-7301A6B19C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351132" y="2626508"/>
                  <a:ext cx="261043" cy="26678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6" name="Line 1052">
                  <a:extLst>
                    <a:ext uri="{FF2B5EF4-FFF2-40B4-BE49-F238E27FC236}">
                      <a16:creationId xmlns:a16="http://schemas.microsoft.com/office/drawing/2014/main" id="{C755CE25-A85D-4758-9CC0-C366662F5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15106" y="5001700"/>
                  <a:ext cx="266780" cy="26678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7" name="Line 1053">
                  <a:extLst>
                    <a:ext uri="{FF2B5EF4-FFF2-40B4-BE49-F238E27FC236}">
                      <a16:creationId xmlns:a16="http://schemas.microsoft.com/office/drawing/2014/main" id="{8573D08F-CA0B-410A-B2D4-BCF4C0A7E3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05427" y="2147455"/>
                  <a:ext cx="2056780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8" name="Line 1054">
                  <a:extLst>
                    <a:ext uri="{FF2B5EF4-FFF2-40B4-BE49-F238E27FC236}">
                      <a16:creationId xmlns:a16="http://schemas.microsoft.com/office/drawing/2014/main" id="{6F4A756A-3755-47EC-946F-C825A78775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205427" y="5747533"/>
                  <a:ext cx="2056780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9" name="Line 1055">
                  <a:extLst>
                    <a:ext uri="{FF2B5EF4-FFF2-40B4-BE49-F238E27FC236}">
                      <a16:creationId xmlns:a16="http://schemas.microsoft.com/office/drawing/2014/main" id="{263B7CE7-47F6-43D7-AF1E-1DAE61FA39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3873" y="2893288"/>
                  <a:ext cx="387261" cy="3872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0" name="Line 1056">
                  <a:extLst>
                    <a:ext uri="{FF2B5EF4-FFF2-40B4-BE49-F238E27FC236}">
                      <a16:creationId xmlns:a16="http://schemas.microsoft.com/office/drawing/2014/main" id="{56486C6F-5EC9-45FB-BE55-485A2E07B6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9593" y="4597230"/>
                  <a:ext cx="665513" cy="67125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1" name="Line 1057">
                  <a:extLst>
                    <a:ext uri="{FF2B5EF4-FFF2-40B4-BE49-F238E27FC236}">
                      <a16:creationId xmlns:a16="http://schemas.microsoft.com/office/drawing/2014/main" id="{D253FD0F-0577-4B26-A6F6-78A68B94C7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05427" y="2147455"/>
                  <a:ext cx="0" cy="1746972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2" name="Line 1058">
                  <a:extLst>
                    <a:ext uri="{FF2B5EF4-FFF2-40B4-BE49-F238E27FC236}">
                      <a16:creationId xmlns:a16="http://schemas.microsoft.com/office/drawing/2014/main" id="{CB66788F-7E1C-455A-9134-EA69ACFBF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62206" y="4918512"/>
                  <a:ext cx="0" cy="829023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3" name="Line 1059">
                  <a:extLst>
                    <a:ext uri="{FF2B5EF4-FFF2-40B4-BE49-F238E27FC236}">
                      <a16:creationId xmlns:a16="http://schemas.microsoft.com/office/drawing/2014/main" id="{F1C09811-5796-4DFB-B7E3-D8717F0C9F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2302" y="3862871"/>
                  <a:ext cx="387261" cy="3872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4" name="Line 1060">
                  <a:extLst>
                    <a:ext uri="{FF2B5EF4-FFF2-40B4-BE49-F238E27FC236}">
                      <a16:creationId xmlns:a16="http://schemas.microsoft.com/office/drawing/2014/main" id="{B6E00E14-DAB6-4EC0-B4C0-0AC8157E07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249593" y="4419377"/>
                  <a:ext cx="180722" cy="17785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5" name="Line 1061">
                  <a:extLst>
                    <a:ext uri="{FF2B5EF4-FFF2-40B4-BE49-F238E27FC236}">
                      <a16:creationId xmlns:a16="http://schemas.microsoft.com/office/drawing/2014/main" id="{BA0FC10F-D5EC-460E-B24C-C6AD48A94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35523" y="4783687"/>
                  <a:ext cx="180722" cy="17785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6" name="Line 1062">
                  <a:extLst>
                    <a:ext uri="{FF2B5EF4-FFF2-40B4-BE49-F238E27FC236}">
                      <a16:creationId xmlns:a16="http://schemas.microsoft.com/office/drawing/2014/main" id="{3C99183E-4E2D-437E-96D6-7F1B0FCBF5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523247" y="3943192"/>
                  <a:ext cx="71428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7" name="Line 1063">
                  <a:extLst>
                    <a:ext uri="{FF2B5EF4-FFF2-40B4-BE49-F238E27FC236}">
                      <a16:creationId xmlns:a16="http://schemas.microsoft.com/office/drawing/2014/main" id="{215F0239-74E8-4959-89F3-3EB32798C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92623" y="3943192"/>
                  <a:ext cx="71428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8" name="Ellipse 467">
                  <a:extLst>
                    <a:ext uri="{FF2B5EF4-FFF2-40B4-BE49-F238E27FC236}">
                      <a16:creationId xmlns:a16="http://schemas.microsoft.com/office/drawing/2014/main" id="{AC12BCA4-8CAE-49F3-852E-FBDCA9B04BB7}"/>
                    </a:ext>
                  </a:extLst>
                </p:cNvPr>
                <p:cNvSpPr/>
                <p:nvPr/>
              </p:nvSpPr>
              <p:spPr>
                <a:xfrm>
                  <a:off x="7234447" y="2952557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69" name="Ellipse 468">
                  <a:extLst>
                    <a:ext uri="{FF2B5EF4-FFF2-40B4-BE49-F238E27FC236}">
                      <a16:creationId xmlns:a16="http://schemas.microsoft.com/office/drawing/2014/main" id="{F3E77180-3CF8-4E23-9864-8F9A5EAF270E}"/>
                    </a:ext>
                  </a:extLst>
                </p:cNvPr>
                <p:cNvSpPr/>
                <p:nvPr/>
              </p:nvSpPr>
              <p:spPr>
                <a:xfrm>
                  <a:off x="6938055" y="3240386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0" name="Ellipse 469">
                  <a:extLst>
                    <a:ext uri="{FF2B5EF4-FFF2-40B4-BE49-F238E27FC236}">
                      <a16:creationId xmlns:a16="http://schemas.microsoft.com/office/drawing/2014/main" id="{76051D9B-91D7-4277-BC8C-A65E6466CC16}"/>
                    </a:ext>
                  </a:extLst>
                </p:cNvPr>
                <p:cNvSpPr/>
                <p:nvPr/>
              </p:nvSpPr>
              <p:spPr>
                <a:xfrm>
                  <a:off x="6765939" y="3084512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1" name="Ellipse 470">
                  <a:extLst>
                    <a:ext uri="{FF2B5EF4-FFF2-40B4-BE49-F238E27FC236}">
                      <a16:creationId xmlns:a16="http://schemas.microsoft.com/office/drawing/2014/main" id="{842085FB-D88F-4E8F-9E54-AEB859989D08}"/>
                    </a:ext>
                  </a:extLst>
                </p:cNvPr>
                <p:cNvSpPr/>
                <p:nvPr/>
              </p:nvSpPr>
              <p:spPr>
                <a:xfrm>
                  <a:off x="7897553" y="3611361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2" name="Ellipse 471">
                  <a:extLst>
                    <a:ext uri="{FF2B5EF4-FFF2-40B4-BE49-F238E27FC236}">
                      <a16:creationId xmlns:a16="http://schemas.microsoft.com/office/drawing/2014/main" id="{C1140CC1-F87E-4769-946C-2FAE5D7BE427}"/>
                    </a:ext>
                  </a:extLst>
                </p:cNvPr>
                <p:cNvSpPr/>
                <p:nvPr/>
              </p:nvSpPr>
              <p:spPr>
                <a:xfrm>
                  <a:off x="7549526" y="4582378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3" name="Ellipse 472">
                  <a:extLst>
                    <a:ext uri="{FF2B5EF4-FFF2-40B4-BE49-F238E27FC236}">
                      <a16:creationId xmlns:a16="http://schemas.microsoft.com/office/drawing/2014/main" id="{50BDC8C3-6EB8-4798-A0DF-4C933BBCAFC7}"/>
                    </a:ext>
                  </a:extLst>
                </p:cNvPr>
                <p:cNvSpPr/>
                <p:nvPr/>
              </p:nvSpPr>
              <p:spPr>
                <a:xfrm>
                  <a:off x="8074018" y="3445955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4" name="Ellipse 473">
                  <a:extLst>
                    <a:ext uri="{FF2B5EF4-FFF2-40B4-BE49-F238E27FC236}">
                      <a16:creationId xmlns:a16="http://schemas.microsoft.com/office/drawing/2014/main" id="{B5C3969C-F169-42E5-B107-3A67205FBB1F}"/>
                    </a:ext>
                  </a:extLst>
                </p:cNvPr>
                <p:cNvSpPr/>
                <p:nvPr/>
              </p:nvSpPr>
              <p:spPr>
                <a:xfrm>
                  <a:off x="8198801" y="3907337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5" name="Ellipse 474">
                  <a:extLst>
                    <a:ext uri="{FF2B5EF4-FFF2-40B4-BE49-F238E27FC236}">
                      <a16:creationId xmlns:a16="http://schemas.microsoft.com/office/drawing/2014/main" id="{564B2793-0DC5-4658-BD34-E47FAFC685AC}"/>
                    </a:ext>
                  </a:extLst>
                </p:cNvPr>
                <p:cNvSpPr/>
                <p:nvPr/>
              </p:nvSpPr>
              <p:spPr>
                <a:xfrm>
                  <a:off x="7700127" y="4750191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6" name="Ellipse 475">
                  <a:extLst>
                    <a:ext uri="{FF2B5EF4-FFF2-40B4-BE49-F238E27FC236}">
                      <a16:creationId xmlns:a16="http://schemas.microsoft.com/office/drawing/2014/main" id="{58400F9E-4212-4B5D-912C-72B7388913CF}"/>
                    </a:ext>
                  </a:extLst>
                </p:cNvPr>
                <p:cNvSpPr/>
                <p:nvPr/>
              </p:nvSpPr>
              <p:spPr>
                <a:xfrm>
                  <a:off x="6267732" y="3910666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7" name="Ellipse 476">
                  <a:extLst>
                    <a:ext uri="{FF2B5EF4-FFF2-40B4-BE49-F238E27FC236}">
                      <a16:creationId xmlns:a16="http://schemas.microsoft.com/office/drawing/2014/main" id="{F8D9EB01-CBBD-408F-B276-4D55325CB8CE}"/>
                    </a:ext>
                  </a:extLst>
                </p:cNvPr>
                <p:cNvSpPr/>
                <p:nvPr/>
              </p:nvSpPr>
              <p:spPr>
                <a:xfrm>
                  <a:off x="6405424" y="4389719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8" name="Ellipse 477">
                  <a:extLst>
                    <a:ext uri="{FF2B5EF4-FFF2-40B4-BE49-F238E27FC236}">
                      <a16:creationId xmlns:a16="http://schemas.microsoft.com/office/drawing/2014/main" id="{145AF2B4-7AE3-4D80-BC91-B0D0D29D9B2E}"/>
                    </a:ext>
                  </a:extLst>
                </p:cNvPr>
                <p:cNvSpPr/>
                <p:nvPr/>
              </p:nvSpPr>
              <p:spPr>
                <a:xfrm>
                  <a:off x="6560328" y="4221906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9" name="Ellipse 478">
                  <a:extLst>
                    <a:ext uri="{FF2B5EF4-FFF2-40B4-BE49-F238E27FC236}">
                      <a16:creationId xmlns:a16="http://schemas.microsoft.com/office/drawing/2014/main" id="{02AE5128-C178-4962-99D5-C3C57C026A69}"/>
                    </a:ext>
                  </a:extLst>
                </p:cNvPr>
                <p:cNvSpPr/>
                <p:nvPr/>
              </p:nvSpPr>
              <p:spPr>
                <a:xfrm>
                  <a:off x="7231578" y="4893158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Textfeld 479">
                  <a:extLst>
                    <a:ext uri="{FF2B5EF4-FFF2-40B4-BE49-F238E27FC236}">
                      <a16:creationId xmlns:a16="http://schemas.microsoft.com/office/drawing/2014/main" id="{C46343D1-2460-4FD4-8972-E5EBEF03B55A}"/>
                    </a:ext>
                  </a:extLst>
                </p:cNvPr>
                <p:cNvSpPr txBox="1"/>
                <p:nvPr/>
              </p:nvSpPr>
              <p:spPr>
                <a:xfrm>
                  <a:off x="7594327" y="4690857"/>
                  <a:ext cx="28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0" name="Textfeld 479">
                  <a:extLst>
                    <a:ext uri="{FF2B5EF4-FFF2-40B4-BE49-F238E27FC236}">
                      <a16:creationId xmlns:a16="http://schemas.microsoft.com/office/drawing/2014/main" id="{C46343D1-2460-4FD4-8972-E5EBEF03B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327" y="4690857"/>
                  <a:ext cx="28685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06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1" name="Rechteck 480">
              <a:extLst>
                <a:ext uri="{FF2B5EF4-FFF2-40B4-BE49-F238E27FC236}">
                  <a16:creationId xmlns:a16="http://schemas.microsoft.com/office/drawing/2014/main" id="{1A094BEB-639E-4536-9EA6-562AA6DE3E6C}"/>
                </a:ext>
              </a:extLst>
            </p:cNvPr>
            <p:cNvSpPr/>
            <p:nvPr/>
          </p:nvSpPr>
          <p:spPr>
            <a:xfrm rot="18900000">
              <a:off x="7167702" y="4954664"/>
              <a:ext cx="357743" cy="633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ysClr val="windowText" lastClr="000000"/>
                </a:solidFill>
              </a:endParaRPr>
            </a:p>
          </p:txBody>
        </p:sp>
        <p:sp>
          <p:nvSpPr>
            <p:cNvPr id="483" name="Rechteck 482">
              <a:extLst>
                <a:ext uri="{FF2B5EF4-FFF2-40B4-BE49-F238E27FC236}">
                  <a16:creationId xmlns:a16="http://schemas.microsoft.com/office/drawing/2014/main" id="{16EA2976-0067-4B07-B7ED-61C785AB8CB5}"/>
                </a:ext>
              </a:extLst>
            </p:cNvPr>
            <p:cNvSpPr/>
            <p:nvPr/>
          </p:nvSpPr>
          <p:spPr>
            <a:xfrm rot="18900000">
              <a:off x="7945254" y="4178825"/>
              <a:ext cx="357743" cy="624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Rechteck 484">
              <a:extLst>
                <a:ext uri="{FF2B5EF4-FFF2-40B4-BE49-F238E27FC236}">
                  <a16:creationId xmlns:a16="http://schemas.microsoft.com/office/drawing/2014/main" id="{57B4C718-9A92-4061-965A-7B6B12A8F768}"/>
                </a:ext>
              </a:extLst>
            </p:cNvPr>
            <p:cNvSpPr/>
            <p:nvPr/>
          </p:nvSpPr>
          <p:spPr>
            <a:xfrm rot="2700000">
              <a:off x="7945891" y="4956824"/>
              <a:ext cx="357743" cy="624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Textfeld 486">
                  <a:extLst>
                    <a:ext uri="{FF2B5EF4-FFF2-40B4-BE49-F238E27FC236}">
                      <a16:creationId xmlns:a16="http://schemas.microsoft.com/office/drawing/2014/main" id="{B6F509FF-720E-40F4-BDAB-EE967EC34C7B}"/>
                    </a:ext>
                  </a:extLst>
                </p:cNvPr>
                <p:cNvSpPr txBox="1"/>
                <p:nvPr/>
              </p:nvSpPr>
              <p:spPr>
                <a:xfrm>
                  <a:off x="7165184" y="5072278"/>
                  <a:ext cx="28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7" name="Textfeld 486">
                  <a:extLst>
                    <a:ext uri="{FF2B5EF4-FFF2-40B4-BE49-F238E27FC236}">
                      <a16:creationId xmlns:a16="http://schemas.microsoft.com/office/drawing/2014/main" id="{B6F509FF-720E-40F4-BDAB-EE967EC34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184" y="5072278"/>
                  <a:ext cx="28685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Textfeld 487">
                  <a:extLst>
                    <a:ext uri="{FF2B5EF4-FFF2-40B4-BE49-F238E27FC236}">
                      <a16:creationId xmlns:a16="http://schemas.microsoft.com/office/drawing/2014/main" id="{DD7FE432-79EB-42FA-B1DF-C4E2D16A16C2}"/>
                    </a:ext>
                  </a:extLst>
                </p:cNvPr>
                <p:cNvSpPr txBox="1"/>
                <p:nvPr/>
              </p:nvSpPr>
              <p:spPr>
                <a:xfrm>
                  <a:off x="7946036" y="5090873"/>
                  <a:ext cx="28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8" name="Textfeld 487">
                  <a:extLst>
                    <a:ext uri="{FF2B5EF4-FFF2-40B4-BE49-F238E27FC236}">
                      <a16:creationId xmlns:a16="http://schemas.microsoft.com/office/drawing/2014/main" id="{DD7FE432-79EB-42FA-B1DF-C4E2D16A1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036" y="5090873"/>
                  <a:ext cx="286857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Textfeld 488">
                  <a:extLst>
                    <a:ext uri="{FF2B5EF4-FFF2-40B4-BE49-F238E27FC236}">
                      <a16:creationId xmlns:a16="http://schemas.microsoft.com/office/drawing/2014/main" id="{739D0F64-28CE-4306-B536-56C639575D97}"/>
                    </a:ext>
                  </a:extLst>
                </p:cNvPr>
                <p:cNvSpPr txBox="1"/>
                <p:nvPr/>
              </p:nvSpPr>
              <p:spPr>
                <a:xfrm>
                  <a:off x="7965881" y="4290822"/>
                  <a:ext cx="28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9" name="Textfeld 488">
                  <a:extLst>
                    <a:ext uri="{FF2B5EF4-FFF2-40B4-BE49-F238E27FC236}">
                      <a16:creationId xmlns:a16="http://schemas.microsoft.com/office/drawing/2014/main" id="{739D0F64-28CE-4306-B536-56C63957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5881" y="4290822"/>
                  <a:ext cx="28685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06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59573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5ED41B6C-2D9F-4782-AF4B-445F580B6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 sz="2000" dirty="0">
                    <a:ea typeface="Cambria Math" panose="02040503050406030204" pitchFamily="18" charset="0"/>
                  </a:rPr>
                  <a:t>Beschreibung: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Hammerspitzen werden gegeneinander gestossen</a:t>
                </a:r>
              </a:p>
              <a:p>
                <a:pPr defTabSz="9360000">
                  <a:tabLst>
                    <a:tab pos="3240000" algn="ctr"/>
                    <a:tab pos="5400000" algn="ctr"/>
                  </a:tabLst>
                </a:pPr>
                <a:r>
                  <a:rPr lang="de-CH" sz="1800" dirty="0">
                    <a:ea typeface="Cambria Math" panose="02040503050406030204" pitchFamily="18" charset="0"/>
                  </a:rPr>
                  <a:t>Sensorparameter:	</a:t>
                </a:r>
                <a:r>
                  <a:rPr lang="de-CH" sz="1800" dirty="0" err="1">
                    <a:ea typeface="Cambria Math" panose="02040503050406030204" pitchFamily="18" charset="0"/>
                  </a:rPr>
                  <a:t>Piezo</a:t>
                </a:r>
                <a:r>
                  <a:rPr lang="de-CH" sz="1800" dirty="0">
                    <a:ea typeface="Cambria Math" panose="02040503050406030204" pitchFamily="18" charset="0"/>
                  </a:rPr>
                  <a:t>	DYMH-103</a:t>
                </a: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400" dirty="0">
                    <a:ea typeface="Cambria Math" panose="02040503050406030204" pitchFamily="18" charset="0"/>
                  </a:rPr>
                  <a:t>Abtastrate:	</a:t>
                </a:r>
                <a14:m>
                  <m:oMath xmlns:m="http://schemas.openxmlformats.org/officeDocument/2006/math"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endParaRPr lang="de-CH" sz="1400" dirty="0">
                  <a:ea typeface="Cambria Math" panose="02040503050406030204" pitchFamily="18" charset="0"/>
                </a:endParaRP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400" dirty="0">
                    <a:ea typeface="Cambria Math" panose="02040503050406030204" pitchFamily="18" charset="0"/>
                  </a:rPr>
                  <a:t>Messbereich:	</a:t>
                </a:r>
                <a14:m>
                  <m:oMath xmlns:m="http://schemas.openxmlformats.org/officeDocument/2006/math"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0…20000</m:t>
                    </m:r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0…3000</m:t>
                    </m:r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CH" sz="1400" dirty="0">
                  <a:ea typeface="Cambria Math" panose="02040503050406030204" pitchFamily="18" charset="0"/>
                </a:endParaRP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400" dirty="0">
                    <a:ea typeface="Cambria Math" panose="02040503050406030204" pitchFamily="18" charset="0"/>
                  </a:rPr>
                  <a:t>Quantisierung	</a:t>
                </a:r>
                <a14:m>
                  <m:oMath xmlns:m="http://schemas.openxmlformats.org/officeDocument/2006/math"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 (Arduino Due)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de-CH" sz="2000" dirty="0">
                    <a:ea typeface="Cambria Math" panose="02040503050406030204" pitchFamily="18" charset="0"/>
                  </a:rPr>
                  <a:t>Ziel: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Evaluierung Signalqualität der Kraftmesszelle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5ED41B6C-2D9F-4782-AF4B-445F580B6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3" t="-173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Hammer-Hammer-Test (HH)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4E4DB46-A9D7-4CA2-ADF8-584BC9F5EE61}"/>
              </a:ext>
            </a:extLst>
          </p:cNvPr>
          <p:cNvGrpSpPr/>
          <p:nvPr/>
        </p:nvGrpSpPr>
        <p:grpSpPr>
          <a:xfrm>
            <a:off x="471230" y="4728814"/>
            <a:ext cx="5330057" cy="1455434"/>
            <a:chOff x="471230" y="4682634"/>
            <a:chExt cx="5330057" cy="1455434"/>
          </a:xfrm>
        </p:grpSpPr>
        <p:pic>
          <p:nvPicPr>
            <p:cNvPr id="7" name="Grafik 6" descr="Ein Bild, das drinnen, sitzend, braun, Ausguss enthält.&#10;&#10;Automatisch generierte Beschreibung">
              <a:extLst>
                <a:ext uri="{FF2B5EF4-FFF2-40B4-BE49-F238E27FC236}">
                  <a16:creationId xmlns:a16="http://schemas.microsoft.com/office/drawing/2014/main" id="{81930757-BAA7-42D8-A5D4-EC616F9C2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" t="8147" r="3543" b="42880"/>
            <a:stretch/>
          </p:blipFill>
          <p:spPr>
            <a:xfrm>
              <a:off x="471230" y="5032135"/>
              <a:ext cx="3767964" cy="1105933"/>
            </a:xfrm>
            <a:prstGeom prst="rect">
              <a:avLst/>
            </a:prstGeom>
          </p:spPr>
        </p:pic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310DEE64-15D4-4FAB-98B4-BCE4CA3F4DE7}"/>
                </a:ext>
              </a:extLst>
            </p:cNvPr>
            <p:cNvGrpSpPr/>
            <p:nvPr/>
          </p:nvGrpSpPr>
          <p:grpSpPr>
            <a:xfrm>
              <a:off x="1174078" y="4682634"/>
              <a:ext cx="302248" cy="748501"/>
              <a:chOff x="3165180" y="4663460"/>
              <a:chExt cx="360000" cy="891520"/>
            </a:xfrm>
          </p:grpSpPr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75B05195-4BBF-44EF-979D-E06A379A6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180" y="5006340"/>
                <a:ext cx="0" cy="54864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2CE7CC-C25A-417B-A674-72E173B20E17}"/>
                  </a:ext>
                </a:extLst>
              </p:cNvPr>
              <p:cNvSpPr/>
              <p:nvPr/>
            </p:nvSpPr>
            <p:spPr>
              <a:xfrm>
                <a:off x="3165180" y="4663460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1</a:t>
                </a:r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1FCE22-E607-4638-B64E-F23C04BD05D9}"/>
                </a:ext>
              </a:extLst>
            </p:cNvPr>
            <p:cNvGrpSpPr/>
            <p:nvPr/>
          </p:nvGrpSpPr>
          <p:grpSpPr>
            <a:xfrm>
              <a:off x="2024957" y="4682634"/>
              <a:ext cx="302248" cy="748501"/>
              <a:chOff x="4178640" y="4663460"/>
              <a:chExt cx="360000" cy="891520"/>
            </a:xfrm>
          </p:grpSpPr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B3A4058-B63F-420A-B76F-7ADAD5EFAF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8640" y="5006340"/>
                <a:ext cx="0" cy="54864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BDE45299-FF49-4289-8639-04B5CE94EE25}"/>
                  </a:ext>
                </a:extLst>
              </p:cNvPr>
              <p:cNvSpPr/>
              <p:nvPr/>
            </p:nvSpPr>
            <p:spPr>
              <a:xfrm>
                <a:off x="4178640" y="4663460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2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5FDBEDD9-EA4F-4B93-A38C-C95C049FE336}"/>
                </a:ext>
              </a:extLst>
            </p:cNvPr>
            <p:cNvGrpSpPr/>
            <p:nvPr/>
          </p:nvGrpSpPr>
          <p:grpSpPr>
            <a:xfrm>
              <a:off x="2367190" y="4687217"/>
              <a:ext cx="302248" cy="743918"/>
              <a:chOff x="4586265" y="4668919"/>
              <a:chExt cx="360000" cy="886061"/>
            </a:xfrm>
          </p:grpSpPr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030E2A3B-F431-4F8C-A06F-F1E7442C6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0120" y="5006340"/>
                <a:ext cx="0" cy="54864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EED3EC07-63A3-43DB-9566-8DF726E539A8}"/>
                  </a:ext>
                </a:extLst>
              </p:cNvPr>
              <p:cNvSpPr/>
              <p:nvPr/>
            </p:nvSpPr>
            <p:spPr>
              <a:xfrm>
                <a:off x="4586265" y="4668919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3</a:t>
                </a:r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7F9619D-BAD3-4C2C-A619-A76D9FA3A616}"/>
                </a:ext>
              </a:extLst>
            </p:cNvPr>
            <p:cNvGrpSpPr/>
            <p:nvPr/>
          </p:nvGrpSpPr>
          <p:grpSpPr>
            <a:xfrm>
              <a:off x="2882233" y="4687217"/>
              <a:ext cx="302248" cy="743918"/>
              <a:chOff x="5199720" y="4668919"/>
              <a:chExt cx="360000" cy="886061"/>
            </a:xfrm>
          </p:grpSpPr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E11D3832-4764-4B1D-AA18-7F81CF1655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9720" y="5006340"/>
                <a:ext cx="0" cy="54864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A9328A6F-DCDD-49D2-91AC-4D0236DA4CBC}"/>
                  </a:ext>
                </a:extLst>
              </p:cNvPr>
              <p:cNvSpPr/>
              <p:nvPr/>
            </p:nvSpPr>
            <p:spPr>
              <a:xfrm>
                <a:off x="5199720" y="4668919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4</a:t>
                </a:r>
              </a:p>
            </p:txBody>
          </p:sp>
        </p:grpSp>
        <p:pic>
          <p:nvPicPr>
            <p:cNvPr id="32" name="Grafik 31" descr="Ein Bild, das Schaltkreis enthält.&#10;&#10;Automatisch generierte Beschreibung">
              <a:extLst>
                <a:ext uri="{FF2B5EF4-FFF2-40B4-BE49-F238E27FC236}">
                  <a16:creationId xmlns:a16="http://schemas.microsoft.com/office/drawing/2014/main" id="{267E2EC7-6728-4899-884A-0211C79C8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04" b="26684"/>
            <a:stretch/>
          </p:blipFill>
          <p:spPr>
            <a:xfrm>
              <a:off x="4394643" y="5032135"/>
              <a:ext cx="1406644" cy="1105933"/>
            </a:xfrm>
            <a:prstGeom prst="rect">
              <a:avLst/>
            </a:prstGeom>
          </p:spPr>
        </p:pic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882B5BD-5B6B-4EDF-8CD5-2A822087C40F}"/>
                </a:ext>
              </a:extLst>
            </p:cNvPr>
            <p:cNvGrpSpPr/>
            <p:nvPr/>
          </p:nvGrpSpPr>
          <p:grpSpPr>
            <a:xfrm>
              <a:off x="4757349" y="4687348"/>
              <a:ext cx="302248" cy="1116550"/>
              <a:chOff x="3165180" y="4663460"/>
              <a:chExt cx="360000" cy="1329894"/>
            </a:xfrm>
          </p:grpSpPr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2B19DCF8-5EE5-4982-9EAD-2F92B6AF9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180" y="5006340"/>
                <a:ext cx="0" cy="987014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46A3044E-83E4-4C24-A167-F17AAED162AD}"/>
                  </a:ext>
                </a:extLst>
              </p:cNvPr>
              <p:cNvSpPr/>
              <p:nvPr/>
            </p:nvSpPr>
            <p:spPr>
              <a:xfrm>
                <a:off x="3165180" y="4663460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5</a:t>
                </a:r>
              </a:p>
            </p:txBody>
          </p:sp>
        </p:grp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440F2D55-13E2-4BBD-93EE-57CC3A0E0CB0}"/>
              </a:ext>
            </a:extLst>
          </p:cNvPr>
          <p:cNvSpPr txBox="1"/>
          <p:nvPr/>
        </p:nvSpPr>
        <p:spPr>
          <a:xfrm>
            <a:off x="6179728" y="5035645"/>
            <a:ext cx="27133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252000">
              <a:buAutoNum type="arabicPlain"/>
            </a:pPr>
            <a:r>
              <a:rPr lang="de-CH" sz="1400" dirty="0" err="1"/>
              <a:t>Piezo</a:t>
            </a:r>
            <a:r>
              <a:rPr lang="de-CH" sz="1400" dirty="0"/>
              <a:t> + Verstärker</a:t>
            </a:r>
          </a:p>
          <a:p>
            <a:pPr marL="342900" indent="-342900" defTabSz="252000">
              <a:buAutoNum type="arabicPlain"/>
            </a:pPr>
            <a:r>
              <a:rPr lang="de-CH" sz="1400" dirty="0"/>
              <a:t>Spitze PVC weich</a:t>
            </a:r>
          </a:p>
          <a:p>
            <a:pPr marL="342900" indent="-342900" defTabSz="252000">
              <a:buAutoNum type="arabicPlain"/>
            </a:pPr>
            <a:r>
              <a:rPr lang="de-CH" sz="1400" dirty="0"/>
              <a:t>Spitze 34CrMo4</a:t>
            </a:r>
          </a:p>
          <a:p>
            <a:pPr marL="342900" indent="-342900" defTabSz="252000">
              <a:buAutoNum type="arabicPlain"/>
            </a:pPr>
            <a:r>
              <a:rPr lang="de-CH" sz="1400" dirty="0"/>
              <a:t>Kraftmesszelle DYMH-103</a:t>
            </a:r>
          </a:p>
          <a:p>
            <a:pPr marL="342900" indent="-342900" defTabSz="252000">
              <a:buAutoNum type="arabicPlain"/>
            </a:pPr>
            <a:r>
              <a:rPr lang="de-CH" sz="1400" dirty="0"/>
              <a:t>Verstärker AD627</a:t>
            </a:r>
          </a:p>
        </p:txBody>
      </p:sp>
    </p:spTree>
    <p:extLst>
      <p:ext uri="{BB962C8B-B14F-4D97-AF65-F5344CB8AC3E}">
        <p14:creationId xmlns:p14="http://schemas.microsoft.com/office/powerpoint/2010/main" val="20816125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Inhaltsplatzhalter 7">
            <a:extLst>
              <a:ext uri="{FF2B5EF4-FFF2-40B4-BE49-F238E27FC236}">
                <a16:creationId xmlns:a16="http://schemas.microsoft.com/office/drawing/2014/main" id="{09F18048-C5E8-4257-8B4A-173E30EFE290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8496300" cy="4210046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sz="1800" dirty="0">
              <a:ea typeface="Cambria Math" panose="02040503050406030204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HH Signalauswertung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5395EEA-3C10-493A-ABE5-254740095804}"/>
              </a:ext>
            </a:extLst>
          </p:cNvPr>
          <p:cNvGrpSpPr/>
          <p:nvPr/>
        </p:nvGrpSpPr>
        <p:grpSpPr>
          <a:xfrm>
            <a:off x="310590" y="1669281"/>
            <a:ext cx="8504881" cy="3507836"/>
            <a:chOff x="310590" y="1669281"/>
            <a:chExt cx="8504881" cy="350783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2871553-E655-4F43-A397-C54D6B68A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10590" y="1669312"/>
              <a:ext cx="4752782" cy="3507805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8EA2B6E-DBC0-4685-A5C4-A44F1423E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953080" y="1669281"/>
              <a:ext cx="3862391" cy="2846414"/>
            </a:xfrm>
            <a:prstGeom prst="rect">
              <a:avLst/>
            </a:prstGeom>
          </p:spPr>
        </p:pic>
        <p:cxnSp>
          <p:nvCxnSpPr>
            <p:cNvPr id="171" name="Gerader Verbinder 170">
              <a:extLst>
                <a:ext uri="{FF2B5EF4-FFF2-40B4-BE49-F238E27FC236}">
                  <a16:creationId xmlns:a16="http://schemas.microsoft.com/office/drawing/2014/main" id="{61B1D296-3437-4271-90B6-5BEDC0AA1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950" y="2038805"/>
              <a:ext cx="0" cy="2611121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03179BA-EC57-4C09-99CC-ABF128EE30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0075" y="2613025"/>
              <a:ext cx="7" cy="2036901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Gerader Verbinder 188">
              <a:extLst>
                <a:ext uri="{FF2B5EF4-FFF2-40B4-BE49-F238E27FC236}">
                  <a16:creationId xmlns:a16="http://schemas.microsoft.com/office/drawing/2014/main" id="{C902B601-F2A7-449C-9A0E-719123FA8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564" y="2040392"/>
              <a:ext cx="6" cy="66675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Gerader Verbinder 191">
              <a:extLst>
                <a:ext uri="{FF2B5EF4-FFF2-40B4-BE49-F238E27FC236}">
                  <a16:creationId xmlns:a16="http://schemas.microsoft.com/office/drawing/2014/main" id="{76F54B3A-02DE-490F-9065-4D33553525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4671" y="2034995"/>
              <a:ext cx="2" cy="1962000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39506B80-110D-4426-ADE7-6EC81995F5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2971" y="2034995"/>
              <a:ext cx="2" cy="1962000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D1746B07-FFA3-47C2-8BD1-B6B0B14F80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268557"/>
                <a:ext cx="8496300" cy="965551"/>
              </a:xfrm>
            </p:spPr>
            <p:txBody>
              <a:bodyPr>
                <a:normAutofit/>
              </a:bodyPr>
              <a:lstStyle/>
              <a:p>
                <a:r>
                  <a:rPr lang="de-CH" sz="1800" dirty="0"/>
                  <a:t>Die Signalamplitude der DMS-Kraftmesszelle wurde anhand der Amplitude des </a:t>
                </a:r>
                <a:r>
                  <a:rPr lang="de-CH" sz="1800" dirty="0" err="1"/>
                  <a:t>Piezo</a:t>
                </a:r>
                <a:r>
                  <a:rPr lang="de-CH" sz="1800" dirty="0"/>
                  <a:t> skaliert (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0.9</m:t>
                    </m:r>
                    <m:r>
                      <a:rPr lang="de-CH" sz="18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sz="1800" b="0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de-CH" sz="1800" b="0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de-CH" sz="1800" dirty="0"/>
                  <a:t>).</a:t>
                </a:r>
              </a:p>
              <a:p>
                <a:r>
                  <a:rPr lang="de-CH" sz="1800" dirty="0"/>
                  <a:t>Auflösung </a:t>
                </a:r>
                <a:r>
                  <a:rPr lang="de-CH" sz="1800" dirty="0" err="1"/>
                  <a:t>Piezo</a:t>
                </a:r>
                <a:r>
                  <a:rPr lang="de-CH" sz="1800" dirty="0"/>
                  <a:t> (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1.2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𝑚𝑁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de-CH" sz="1800" dirty="0"/>
                  <a:t>)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D1746B07-FFA3-47C2-8BD1-B6B0B14F8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268557"/>
                <a:ext cx="8496300" cy="965551"/>
              </a:xfrm>
              <a:blipFill>
                <a:blip r:embed="rId7"/>
                <a:stretch>
                  <a:fillRect t="-8176" b="-6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Textfeld 517">
                <a:extLst>
                  <a:ext uri="{FF2B5EF4-FFF2-40B4-BE49-F238E27FC236}">
                    <a16:creationId xmlns:a16="http://schemas.microsoft.com/office/drawing/2014/main" id="{16A1D2BD-EBFF-4AC1-814C-570754F36507}"/>
                  </a:ext>
                </a:extLst>
              </p:cNvPr>
              <p:cNvSpPr txBox="1"/>
              <p:nvPr/>
            </p:nvSpPr>
            <p:spPr>
              <a:xfrm>
                <a:off x="6423955" y="4511402"/>
                <a:ext cx="1336477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defTabSz="7200000">
                  <a:tabLst>
                    <a:tab pos="864000" algn="r"/>
                    <a:tab pos="936000" algn="l"/>
                  </a:tabLst>
                </a:pPr>
                <a14:m>
                  <m:oMath xmlns:m="http://schemas.openxmlformats.org/officeDocument/2006/math"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sz="1600" dirty="0">
                    <a:solidFill>
                      <a:schemeClr val="bg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14.4</m:t>
                    </m:r>
                  </m:oMath>
                </a14:m>
                <a:r>
                  <a:rPr lang="de-CH" sz="1600" dirty="0">
                    <a:solidFill>
                      <a:schemeClr val="bg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de-CH" sz="1600" i="1" dirty="0">
                  <a:solidFill>
                    <a:schemeClr val="accent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7200000">
                  <a:tabLst>
                    <a:tab pos="864000" algn="r"/>
                    <a:tab pos="936000" algn="l"/>
                  </a:tabLst>
                </a:pPr>
                <a14:m>
                  <m:oMath xmlns:m="http://schemas.openxmlformats.org/officeDocument/2006/math">
                    <m:r>
                      <a:rPr lang="de-CH" sz="16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de-CH" sz="16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CH" sz="1600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sz="1600" dirty="0">
                    <a:solidFill>
                      <a:schemeClr val="accent3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de-CH" sz="1600" dirty="0">
                    <a:solidFill>
                      <a:schemeClr val="accent3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de-CH" sz="16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18" name="Textfeld 517">
                <a:extLst>
                  <a:ext uri="{FF2B5EF4-FFF2-40B4-BE49-F238E27FC236}">
                    <a16:creationId xmlns:a16="http://schemas.microsoft.com/office/drawing/2014/main" id="{16A1D2BD-EBFF-4AC1-814C-570754F36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955" y="4511402"/>
                <a:ext cx="1336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2596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</p:spPr>
            <p:txBody>
              <a:bodyPr>
                <a:normAutofit/>
              </a:bodyPr>
              <a:lstStyle/>
              <a:p>
                <a:r>
                  <a:rPr lang="de-CH" sz="1800" dirty="0"/>
                  <a:t>Schnelle Fourier-Transformation (FFT)</a:t>
                </a:r>
              </a:p>
              <a:p>
                <a:r>
                  <a:rPr lang="de-CH" sz="1800" dirty="0"/>
                  <a:t>Frequenzen 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&gt;300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sz="1800" dirty="0"/>
                  <a:t>werden mit weicher Hammerspitze nicht angeregt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  <a:blipFill>
                <a:blip r:embed="rId3"/>
                <a:stretch>
                  <a:fillRect t="-71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Inhaltsplatzhalter 7">
            <a:extLst>
              <a:ext uri="{FF2B5EF4-FFF2-40B4-BE49-F238E27FC236}">
                <a16:creationId xmlns:a16="http://schemas.microsoft.com/office/drawing/2014/main" id="{09F18048-C5E8-4257-8B4A-173E30EFE290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8496300" cy="4210046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sz="1800" dirty="0">
              <a:ea typeface="Cambria Math" panose="02040503050406030204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HH Signalauswertung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285469-6849-489F-8627-0720EDED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0404" y="1609107"/>
            <a:ext cx="8335947" cy="34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470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5A5424A-B45F-4FB1-9FB7-1C10D6980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Mit einer weichen PVC Hammerspitze kann der Prototyp mit DMS Kraftmesszelle die Anregungsbandbreite von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100…250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dirty="0"/>
                  <a:t> abbilden.</a:t>
                </a:r>
              </a:p>
              <a:p>
                <a:endParaRPr lang="de-CH" dirty="0"/>
              </a:p>
              <a:p>
                <a:r>
                  <a:rPr lang="de-CH" dirty="0"/>
                  <a:t>Für weitere Anregungsfrequenzen müssen Tests mit anderen Hammerspitzen durchgeführt werden.</a:t>
                </a:r>
              </a:p>
              <a:p>
                <a:r>
                  <a:rPr lang="de-CH" dirty="0"/>
                  <a:t>Für eine bessere Signalauflösung muss ein dezidierte Analog-Digital-Wandler (ADC) eingesetzt werden.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5A5424A-B45F-4FB1-9FB7-1C10D6980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A52A7-7F8C-46FB-AC9C-9310CFB5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035D62-DCBF-4228-A284-5FB975FD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494B6D-3437-4465-B509-15D783CA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Hammer-Hammer Erkenntnis und 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5135855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>
                <a:solidFill>
                  <a:schemeClr val="bg2"/>
                </a:solidFill>
              </a:rPr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22323832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DD1D1142-1943-4615-8ECC-931864E28582}"/>
              </a:ext>
            </a:extLst>
          </p:cNvPr>
          <p:cNvSpPr txBox="1"/>
          <p:nvPr/>
        </p:nvSpPr>
        <p:spPr>
          <a:xfrm>
            <a:off x="2969904" y="2228643"/>
            <a:ext cx="240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2"/>
                </a:solidFill>
              </a:rPr>
              <a:t>Impulshammer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Komponenten eines EMA-Systems</a:t>
            </a: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3A1067AF-EC2D-4E68-9CA7-FC05B4963A70}"/>
              </a:ext>
            </a:extLst>
          </p:cNvPr>
          <p:cNvGrpSpPr>
            <a:grpSpLocks noChangeAspect="1"/>
          </p:cNvGrpSpPr>
          <p:nvPr/>
        </p:nvGrpSpPr>
        <p:grpSpPr>
          <a:xfrm>
            <a:off x="2151062" y="2067681"/>
            <a:ext cx="582613" cy="832115"/>
            <a:chOff x="2038350" y="1439863"/>
            <a:chExt cx="696913" cy="995363"/>
          </a:xfrm>
        </p:grpSpPr>
        <p:sp>
          <p:nvSpPr>
            <p:cNvPr id="89" name="AutoShape 28">
              <a:extLst>
                <a:ext uri="{FF2B5EF4-FFF2-40B4-BE49-F238E27FC236}">
                  <a16:creationId xmlns:a16="http://schemas.microsoft.com/office/drawing/2014/main" id="{49F713DA-E6BD-4F29-B4D8-4F41CFA5E8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38350" y="1439863"/>
              <a:ext cx="695325" cy="99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id="{18C61D5A-5AF0-4164-BDB5-D47F6BB0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1439863"/>
              <a:ext cx="696913" cy="995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BE494DCA-CFA4-4BF6-96CB-72DE34CC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1547813"/>
              <a:ext cx="254000" cy="0"/>
            </a:xfrm>
            <a:custGeom>
              <a:avLst/>
              <a:gdLst>
                <a:gd name="T0" fmla="*/ 0 w 160"/>
                <a:gd name="T1" fmla="*/ 5 w 160"/>
                <a:gd name="T2" fmla="*/ 11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32">
              <a:extLst>
                <a:ext uri="{FF2B5EF4-FFF2-40B4-BE49-F238E27FC236}">
                  <a16:creationId xmlns:a16="http://schemas.microsoft.com/office/drawing/2014/main" id="{B2A1AB94-ED7F-4371-A998-C892AA598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5850" y="1547813"/>
              <a:ext cx="34925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11FAF0E1-5AA2-492F-8C4F-E96C8702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1547813"/>
              <a:ext cx="254000" cy="0"/>
            </a:xfrm>
            <a:custGeom>
              <a:avLst/>
              <a:gdLst>
                <a:gd name="T0" fmla="*/ 0 w 160"/>
                <a:gd name="T1" fmla="*/ 150 w 160"/>
                <a:gd name="T2" fmla="*/ 155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150" y="0"/>
                  </a:lnTo>
                  <a:lnTo>
                    <a:pt x="155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27085C71-CB92-428A-AA25-60BB915EF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2011363"/>
              <a:ext cx="0" cy="331788"/>
            </a:xfrm>
            <a:custGeom>
              <a:avLst/>
              <a:gdLst>
                <a:gd name="T0" fmla="*/ 209 h 209"/>
                <a:gd name="T1" fmla="*/ 104 h 209"/>
                <a:gd name="T2" fmla="*/ 0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209"/>
                  </a:moveTo>
                  <a:lnTo>
                    <a:pt x="0" y="10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Freeform 35">
              <a:extLst>
                <a:ext uri="{FF2B5EF4-FFF2-40B4-BE49-F238E27FC236}">
                  <a16:creationId xmlns:a16="http://schemas.microsoft.com/office/drawing/2014/main" id="{8AD5C708-94B6-474A-8014-CE350E221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0" cy="331788"/>
            </a:xfrm>
            <a:custGeom>
              <a:avLst/>
              <a:gdLst>
                <a:gd name="T0" fmla="*/ 0 h 209"/>
                <a:gd name="T1" fmla="*/ 104 h 209"/>
                <a:gd name="T2" fmla="*/ 209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0"/>
                  </a:moveTo>
                  <a:lnTo>
                    <a:pt x="0" y="104"/>
                  </a:lnTo>
                  <a:lnTo>
                    <a:pt x="0" y="20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C10CBC08-E7B1-4195-ADB7-C1D175F7A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107950" cy="0"/>
            </a:xfrm>
            <a:custGeom>
              <a:avLst/>
              <a:gdLst>
                <a:gd name="T0" fmla="*/ 68 w 68"/>
                <a:gd name="T1" fmla="*/ 67 w 68"/>
                <a:gd name="T2" fmla="*/ 66 w 68"/>
                <a:gd name="T3" fmla="*/ 64 w 68"/>
                <a:gd name="T4" fmla="*/ 62 w 68"/>
                <a:gd name="T5" fmla="*/ 60 w 68"/>
                <a:gd name="T6" fmla="*/ 58 w 68"/>
                <a:gd name="T7" fmla="*/ 56 w 68"/>
                <a:gd name="T8" fmla="*/ 52 w 68"/>
                <a:gd name="T9" fmla="*/ 48 w 68"/>
                <a:gd name="T10" fmla="*/ 45 w 68"/>
                <a:gd name="T11" fmla="*/ 44 w 68"/>
                <a:gd name="T12" fmla="*/ 43 w 68"/>
                <a:gd name="T13" fmla="*/ 42 w 68"/>
                <a:gd name="T14" fmla="*/ 41 w 68"/>
                <a:gd name="T15" fmla="*/ 40 w 68"/>
                <a:gd name="T16" fmla="*/ 36 w 68"/>
                <a:gd name="T17" fmla="*/ 30 w 68"/>
                <a:gd name="T18" fmla="*/ 26 w 68"/>
                <a:gd name="T19" fmla="*/ 23 w 68"/>
                <a:gd name="T20" fmla="*/ 21 w 68"/>
                <a:gd name="T21" fmla="*/ 18 w 68"/>
                <a:gd name="T22" fmla="*/ 17 w 68"/>
                <a:gd name="T23" fmla="*/ 17 w 68"/>
                <a:gd name="T24" fmla="*/ 16 w 68"/>
                <a:gd name="T25" fmla="*/ 16 w 68"/>
                <a:gd name="T26" fmla="*/ 15 w 68"/>
                <a:gd name="T27" fmla="*/ 13 w 68"/>
                <a:gd name="T28" fmla="*/ 11 w 68"/>
                <a:gd name="T29" fmla="*/ 9 w 68"/>
                <a:gd name="T30" fmla="*/ 7 w 68"/>
                <a:gd name="T31" fmla="*/ 5 w 68"/>
                <a:gd name="T32" fmla="*/ 3 w 68"/>
                <a:gd name="T33" fmla="*/ 2 w 68"/>
                <a:gd name="T34" fmla="*/ 1 w 68"/>
                <a:gd name="T35" fmla="*/ 0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68" y="0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2B2961C6-B487-4829-A326-FE7B5163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343151"/>
              <a:ext cx="107950" cy="0"/>
            </a:xfrm>
            <a:custGeom>
              <a:avLst/>
              <a:gdLst>
                <a:gd name="T0" fmla="*/ 0 w 68"/>
                <a:gd name="T1" fmla="*/ 1 w 68"/>
                <a:gd name="T2" fmla="*/ 2 w 68"/>
                <a:gd name="T3" fmla="*/ 3 w 68"/>
                <a:gd name="T4" fmla="*/ 5 w 68"/>
                <a:gd name="T5" fmla="*/ 7 w 68"/>
                <a:gd name="T6" fmla="*/ 9 w 68"/>
                <a:gd name="T7" fmla="*/ 11 w 68"/>
                <a:gd name="T8" fmla="*/ 13 w 68"/>
                <a:gd name="T9" fmla="*/ 15 w 68"/>
                <a:gd name="T10" fmla="*/ 16 w 68"/>
                <a:gd name="T11" fmla="*/ 16 w 68"/>
                <a:gd name="T12" fmla="*/ 17 w 68"/>
                <a:gd name="T13" fmla="*/ 17 w 68"/>
                <a:gd name="T14" fmla="*/ 18 w 68"/>
                <a:gd name="T15" fmla="*/ 21 w 68"/>
                <a:gd name="T16" fmla="*/ 23 w 68"/>
                <a:gd name="T17" fmla="*/ 26 w 68"/>
                <a:gd name="T18" fmla="*/ 30 w 68"/>
                <a:gd name="T19" fmla="*/ 36 w 68"/>
                <a:gd name="T20" fmla="*/ 40 w 68"/>
                <a:gd name="T21" fmla="*/ 41 w 68"/>
                <a:gd name="T22" fmla="*/ 42 w 68"/>
                <a:gd name="T23" fmla="*/ 43 w 68"/>
                <a:gd name="T24" fmla="*/ 44 w 68"/>
                <a:gd name="T25" fmla="*/ 45 w 68"/>
                <a:gd name="T26" fmla="*/ 48 w 68"/>
                <a:gd name="T27" fmla="*/ 52 w 68"/>
                <a:gd name="T28" fmla="*/ 56 w 68"/>
                <a:gd name="T29" fmla="*/ 58 w 68"/>
                <a:gd name="T30" fmla="*/ 60 w 68"/>
                <a:gd name="T31" fmla="*/ 62 w 68"/>
                <a:gd name="T32" fmla="*/ 64 w 68"/>
                <a:gd name="T33" fmla="*/ 66 w 68"/>
                <a:gd name="T34" fmla="*/ 67 w 68"/>
                <a:gd name="T35" fmla="*/ 68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343ABF80-BC00-4416-BEBD-BEFB64CF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038" y="1879601"/>
              <a:ext cx="17463" cy="131763"/>
            </a:xfrm>
            <a:custGeom>
              <a:avLst/>
              <a:gdLst>
                <a:gd name="T0" fmla="*/ 11 w 11"/>
                <a:gd name="T1" fmla="*/ 83 h 83"/>
                <a:gd name="T2" fmla="*/ 5 w 11"/>
                <a:gd name="T3" fmla="*/ 41 h 83"/>
                <a:gd name="T4" fmla="*/ 0 w 11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83"/>
                  </a:moveTo>
                  <a:lnTo>
                    <a:pt x="5" y="41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61873AEF-BAAC-48E4-B012-7692DD092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1879601"/>
              <a:ext cx="17463" cy="131763"/>
            </a:xfrm>
            <a:custGeom>
              <a:avLst/>
              <a:gdLst>
                <a:gd name="T0" fmla="*/ 11 w 11"/>
                <a:gd name="T1" fmla="*/ 0 h 83"/>
                <a:gd name="T2" fmla="*/ 6 w 11"/>
                <a:gd name="T3" fmla="*/ 41 h 83"/>
                <a:gd name="T4" fmla="*/ 0 w 11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0"/>
                  </a:moveTo>
                  <a:lnTo>
                    <a:pt x="6" y="41"/>
                  </a:lnTo>
                  <a:lnTo>
                    <a:pt x="0" y="8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4F8B5F4A-ECDC-4492-AF7D-295A36BD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1879601"/>
              <a:ext cx="73025" cy="0"/>
            </a:xfrm>
            <a:custGeom>
              <a:avLst/>
              <a:gdLst>
                <a:gd name="T0" fmla="*/ 46 w 46"/>
                <a:gd name="T1" fmla="*/ 46 w 46"/>
                <a:gd name="T2" fmla="*/ 45 w 46"/>
                <a:gd name="T3" fmla="*/ 45 w 46"/>
                <a:gd name="T4" fmla="*/ 44 w 46"/>
                <a:gd name="T5" fmla="*/ 42 w 46"/>
                <a:gd name="T6" fmla="*/ 42 w 46"/>
                <a:gd name="T7" fmla="*/ 40 w 46"/>
                <a:gd name="T8" fmla="*/ 38 w 46"/>
                <a:gd name="T9" fmla="*/ 35 w 46"/>
                <a:gd name="T10" fmla="*/ 34 w 46"/>
                <a:gd name="T11" fmla="*/ 32 w 46"/>
                <a:gd name="T12" fmla="*/ 32 w 46"/>
                <a:gd name="T13" fmla="*/ 31 w 46"/>
                <a:gd name="T14" fmla="*/ 31 w 46"/>
                <a:gd name="T15" fmla="*/ 30 w 46"/>
                <a:gd name="T16" fmla="*/ 27 w 46"/>
                <a:gd name="T17" fmla="*/ 23 w 46"/>
                <a:gd name="T18" fmla="*/ 20 w 46"/>
                <a:gd name="T19" fmla="*/ 19 w 46"/>
                <a:gd name="T20" fmla="*/ 17 w 46"/>
                <a:gd name="T21" fmla="*/ 16 w 46"/>
                <a:gd name="T22" fmla="*/ 15 w 46"/>
                <a:gd name="T23" fmla="*/ 14 w 46"/>
                <a:gd name="T24" fmla="*/ 14 w 46"/>
                <a:gd name="T25" fmla="*/ 13 w 46"/>
                <a:gd name="T26" fmla="*/ 12 w 46"/>
                <a:gd name="T27" fmla="*/ 11 w 46"/>
                <a:gd name="T28" fmla="*/ 9 w 46"/>
                <a:gd name="T29" fmla="*/ 7 w 46"/>
                <a:gd name="T30" fmla="*/ 5 w 46"/>
                <a:gd name="T31" fmla="*/ 4 w 46"/>
                <a:gd name="T32" fmla="*/ 2 w 46"/>
                <a:gd name="T33" fmla="*/ 1 w 46"/>
                <a:gd name="T34" fmla="*/ 1 w 46"/>
                <a:gd name="T35" fmla="*/ 0 w 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46">
                  <a:moveTo>
                    <a:pt x="46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41">
              <a:extLst>
                <a:ext uri="{FF2B5EF4-FFF2-40B4-BE49-F238E27FC236}">
                  <a16:creationId xmlns:a16="http://schemas.microsoft.com/office/drawing/2014/main" id="{0F9F05DD-F503-4565-822A-CF110576B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8200" y="1517651"/>
              <a:ext cx="5127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Line 42">
              <a:extLst>
                <a:ext uri="{FF2B5EF4-FFF2-40B4-BE49-F238E27FC236}">
                  <a16:creationId xmlns:a16="http://schemas.microsoft.com/office/drawing/2014/main" id="{5BFB1B5E-D5A4-4FFF-B278-8AEFF462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688" y="1577976"/>
              <a:ext cx="1682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3" name="Line 43">
              <a:extLst>
                <a:ext uri="{FF2B5EF4-FFF2-40B4-BE49-F238E27FC236}">
                  <a16:creationId xmlns:a16="http://schemas.microsoft.com/office/drawing/2014/main" id="{E97E14FA-041A-4F49-9AA3-19A4AAF93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200" y="1577976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7A8D04FB-D000-481C-9ABC-ECD195E3B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1626"/>
              <a:ext cx="60325" cy="6350"/>
            </a:xfrm>
            <a:custGeom>
              <a:avLst/>
              <a:gdLst>
                <a:gd name="T0" fmla="*/ 38 w 38"/>
                <a:gd name="T1" fmla="*/ 4 h 4"/>
                <a:gd name="T2" fmla="*/ 38 w 38"/>
                <a:gd name="T3" fmla="*/ 4 h 4"/>
                <a:gd name="T4" fmla="*/ 38 w 38"/>
                <a:gd name="T5" fmla="*/ 3 h 4"/>
                <a:gd name="T6" fmla="*/ 38 w 38"/>
                <a:gd name="T7" fmla="*/ 3 h 4"/>
                <a:gd name="T8" fmla="*/ 38 w 38"/>
                <a:gd name="T9" fmla="*/ 3 h 4"/>
                <a:gd name="T10" fmla="*/ 37 w 38"/>
                <a:gd name="T11" fmla="*/ 3 h 4"/>
                <a:gd name="T12" fmla="*/ 36 w 38"/>
                <a:gd name="T13" fmla="*/ 3 h 4"/>
                <a:gd name="T14" fmla="*/ 36 w 38"/>
                <a:gd name="T15" fmla="*/ 3 h 4"/>
                <a:gd name="T16" fmla="*/ 35 w 38"/>
                <a:gd name="T17" fmla="*/ 2 h 4"/>
                <a:gd name="T18" fmla="*/ 35 w 38"/>
                <a:gd name="T19" fmla="*/ 2 h 4"/>
                <a:gd name="T20" fmla="*/ 34 w 38"/>
                <a:gd name="T21" fmla="*/ 2 h 4"/>
                <a:gd name="T22" fmla="*/ 33 w 38"/>
                <a:gd name="T23" fmla="*/ 1 h 4"/>
                <a:gd name="T24" fmla="*/ 32 w 38"/>
                <a:gd name="T25" fmla="*/ 1 h 4"/>
                <a:gd name="T26" fmla="*/ 31 w 38"/>
                <a:gd name="T27" fmla="*/ 1 h 4"/>
                <a:gd name="T28" fmla="*/ 30 w 38"/>
                <a:gd name="T29" fmla="*/ 1 h 4"/>
                <a:gd name="T30" fmla="*/ 30 w 38"/>
                <a:gd name="T31" fmla="*/ 0 h 4"/>
                <a:gd name="T32" fmla="*/ 30 w 38"/>
                <a:gd name="T33" fmla="*/ 0 h 4"/>
                <a:gd name="T34" fmla="*/ 29 w 38"/>
                <a:gd name="T35" fmla="*/ 0 h 4"/>
                <a:gd name="T36" fmla="*/ 28 w 38"/>
                <a:gd name="T37" fmla="*/ 0 h 4"/>
                <a:gd name="T38" fmla="*/ 28 w 38"/>
                <a:gd name="T39" fmla="*/ 0 h 4"/>
                <a:gd name="T40" fmla="*/ 27 w 38"/>
                <a:gd name="T41" fmla="*/ 0 h 4"/>
                <a:gd name="T42" fmla="*/ 23 w 38"/>
                <a:gd name="T43" fmla="*/ 0 h 4"/>
                <a:gd name="T44" fmla="*/ 13 w 38"/>
                <a:gd name="T45" fmla="*/ 0 h 4"/>
                <a:gd name="T46" fmla="*/ 11 w 38"/>
                <a:gd name="T47" fmla="*/ 0 h 4"/>
                <a:gd name="T48" fmla="*/ 11 w 38"/>
                <a:gd name="T49" fmla="*/ 0 h 4"/>
                <a:gd name="T50" fmla="*/ 9 w 38"/>
                <a:gd name="T51" fmla="*/ 0 h 4"/>
                <a:gd name="T52" fmla="*/ 9 w 38"/>
                <a:gd name="T53" fmla="*/ 0 h 4"/>
                <a:gd name="T54" fmla="*/ 8 w 38"/>
                <a:gd name="T55" fmla="*/ 0 h 4"/>
                <a:gd name="T56" fmla="*/ 8 w 38"/>
                <a:gd name="T57" fmla="*/ 1 h 4"/>
                <a:gd name="T58" fmla="*/ 7 w 38"/>
                <a:gd name="T59" fmla="*/ 1 h 4"/>
                <a:gd name="T60" fmla="*/ 6 w 38"/>
                <a:gd name="T61" fmla="*/ 1 h 4"/>
                <a:gd name="T62" fmla="*/ 6 w 38"/>
                <a:gd name="T63" fmla="*/ 1 h 4"/>
                <a:gd name="T64" fmla="*/ 5 w 38"/>
                <a:gd name="T65" fmla="*/ 1 h 4"/>
                <a:gd name="T66" fmla="*/ 4 w 38"/>
                <a:gd name="T67" fmla="*/ 2 h 4"/>
                <a:gd name="T68" fmla="*/ 3 w 38"/>
                <a:gd name="T69" fmla="*/ 2 h 4"/>
                <a:gd name="T70" fmla="*/ 3 w 38"/>
                <a:gd name="T71" fmla="*/ 2 h 4"/>
                <a:gd name="T72" fmla="*/ 3 w 38"/>
                <a:gd name="T73" fmla="*/ 2 h 4"/>
                <a:gd name="T74" fmla="*/ 2 w 38"/>
                <a:gd name="T75" fmla="*/ 3 h 4"/>
                <a:gd name="T76" fmla="*/ 1 w 38"/>
                <a:gd name="T77" fmla="*/ 3 h 4"/>
                <a:gd name="T78" fmla="*/ 1 w 38"/>
                <a:gd name="T79" fmla="*/ 3 h 4"/>
                <a:gd name="T80" fmla="*/ 1 w 38"/>
                <a:gd name="T81" fmla="*/ 3 h 4"/>
                <a:gd name="T82" fmla="*/ 0 w 38"/>
                <a:gd name="T83" fmla="*/ 4 h 4"/>
                <a:gd name="T84" fmla="*/ 0 w 38"/>
                <a:gd name="T85" fmla="*/ 4 h 4"/>
                <a:gd name="T86" fmla="*/ 0 w 38"/>
                <a:gd name="T8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" h="4">
                  <a:moveTo>
                    <a:pt x="38" y="4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Freeform 45">
              <a:extLst>
                <a:ext uri="{FF2B5EF4-FFF2-40B4-BE49-F238E27FC236}">
                  <a16:creationId xmlns:a16="http://schemas.microsoft.com/office/drawing/2014/main" id="{96A1066C-6485-4359-8047-BC42C56BF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2F9D74AF-5264-4F28-AB47-B8CE2C33B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0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D314FCED-346A-4875-A5F6-F96B579BF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1577976"/>
              <a:ext cx="0" cy="301625"/>
            </a:xfrm>
            <a:custGeom>
              <a:avLst/>
              <a:gdLst>
                <a:gd name="T0" fmla="*/ 190 h 190"/>
                <a:gd name="T1" fmla="*/ 184 h 190"/>
                <a:gd name="T2" fmla="*/ 177 h 190"/>
                <a:gd name="T3" fmla="*/ 172 h 190"/>
                <a:gd name="T4" fmla="*/ 166 h 190"/>
                <a:gd name="T5" fmla="*/ 161 h 190"/>
                <a:gd name="T6" fmla="*/ 155 h 190"/>
                <a:gd name="T7" fmla="*/ 151 h 190"/>
                <a:gd name="T8" fmla="*/ 146 h 190"/>
                <a:gd name="T9" fmla="*/ 141 h 190"/>
                <a:gd name="T10" fmla="*/ 137 h 190"/>
                <a:gd name="T11" fmla="*/ 133 h 190"/>
                <a:gd name="T12" fmla="*/ 129 h 190"/>
                <a:gd name="T13" fmla="*/ 126 h 190"/>
                <a:gd name="T14" fmla="*/ 123 h 190"/>
                <a:gd name="T15" fmla="*/ 121 h 190"/>
                <a:gd name="T16" fmla="*/ 118 h 190"/>
                <a:gd name="T17" fmla="*/ 116 h 190"/>
                <a:gd name="T18" fmla="*/ 114 h 190"/>
                <a:gd name="T19" fmla="*/ 111 h 190"/>
                <a:gd name="T20" fmla="*/ 109 h 190"/>
                <a:gd name="T21" fmla="*/ 108 h 190"/>
                <a:gd name="T22" fmla="*/ 106 h 190"/>
                <a:gd name="T23" fmla="*/ 103 h 190"/>
                <a:gd name="T24" fmla="*/ 101 h 190"/>
                <a:gd name="T25" fmla="*/ 99 h 190"/>
                <a:gd name="T26" fmla="*/ 96 h 190"/>
                <a:gd name="T27" fmla="*/ 93 h 190"/>
                <a:gd name="T28" fmla="*/ 89 h 190"/>
                <a:gd name="T29" fmla="*/ 85 h 190"/>
                <a:gd name="T30" fmla="*/ 81 h 190"/>
                <a:gd name="T31" fmla="*/ 77 h 190"/>
                <a:gd name="T32" fmla="*/ 73 h 190"/>
                <a:gd name="T33" fmla="*/ 69 h 190"/>
                <a:gd name="T34" fmla="*/ 64 h 190"/>
                <a:gd name="T35" fmla="*/ 59 h 190"/>
                <a:gd name="T36" fmla="*/ 54 h 190"/>
                <a:gd name="T37" fmla="*/ 48 h 190"/>
                <a:gd name="T38" fmla="*/ 44 h 190"/>
                <a:gd name="T39" fmla="*/ 38 h 190"/>
                <a:gd name="T40" fmla="*/ 32 h 190"/>
                <a:gd name="T41" fmla="*/ 26 h 190"/>
                <a:gd name="T42" fmla="*/ 21 h 190"/>
                <a:gd name="T43" fmla="*/ 15 h 190"/>
                <a:gd name="T44" fmla="*/ 9 h 190"/>
                <a:gd name="T45" fmla="*/ 4 h 190"/>
                <a:gd name="T46" fmla="*/ 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</a:cxnLst>
              <a:rect l="0" t="0" r="r" b="b"/>
              <a:pathLst>
                <a:path h="190">
                  <a:moveTo>
                    <a:pt x="0" y="190"/>
                  </a:moveTo>
                  <a:lnTo>
                    <a:pt x="0" y="184"/>
                  </a:lnTo>
                  <a:lnTo>
                    <a:pt x="0" y="177"/>
                  </a:lnTo>
                  <a:lnTo>
                    <a:pt x="0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D7E5ADDB-8359-4187-8AAF-40509D162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7976"/>
              <a:ext cx="0" cy="301625"/>
            </a:xfrm>
            <a:custGeom>
              <a:avLst/>
              <a:gdLst>
                <a:gd name="T0" fmla="*/ 0 h 190"/>
                <a:gd name="T1" fmla="*/ 8 h 190"/>
                <a:gd name="T2" fmla="*/ 13 h 190"/>
                <a:gd name="T3" fmla="*/ 18 h 190"/>
                <a:gd name="T4" fmla="*/ 24 h 190"/>
                <a:gd name="T5" fmla="*/ 29 h 190"/>
                <a:gd name="T6" fmla="*/ 34 h 190"/>
                <a:gd name="T7" fmla="*/ 39 h 190"/>
                <a:gd name="T8" fmla="*/ 43 h 190"/>
                <a:gd name="T9" fmla="*/ 47 h 190"/>
                <a:gd name="T10" fmla="*/ 52 h 190"/>
                <a:gd name="T11" fmla="*/ 55 h 190"/>
                <a:gd name="T12" fmla="*/ 58 h 190"/>
                <a:gd name="T13" fmla="*/ 62 h 190"/>
                <a:gd name="T14" fmla="*/ 64 h 190"/>
                <a:gd name="T15" fmla="*/ 67 h 190"/>
                <a:gd name="T16" fmla="*/ 69 h 190"/>
                <a:gd name="T17" fmla="*/ 71 h 190"/>
                <a:gd name="T18" fmla="*/ 73 h 190"/>
                <a:gd name="T19" fmla="*/ 76 h 190"/>
                <a:gd name="T20" fmla="*/ 77 h 190"/>
                <a:gd name="T21" fmla="*/ 79 h 190"/>
                <a:gd name="T22" fmla="*/ 81 h 190"/>
                <a:gd name="T23" fmla="*/ 83 h 190"/>
                <a:gd name="T24" fmla="*/ 86 h 190"/>
                <a:gd name="T25" fmla="*/ 89 h 190"/>
                <a:gd name="T26" fmla="*/ 93 h 190"/>
                <a:gd name="T27" fmla="*/ 95 h 190"/>
                <a:gd name="T28" fmla="*/ 100 h 190"/>
                <a:gd name="T29" fmla="*/ 103 h 190"/>
                <a:gd name="T30" fmla="*/ 108 h 190"/>
                <a:gd name="T31" fmla="*/ 111 h 190"/>
                <a:gd name="T32" fmla="*/ 116 h 190"/>
                <a:gd name="T33" fmla="*/ 121 h 190"/>
                <a:gd name="T34" fmla="*/ 126 h 190"/>
                <a:gd name="T35" fmla="*/ 131 h 190"/>
                <a:gd name="T36" fmla="*/ 136 h 190"/>
                <a:gd name="T37" fmla="*/ 141 h 190"/>
                <a:gd name="T38" fmla="*/ 146 h 190"/>
                <a:gd name="T39" fmla="*/ 152 h 190"/>
                <a:gd name="T40" fmla="*/ 158 h 190"/>
                <a:gd name="T41" fmla="*/ 164 h 190"/>
                <a:gd name="T42" fmla="*/ 170 h 190"/>
                <a:gd name="T43" fmla="*/ 177 h 190"/>
                <a:gd name="T44" fmla="*/ 183 h 190"/>
                <a:gd name="T45" fmla="*/ 19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</a:cxnLst>
              <a:rect l="0" t="0" r="r" b="b"/>
              <a:pathLst>
                <a:path h="190">
                  <a:moveTo>
                    <a:pt x="0" y="0"/>
                  </a:moveTo>
                  <a:lnTo>
                    <a:pt x="0" y="8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3"/>
                  </a:lnTo>
                  <a:lnTo>
                    <a:pt x="0" y="108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6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0" y="177"/>
                  </a:lnTo>
                  <a:lnTo>
                    <a:pt x="0" y="183"/>
                  </a:lnTo>
                  <a:lnTo>
                    <a:pt x="0" y="19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49">
              <a:extLst>
                <a:ext uri="{FF2B5EF4-FFF2-40B4-BE49-F238E27FC236}">
                  <a16:creationId xmlns:a16="http://schemas.microsoft.com/office/drawing/2014/main" id="{6F0C4681-6DBF-42BB-85E7-91130232E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0963" y="153193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50">
              <a:extLst>
                <a:ext uri="{FF2B5EF4-FFF2-40B4-BE49-F238E27FC236}">
                  <a16:creationId xmlns:a16="http://schemas.microsoft.com/office/drawing/2014/main" id="{F1F937ED-F8F9-42E9-9099-337D461E9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56368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845EE86F-0ED0-4359-909D-3BA84A9DE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425" y="1531938"/>
              <a:ext cx="0" cy="31750"/>
            </a:xfrm>
            <a:custGeom>
              <a:avLst/>
              <a:gdLst>
                <a:gd name="T0" fmla="*/ 0 h 20"/>
                <a:gd name="T1" fmla="*/ 0 h 20"/>
                <a:gd name="T2" fmla="*/ 5 h 20"/>
                <a:gd name="T3" fmla="*/ 10 h 20"/>
                <a:gd name="T4" fmla="*/ 15 h 20"/>
                <a:gd name="T5" fmla="*/ 19 h 20"/>
                <a:gd name="T6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06A58EC9-6D7B-47A6-908B-7E70E7919E7D}"/>
              </a:ext>
            </a:extLst>
          </p:cNvPr>
          <p:cNvGrpSpPr/>
          <p:nvPr/>
        </p:nvGrpSpPr>
        <p:grpSpPr>
          <a:xfrm>
            <a:off x="282575" y="3292475"/>
            <a:ext cx="2103438" cy="2371725"/>
            <a:chOff x="282575" y="2873375"/>
            <a:chExt cx="2103438" cy="2371725"/>
          </a:xfrm>
        </p:grpSpPr>
        <p:sp>
          <p:nvSpPr>
            <p:cNvPr id="113" name="AutoShape 3">
              <a:extLst>
                <a:ext uri="{FF2B5EF4-FFF2-40B4-BE49-F238E27FC236}">
                  <a16:creationId xmlns:a16="http://schemas.microsoft.com/office/drawing/2014/main" id="{20AD5A7B-D4DD-4A24-AD03-1C1749E70B3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2575" y="2873375"/>
              <a:ext cx="2103438" cy="237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D2EAE228-030A-4940-B62B-DE142821A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75" y="2873375"/>
              <a:ext cx="2079625" cy="2347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9BCD08E5-028E-46AE-998E-0455903B3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529013"/>
              <a:ext cx="904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7">
              <a:extLst>
                <a:ext uri="{FF2B5EF4-FFF2-40B4-BE49-F238E27FC236}">
                  <a16:creationId xmlns:a16="http://schemas.microsoft.com/office/drawing/2014/main" id="{65BD69C1-1162-470D-9942-35B419247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88" y="3946525"/>
              <a:ext cx="9112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8">
              <a:extLst>
                <a:ext uri="{FF2B5EF4-FFF2-40B4-BE49-F238E27FC236}">
                  <a16:creationId xmlns:a16="http://schemas.microsoft.com/office/drawing/2014/main" id="{B7F62C95-D045-4B05-988B-C3D4AC1727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946525"/>
              <a:ext cx="9080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9">
              <a:extLst>
                <a:ext uri="{FF2B5EF4-FFF2-40B4-BE49-F238E27FC236}">
                  <a16:creationId xmlns:a16="http://schemas.microsoft.com/office/drawing/2014/main" id="{963104B6-AE4C-403C-AB67-E7258373B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000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9" name="Line 10">
              <a:extLst>
                <a:ext uri="{FF2B5EF4-FFF2-40B4-BE49-F238E27FC236}">
                  <a16:creationId xmlns:a16="http://schemas.microsoft.com/office/drawing/2014/main" id="{89915693-6ECF-4B26-9139-412F5714C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907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0" name="Line 11">
              <a:extLst>
                <a:ext uri="{FF2B5EF4-FFF2-40B4-BE49-F238E27FC236}">
                  <a16:creationId xmlns:a16="http://schemas.microsoft.com/office/drawing/2014/main" id="{09129DB1-A9DB-4875-B1FD-5E726D1BE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5121275"/>
              <a:ext cx="4921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1" name="Line 12">
              <a:extLst>
                <a:ext uri="{FF2B5EF4-FFF2-40B4-BE49-F238E27FC236}">
                  <a16:creationId xmlns:a16="http://schemas.microsoft.com/office/drawing/2014/main" id="{0F4E4C2F-60E1-463A-A8AF-E5E147671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2" name="Line 13">
              <a:extLst>
                <a:ext uri="{FF2B5EF4-FFF2-40B4-BE49-F238E27FC236}">
                  <a16:creationId xmlns:a16="http://schemas.microsoft.com/office/drawing/2014/main" id="{AEAC7102-E82A-4B54-9BF7-A8F961579F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9075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3" name="Line 14">
              <a:extLst>
                <a:ext uri="{FF2B5EF4-FFF2-40B4-BE49-F238E27FC236}">
                  <a16:creationId xmlns:a16="http://schemas.microsoft.com/office/drawing/2014/main" id="{797C63A6-BBF8-459E-9DC0-48F68BA1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4" name="Line 15">
              <a:extLst>
                <a:ext uri="{FF2B5EF4-FFF2-40B4-BE49-F238E27FC236}">
                  <a16:creationId xmlns:a16="http://schemas.microsoft.com/office/drawing/2014/main" id="{719CF9A2-FA9D-46EA-9556-78D2CBFB0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5" name="Line 16">
              <a:extLst>
                <a:ext uri="{FF2B5EF4-FFF2-40B4-BE49-F238E27FC236}">
                  <a16:creationId xmlns:a16="http://schemas.microsoft.com/office/drawing/2014/main" id="{4E9A8955-C3FE-4BB2-AA98-8EC402306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350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6" name="Line 17">
              <a:extLst>
                <a:ext uri="{FF2B5EF4-FFF2-40B4-BE49-F238E27FC236}">
                  <a16:creationId xmlns:a16="http://schemas.microsoft.com/office/drawing/2014/main" id="{BAE112C4-601D-492E-9D00-9BF941ACE8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3913" y="5121275"/>
              <a:ext cx="4953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7" name="Line 18">
              <a:extLst>
                <a:ext uri="{FF2B5EF4-FFF2-40B4-BE49-F238E27FC236}">
                  <a16:creationId xmlns:a16="http://schemas.microsoft.com/office/drawing/2014/main" id="{6B0B37D3-E1ED-4294-918F-1C2A7A711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8" name="Line 19">
              <a:extLst>
                <a:ext uri="{FF2B5EF4-FFF2-40B4-BE49-F238E27FC236}">
                  <a16:creationId xmlns:a16="http://schemas.microsoft.com/office/drawing/2014/main" id="{C9004F7F-AEB3-42A9-8BAB-F4FF59B53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6188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9" name="Line 20">
              <a:extLst>
                <a:ext uri="{FF2B5EF4-FFF2-40B4-BE49-F238E27FC236}">
                  <a16:creationId xmlns:a16="http://schemas.microsoft.com/office/drawing/2014/main" id="{9D0E0E47-E7BE-463A-A69E-2EB7CE3D5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0" name="Line 21">
              <a:extLst>
                <a:ext uri="{FF2B5EF4-FFF2-40B4-BE49-F238E27FC236}">
                  <a16:creationId xmlns:a16="http://schemas.microsoft.com/office/drawing/2014/main" id="{D9AC656C-BA1F-4E9F-88DD-43FBB2CBB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988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1" name="Line 22">
              <a:extLst>
                <a:ext uri="{FF2B5EF4-FFF2-40B4-BE49-F238E27FC236}">
                  <a16:creationId xmlns:a16="http://schemas.microsoft.com/office/drawing/2014/main" id="{5A818458-86EA-4C2C-984D-CB4297588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3425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2" name="Line 23">
              <a:extLst>
                <a:ext uri="{FF2B5EF4-FFF2-40B4-BE49-F238E27FC236}">
                  <a16:creationId xmlns:a16="http://schemas.microsoft.com/office/drawing/2014/main" id="{492BA370-C7D4-41B6-9C39-9CE16C07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3425" y="4076700"/>
              <a:ext cx="90488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3" name="Line 24">
              <a:extLst>
                <a:ext uri="{FF2B5EF4-FFF2-40B4-BE49-F238E27FC236}">
                  <a16:creationId xmlns:a16="http://schemas.microsoft.com/office/drawing/2014/main" id="{11E82062-CD24-4EB6-85F6-17C9EE560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19050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4" name="Line 25">
              <a:extLst>
                <a:ext uri="{FF2B5EF4-FFF2-40B4-BE49-F238E27FC236}">
                  <a16:creationId xmlns:a16="http://schemas.microsoft.com/office/drawing/2014/main" id="{9488E066-4B3B-43E0-B629-809320FC5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263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5" name="Line 26">
              <a:extLst>
                <a:ext uri="{FF2B5EF4-FFF2-40B4-BE49-F238E27FC236}">
                  <a16:creationId xmlns:a16="http://schemas.microsoft.com/office/drawing/2014/main" id="{356C3A92-3D38-4FA7-B869-103394DF1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920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6" name="Line 27">
              <a:extLst>
                <a:ext uri="{FF2B5EF4-FFF2-40B4-BE49-F238E27FC236}">
                  <a16:creationId xmlns:a16="http://schemas.microsoft.com/office/drawing/2014/main" id="{2068B7C2-50FE-490C-8F38-2E3B419EA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9350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7" name="Line 28">
              <a:extLst>
                <a:ext uri="{FF2B5EF4-FFF2-40B4-BE49-F238E27FC236}">
                  <a16:creationId xmlns:a16="http://schemas.microsoft.com/office/drawing/2014/main" id="{19CB3FE5-CA41-4241-8D9D-7A2CFE084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8" name="Line 29">
              <a:extLst>
                <a:ext uri="{FF2B5EF4-FFF2-40B4-BE49-F238E27FC236}">
                  <a16:creationId xmlns:a16="http://schemas.microsoft.com/office/drawing/2014/main" id="{D6679155-2113-493D-BC9A-2E238CD42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9" name="Line 30">
              <a:extLst>
                <a:ext uri="{FF2B5EF4-FFF2-40B4-BE49-F238E27FC236}">
                  <a16:creationId xmlns:a16="http://schemas.microsoft.com/office/drawing/2014/main" id="{70716370-5FF9-4834-ADBA-D31E59FCE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0" name="Line 31">
              <a:extLst>
                <a:ext uri="{FF2B5EF4-FFF2-40B4-BE49-F238E27FC236}">
                  <a16:creationId xmlns:a16="http://schemas.microsoft.com/office/drawing/2014/main" id="{224D01C9-42DF-439E-9FCE-53F8746ED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238" y="3529013"/>
              <a:ext cx="17463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1" name="Line 32">
              <a:extLst>
                <a:ext uri="{FF2B5EF4-FFF2-40B4-BE49-F238E27FC236}">
                  <a16:creationId xmlns:a16="http://schemas.microsoft.com/office/drawing/2014/main" id="{F9ABE248-9308-4549-9D26-776FD98704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988" y="4076700"/>
              <a:ext cx="3254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2" name="Line 33">
              <a:extLst>
                <a:ext uri="{FF2B5EF4-FFF2-40B4-BE49-F238E27FC236}">
                  <a16:creationId xmlns:a16="http://schemas.microsoft.com/office/drawing/2014/main" id="{1D6166AA-F671-4FCF-BA9C-3C6120F34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350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3" name="Line 34">
              <a:extLst>
                <a:ext uri="{FF2B5EF4-FFF2-40B4-BE49-F238E27FC236}">
                  <a16:creationId xmlns:a16="http://schemas.microsoft.com/office/drawing/2014/main" id="{76ADBC5D-78F5-4718-B201-AFBEA8020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4" name="Line 35">
              <a:extLst>
                <a:ext uri="{FF2B5EF4-FFF2-40B4-BE49-F238E27FC236}">
                  <a16:creationId xmlns:a16="http://schemas.microsoft.com/office/drawing/2014/main" id="{930E7483-6296-4D66-9362-0E005F076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000" y="4076700"/>
              <a:ext cx="3222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5" name="Line 36">
              <a:extLst>
                <a:ext uri="{FF2B5EF4-FFF2-40B4-BE49-F238E27FC236}">
                  <a16:creationId xmlns:a16="http://schemas.microsoft.com/office/drawing/2014/main" id="{423F5B97-80A6-42A7-931F-FAA42C75C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1338" y="4076700"/>
              <a:ext cx="93663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6" name="Line 37">
              <a:extLst>
                <a:ext uri="{FF2B5EF4-FFF2-40B4-BE49-F238E27FC236}">
                  <a16:creationId xmlns:a16="http://schemas.microsoft.com/office/drawing/2014/main" id="{9BD76372-A350-420C-A8A8-1A5F974A1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7" name="Line 38">
              <a:extLst>
                <a:ext uri="{FF2B5EF4-FFF2-40B4-BE49-F238E27FC236}">
                  <a16:creationId xmlns:a16="http://schemas.microsoft.com/office/drawing/2014/main" id="{8A095198-82B2-4B86-AC27-0CBFB2C19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8" name="Line 39">
              <a:extLst>
                <a:ext uri="{FF2B5EF4-FFF2-40B4-BE49-F238E27FC236}">
                  <a16:creationId xmlns:a16="http://schemas.microsoft.com/office/drawing/2014/main" id="{02749AE6-3503-4281-8E5C-64348C46E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700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149" name="Rechteck 148">
            <a:extLst>
              <a:ext uri="{FF2B5EF4-FFF2-40B4-BE49-F238E27FC236}">
                <a16:creationId xmlns:a16="http://schemas.microsoft.com/office/drawing/2014/main" id="{5D2D8C2E-F589-4116-86B6-C7469F8F8E04}"/>
              </a:ext>
            </a:extLst>
          </p:cNvPr>
          <p:cNvSpPr/>
          <p:nvPr/>
        </p:nvSpPr>
        <p:spPr>
          <a:xfrm>
            <a:off x="2030860" y="4736708"/>
            <a:ext cx="675327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71E7E6D5-E894-49D4-83D4-54686C944115}"/>
              </a:ext>
            </a:extLst>
          </p:cNvPr>
          <p:cNvSpPr/>
          <p:nvPr/>
        </p:nvSpPr>
        <p:spPr>
          <a:xfrm>
            <a:off x="1967436" y="2862718"/>
            <a:ext cx="967652" cy="4408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Erreger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4A0DB111-67F8-4905-A05F-923028B2A72A}"/>
              </a:ext>
            </a:extLst>
          </p:cNvPr>
          <p:cNvSpPr txBox="1"/>
          <p:nvPr/>
        </p:nvSpPr>
        <p:spPr>
          <a:xfrm>
            <a:off x="916439" y="4518916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350" dirty="0"/>
              <a:t>Struktur</a:t>
            </a:r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C6C8CEE0-1234-4994-85BD-7221EDEDB9BB}"/>
              </a:ext>
            </a:extLst>
          </p:cNvPr>
          <p:cNvSpPr/>
          <p:nvPr/>
        </p:nvSpPr>
        <p:spPr>
          <a:xfrm>
            <a:off x="4382219" y="4668076"/>
            <a:ext cx="967652" cy="4408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Verstärker</a:t>
            </a:r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4A13EB57-AD90-4DD0-BCF8-CE9A347490C3}"/>
              </a:ext>
            </a:extLst>
          </p:cNvPr>
          <p:cNvSpPr/>
          <p:nvPr/>
        </p:nvSpPr>
        <p:spPr>
          <a:xfrm>
            <a:off x="5452461" y="4668076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 err="1">
                <a:solidFill>
                  <a:schemeClr val="tx1"/>
                </a:solidFill>
              </a:rPr>
              <a:t>Übertra-gung</a:t>
            </a: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BA64B3B5-EE61-4651-BAF2-E07D34FDA3DD}"/>
              </a:ext>
            </a:extLst>
          </p:cNvPr>
          <p:cNvSpPr/>
          <p:nvPr/>
        </p:nvSpPr>
        <p:spPr>
          <a:xfrm>
            <a:off x="7592945" y="4672965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729E857-98AA-468B-A87C-740CD8B5459B}"/>
              </a:ext>
            </a:extLst>
          </p:cNvPr>
          <p:cNvSpPr/>
          <p:nvPr/>
        </p:nvSpPr>
        <p:spPr>
          <a:xfrm>
            <a:off x="7592945" y="4123503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Anzeige</a:t>
            </a:r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10F3C4C2-4CE3-4CFD-B564-538C16C47323}"/>
              </a:ext>
            </a:extLst>
          </p:cNvPr>
          <p:cNvSpPr/>
          <p:nvPr/>
        </p:nvSpPr>
        <p:spPr>
          <a:xfrm>
            <a:off x="7592945" y="5222826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Speicher</a:t>
            </a:r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614E4F6D-6D42-4751-98AE-14467C930010}"/>
              </a:ext>
            </a:extLst>
          </p:cNvPr>
          <p:cNvSpPr/>
          <p:nvPr/>
        </p:nvSpPr>
        <p:spPr>
          <a:xfrm>
            <a:off x="2216959" y="4668075"/>
            <a:ext cx="967652" cy="440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2D397563-19E7-45E5-BB8E-766B1FF38B53}"/>
              </a:ext>
            </a:extLst>
          </p:cNvPr>
          <p:cNvSpPr/>
          <p:nvPr/>
        </p:nvSpPr>
        <p:spPr>
          <a:xfrm>
            <a:off x="3299589" y="4668076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Wandler</a:t>
            </a:r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06A30BD7-DA22-4255-AC87-9F3364D39190}"/>
              </a:ext>
            </a:extLst>
          </p:cNvPr>
          <p:cNvSpPr/>
          <p:nvPr/>
        </p:nvSpPr>
        <p:spPr>
          <a:xfrm>
            <a:off x="6522703" y="4672805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ADC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5ACBB13-6F37-47DD-B3DE-FFCCEF8D77F5}"/>
              </a:ext>
            </a:extLst>
          </p:cNvPr>
          <p:cNvCxnSpPr>
            <a:cxnSpLocks/>
            <a:endCxn id="157" idx="1"/>
          </p:cNvCxnSpPr>
          <p:nvPr/>
        </p:nvCxnSpPr>
        <p:spPr>
          <a:xfrm flipV="1">
            <a:off x="1874044" y="4888480"/>
            <a:ext cx="342915" cy="22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4C0A0152-4D61-4F8E-9C1F-9F4B86E7DC97}"/>
              </a:ext>
            </a:extLst>
          </p:cNvPr>
          <p:cNvCxnSpPr>
            <a:cxnSpLocks/>
            <a:stCxn id="157" idx="3"/>
            <a:endCxn id="158" idx="1"/>
          </p:cNvCxnSpPr>
          <p:nvPr/>
        </p:nvCxnSpPr>
        <p:spPr>
          <a:xfrm>
            <a:off x="3184611" y="4888480"/>
            <a:ext cx="11497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D7883638-3F30-4451-A555-52A7781968DD}"/>
              </a:ext>
            </a:extLst>
          </p:cNvPr>
          <p:cNvCxnSpPr>
            <a:cxnSpLocks/>
            <a:stCxn id="158" idx="3"/>
            <a:endCxn id="152" idx="1"/>
          </p:cNvCxnSpPr>
          <p:nvPr/>
        </p:nvCxnSpPr>
        <p:spPr>
          <a:xfrm>
            <a:off x="4267241" y="4888481"/>
            <a:ext cx="11497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>
            <a:extLst>
              <a:ext uri="{FF2B5EF4-FFF2-40B4-BE49-F238E27FC236}">
                <a16:creationId xmlns:a16="http://schemas.microsoft.com/office/drawing/2014/main" id="{9890D3D9-29D6-4713-8E6C-76D10F20DA30}"/>
              </a:ext>
            </a:extLst>
          </p:cNvPr>
          <p:cNvCxnSpPr>
            <a:cxnSpLocks/>
            <a:stCxn id="152" idx="3"/>
            <a:endCxn id="153" idx="1"/>
          </p:cNvCxnSpPr>
          <p:nvPr/>
        </p:nvCxnSpPr>
        <p:spPr>
          <a:xfrm>
            <a:off x="5349871" y="4888481"/>
            <a:ext cx="1025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4C8C9CF8-1B35-4CF1-8DED-FA6347A0A1A6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6420113" y="4888481"/>
            <a:ext cx="102590" cy="47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8420F510-5D97-4252-8EE8-80F3D8452C05}"/>
              </a:ext>
            </a:extLst>
          </p:cNvPr>
          <p:cNvCxnSpPr>
            <a:cxnSpLocks/>
            <a:stCxn id="159" idx="3"/>
            <a:endCxn id="154" idx="1"/>
          </p:cNvCxnSpPr>
          <p:nvPr/>
        </p:nvCxnSpPr>
        <p:spPr>
          <a:xfrm>
            <a:off x="7490355" y="4893210"/>
            <a:ext cx="102590" cy="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E532AD3C-FB93-4FA5-82B7-B2E046F179EE}"/>
              </a:ext>
            </a:extLst>
          </p:cNvPr>
          <p:cNvCxnSpPr>
            <a:cxnSpLocks/>
            <a:stCxn id="154" idx="0"/>
            <a:endCxn id="155" idx="2"/>
          </p:cNvCxnSpPr>
          <p:nvPr/>
        </p:nvCxnSpPr>
        <p:spPr>
          <a:xfrm flipV="1">
            <a:off x="8076771" y="4564312"/>
            <a:ext cx="0" cy="108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E1E9AFA-44F5-42E2-A76F-1D5D846D5B85}"/>
              </a:ext>
            </a:extLst>
          </p:cNvPr>
          <p:cNvCxnSpPr>
            <a:cxnSpLocks/>
            <a:stCxn id="154" idx="2"/>
            <a:endCxn id="156" idx="0"/>
          </p:cNvCxnSpPr>
          <p:nvPr/>
        </p:nvCxnSpPr>
        <p:spPr>
          <a:xfrm>
            <a:off x="8076771" y="5113774"/>
            <a:ext cx="0" cy="109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Verbinder: gewinkelt 167">
            <a:extLst>
              <a:ext uri="{FF2B5EF4-FFF2-40B4-BE49-F238E27FC236}">
                <a16:creationId xmlns:a16="http://schemas.microsoft.com/office/drawing/2014/main" id="{1D883A66-EC73-4237-BBF4-EA4725BD8AE5}"/>
              </a:ext>
            </a:extLst>
          </p:cNvPr>
          <p:cNvCxnSpPr>
            <a:cxnSpLocks/>
            <a:stCxn id="150" idx="1"/>
            <a:endCxn id="142" idx="1"/>
          </p:cNvCxnSpPr>
          <p:nvPr/>
        </p:nvCxnSpPr>
        <p:spPr>
          <a:xfrm rot="10800000" flipV="1">
            <a:off x="1319214" y="3083122"/>
            <a:ext cx="648223" cy="30460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Grafik 169">
            <a:extLst>
              <a:ext uri="{FF2B5EF4-FFF2-40B4-BE49-F238E27FC236}">
                <a16:creationId xmlns:a16="http://schemas.microsoft.com/office/drawing/2014/main" id="{E71A1DE0-3B29-40C6-A163-F2A4CA69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3" y="2314471"/>
            <a:ext cx="895350" cy="676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D27D4663-CD51-4ADE-97CA-2C708DBD90EE}"/>
                  </a:ext>
                </a:extLst>
              </p:cNvPr>
              <p:cNvSpPr txBox="1"/>
              <p:nvPr/>
            </p:nvSpPr>
            <p:spPr>
              <a:xfrm>
                <a:off x="1845325" y="5308925"/>
                <a:ext cx="139975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350" dirty="0"/>
                  <a:t>Messgrösse </a:t>
                </a:r>
                <a14:m>
                  <m:oMath xmlns:m="http://schemas.openxmlformats.org/officeDocument/2006/math">
                    <m:r>
                      <a:rPr lang="de-CH" sz="135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D27D4663-CD51-4ADE-97CA-2C708DBD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25" y="5308925"/>
                <a:ext cx="1399751" cy="300082"/>
              </a:xfrm>
              <a:prstGeom prst="rect">
                <a:avLst/>
              </a:prstGeom>
              <a:blipFill>
                <a:blip r:embed="rId4"/>
                <a:stretch>
                  <a:fillRect l="-1310" t="-4082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81C475DC-DA0A-46AF-92C0-760118493601}"/>
              </a:ext>
            </a:extLst>
          </p:cNvPr>
          <p:cNvCxnSpPr/>
          <p:nvPr/>
        </p:nvCxnSpPr>
        <p:spPr>
          <a:xfrm>
            <a:off x="2060690" y="4888479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784E7A86-855C-4E57-83EF-66CDFB2C127F}"/>
                  </a:ext>
                </a:extLst>
              </p:cNvPr>
              <p:cNvSpPr txBox="1"/>
              <p:nvPr/>
            </p:nvSpPr>
            <p:spPr>
              <a:xfrm>
                <a:off x="4093225" y="5316545"/>
                <a:ext cx="180570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350" dirty="0"/>
                  <a:t>Spannungsgrösse </a:t>
                </a:r>
                <a14:m>
                  <m:oMath xmlns:m="http://schemas.openxmlformats.org/officeDocument/2006/math">
                    <m:r>
                      <a:rPr lang="de-CH" sz="1350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784E7A86-855C-4E57-83EF-66CDFB2C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225" y="5316545"/>
                <a:ext cx="1805701" cy="300082"/>
              </a:xfrm>
              <a:prstGeom prst="rect">
                <a:avLst/>
              </a:prstGeom>
              <a:blipFill>
                <a:blip r:embed="rId5"/>
                <a:stretch>
                  <a:fillRect l="-673" t="-2041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63505C7C-A947-45A5-83BB-FA9D66883994}"/>
              </a:ext>
            </a:extLst>
          </p:cNvPr>
          <p:cNvCxnSpPr/>
          <p:nvPr/>
        </p:nvCxnSpPr>
        <p:spPr>
          <a:xfrm>
            <a:off x="4308590" y="4896099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257500FC-5531-4F4C-AE5D-69B22CE8E8D8}"/>
                  </a:ext>
                </a:extLst>
              </p:cNvPr>
              <p:cNvSpPr txBox="1"/>
              <p:nvPr/>
            </p:nvSpPr>
            <p:spPr>
              <a:xfrm>
                <a:off x="6196571" y="5308925"/>
                <a:ext cx="139637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sz="1350" dirty="0"/>
                  <a:t>Anzeigewert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35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35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sz="135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257500FC-5531-4F4C-AE5D-69B22CE8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571" y="5308925"/>
                <a:ext cx="1396374" cy="300082"/>
              </a:xfrm>
              <a:prstGeom prst="rect">
                <a:avLst/>
              </a:prstGeom>
              <a:blipFill>
                <a:blip r:embed="rId6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47893E2F-2655-4D8E-BD23-0B241FC5E8BF}"/>
              </a:ext>
            </a:extLst>
          </p:cNvPr>
          <p:cNvCxnSpPr/>
          <p:nvPr/>
        </p:nvCxnSpPr>
        <p:spPr>
          <a:xfrm>
            <a:off x="7505534" y="4901343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Grafik 176">
            <a:extLst>
              <a:ext uri="{FF2B5EF4-FFF2-40B4-BE49-F238E27FC236}">
                <a16:creationId xmlns:a16="http://schemas.microsoft.com/office/drawing/2014/main" id="{CDB958CB-CEF5-4608-B0BC-C9A41B072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8" y="3917748"/>
            <a:ext cx="895350" cy="676275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6D3566F-0BD1-4893-922B-7CE5DDDE05CC}"/>
              </a:ext>
            </a:extLst>
          </p:cNvPr>
          <p:cNvGrpSpPr/>
          <p:nvPr/>
        </p:nvGrpSpPr>
        <p:grpSpPr>
          <a:xfrm>
            <a:off x="3841185" y="3281744"/>
            <a:ext cx="3584292" cy="1310445"/>
            <a:chOff x="3841185" y="3281744"/>
            <a:chExt cx="3584292" cy="131044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C0EA8A8-3A7C-4F27-BC88-89F9422A3B3A}"/>
                </a:ext>
              </a:extLst>
            </p:cNvPr>
            <p:cNvGrpSpPr/>
            <p:nvPr/>
          </p:nvGrpSpPr>
          <p:grpSpPr>
            <a:xfrm>
              <a:off x="6530127" y="3910013"/>
              <a:ext cx="895350" cy="676275"/>
              <a:chOff x="6530127" y="3910013"/>
              <a:chExt cx="895350" cy="676275"/>
            </a:xfrm>
          </p:grpSpPr>
          <p:sp>
            <p:nvSpPr>
              <p:cNvPr id="182" name="AutoShape 71">
                <a:extLst>
                  <a:ext uri="{FF2B5EF4-FFF2-40B4-BE49-F238E27FC236}">
                    <a16:creationId xmlns:a16="http://schemas.microsoft.com/office/drawing/2014/main" id="{94AE1BA0-C3A8-49F6-8777-5788F4E8AD0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530127" y="3910013"/>
                <a:ext cx="895350" cy="67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83" name="Line 76">
                <a:extLst>
                  <a:ext uri="{FF2B5EF4-FFF2-40B4-BE49-F238E27FC236}">
                    <a16:creationId xmlns:a16="http://schemas.microsoft.com/office/drawing/2014/main" id="{C8929473-6744-43D9-ABFE-6C1170668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6015" y="4516438"/>
                <a:ext cx="701675" cy="0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84" name="Line 77">
                <a:extLst>
                  <a:ext uri="{FF2B5EF4-FFF2-40B4-BE49-F238E27FC236}">
                    <a16:creationId xmlns:a16="http://schemas.microsoft.com/office/drawing/2014/main" id="{B33CE490-1ABF-4BDA-BBF9-B2AB382CB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46015" y="3960813"/>
                <a:ext cx="0" cy="555625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D53764F8-4077-44AC-85A6-846768E155A3}"/>
                  </a:ext>
                </a:extLst>
              </p:cNvPr>
              <p:cNvGrpSpPr/>
              <p:nvPr/>
            </p:nvGrpSpPr>
            <p:grpSpPr>
              <a:xfrm>
                <a:off x="6684115" y="3938777"/>
                <a:ext cx="654050" cy="556226"/>
                <a:chOff x="6684115" y="3893537"/>
                <a:chExt cx="654050" cy="556226"/>
              </a:xfrm>
            </p:grpSpPr>
            <p:sp>
              <p:nvSpPr>
                <p:cNvPr id="185" name="Freeform 78">
                  <a:extLst>
                    <a:ext uri="{FF2B5EF4-FFF2-40B4-BE49-F238E27FC236}">
                      <a16:creationId xmlns:a16="http://schemas.microsoft.com/office/drawing/2014/main" id="{9A2669ED-2550-4388-8493-76AD37C58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1577" y="4129885"/>
                  <a:ext cx="492125" cy="106363"/>
                </a:xfrm>
                <a:custGeom>
                  <a:avLst/>
                  <a:gdLst>
                    <a:gd name="T0" fmla="*/ 3 w 310"/>
                    <a:gd name="T1" fmla="*/ 0 h 67"/>
                    <a:gd name="T2" fmla="*/ 10 w 310"/>
                    <a:gd name="T3" fmla="*/ 0 h 67"/>
                    <a:gd name="T4" fmla="*/ 16 w 310"/>
                    <a:gd name="T5" fmla="*/ 0 h 67"/>
                    <a:gd name="T6" fmla="*/ 22 w 310"/>
                    <a:gd name="T7" fmla="*/ 0 h 67"/>
                    <a:gd name="T8" fmla="*/ 28 w 310"/>
                    <a:gd name="T9" fmla="*/ 0 h 67"/>
                    <a:gd name="T10" fmla="*/ 35 w 310"/>
                    <a:gd name="T11" fmla="*/ 0 h 67"/>
                    <a:gd name="T12" fmla="*/ 41 w 310"/>
                    <a:gd name="T13" fmla="*/ 0 h 67"/>
                    <a:gd name="T14" fmla="*/ 47 w 310"/>
                    <a:gd name="T15" fmla="*/ 0 h 67"/>
                    <a:gd name="T16" fmla="*/ 53 w 310"/>
                    <a:gd name="T17" fmla="*/ 0 h 67"/>
                    <a:gd name="T18" fmla="*/ 59 w 310"/>
                    <a:gd name="T19" fmla="*/ 0 h 67"/>
                    <a:gd name="T20" fmla="*/ 66 w 310"/>
                    <a:gd name="T21" fmla="*/ 67 h 67"/>
                    <a:gd name="T22" fmla="*/ 72 w 310"/>
                    <a:gd name="T23" fmla="*/ 67 h 67"/>
                    <a:gd name="T24" fmla="*/ 78 w 310"/>
                    <a:gd name="T25" fmla="*/ 67 h 67"/>
                    <a:gd name="T26" fmla="*/ 84 w 310"/>
                    <a:gd name="T27" fmla="*/ 67 h 67"/>
                    <a:gd name="T28" fmla="*/ 90 w 310"/>
                    <a:gd name="T29" fmla="*/ 67 h 67"/>
                    <a:gd name="T30" fmla="*/ 96 w 310"/>
                    <a:gd name="T31" fmla="*/ 67 h 67"/>
                    <a:gd name="T32" fmla="*/ 103 w 310"/>
                    <a:gd name="T33" fmla="*/ 67 h 67"/>
                    <a:gd name="T34" fmla="*/ 109 w 310"/>
                    <a:gd name="T35" fmla="*/ 67 h 67"/>
                    <a:gd name="T36" fmla="*/ 115 w 310"/>
                    <a:gd name="T37" fmla="*/ 67 h 67"/>
                    <a:gd name="T38" fmla="*/ 121 w 310"/>
                    <a:gd name="T39" fmla="*/ 67 h 67"/>
                    <a:gd name="T40" fmla="*/ 127 w 310"/>
                    <a:gd name="T41" fmla="*/ 0 h 67"/>
                    <a:gd name="T42" fmla="*/ 133 w 310"/>
                    <a:gd name="T43" fmla="*/ 0 h 67"/>
                    <a:gd name="T44" fmla="*/ 140 w 310"/>
                    <a:gd name="T45" fmla="*/ 0 h 67"/>
                    <a:gd name="T46" fmla="*/ 146 w 310"/>
                    <a:gd name="T47" fmla="*/ 0 h 67"/>
                    <a:gd name="T48" fmla="*/ 152 w 310"/>
                    <a:gd name="T49" fmla="*/ 0 h 67"/>
                    <a:gd name="T50" fmla="*/ 158 w 310"/>
                    <a:gd name="T51" fmla="*/ 0 h 67"/>
                    <a:gd name="T52" fmla="*/ 165 w 310"/>
                    <a:gd name="T53" fmla="*/ 0 h 67"/>
                    <a:gd name="T54" fmla="*/ 171 w 310"/>
                    <a:gd name="T55" fmla="*/ 0 h 67"/>
                    <a:gd name="T56" fmla="*/ 177 w 310"/>
                    <a:gd name="T57" fmla="*/ 0 h 67"/>
                    <a:gd name="T58" fmla="*/ 183 w 310"/>
                    <a:gd name="T59" fmla="*/ 0 h 67"/>
                    <a:gd name="T60" fmla="*/ 190 w 310"/>
                    <a:gd name="T61" fmla="*/ 67 h 67"/>
                    <a:gd name="T62" fmla="*/ 196 w 310"/>
                    <a:gd name="T63" fmla="*/ 67 h 67"/>
                    <a:gd name="T64" fmla="*/ 202 w 310"/>
                    <a:gd name="T65" fmla="*/ 67 h 67"/>
                    <a:gd name="T66" fmla="*/ 208 w 310"/>
                    <a:gd name="T67" fmla="*/ 67 h 67"/>
                    <a:gd name="T68" fmla="*/ 214 w 310"/>
                    <a:gd name="T69" fmla="*/ 67 h 67"/>
                    <a:gd name="T70" fmla="*/ 220 w 310"/>
                    <a:gd name="T71" fmla="*/ 67 h 67"/>
                    <a:gd name="T72" fmla="*/ 227 w 310"/>
                    <a:gd name="T73" fmla="*/ 67 h 67"/>
                    <a:gd name="T74" fmla="*/ 233 w 310"/>
                    <a:gd name="T75" fmla="*/ 67 h 67"/>
                    <a:gd name="T76" fmla="*/ 239 w 310"/>
                    <a:gd name="T77" fmla="*/ 67 h 67"/>
                    <a:gd name="T78" fmla="*/ 245 w 310"/>
                    <a:gd name="T79" fmla="*/ 67 h 67"/>
                    <a:gd name="T80" fmla="*/ 251 w 310"/>
                    <a:gd name="T81" fmla="*/ 0 h 67"/>
                    <a:gd name="T82" fmla="*/ 258 w 310"/>
                    <a:gd name="T83" fmla="*/ 0 h 67"/>
                    <a:gd name="T84" fmla="*/ 264 w 310"/>
                    <a:gd name="T85" fmla="*/ 0 h 67"/>
                    <a:gd name="T86" fmla="*/ 270 w 310"/>
                    <a:gd name="T87" fmla="*/ 0 h 67"/>
                    <a:gd name="T88" fmla="*/ 276 w 310"/>
                    <a:gd name="T89" fmla="*/ 0 h 67"/>
                    <a:gd name="T90" fmla="*/ 282 w 310"/>
                    <a:gd name="T91" fmla="*/ 0 h 67"/>
                    <a:gd name="T92" fmla="*/ 288 w 310"/>
                    <a:gd name="T93" fmla="*/ 0 h 67"/>
                    <a:gd name="T94" fmla="*/ 295 w 310"/>
                    <a:gd name="T95" fmla="*/ 0 h 67"/>
                    <a:gd name="T96" fmla="*/ 301 w 310"/>
                    <a:gd name="T97" fmla="*/ 0 h 67"/>
                    <a:gd name="T98" fmla="*/ 307 w 310"/>
                    <a:gd name="T9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10" h="67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32" y="0"/>
                      </a:ln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50" y="0"/>
                      </a:lnTo>
                      <a:lnTo>
                        <a:pt x="53" y="0"/>
                      </a:lnTo>
                      <a:lnTo>
                        <a:pt x="56" y="0"/>
                      </a:lnTo>
                      <a:lnTo>
                        <a:pt x="59" y="0"/>
                      </a:lnTo>
                      <a:lnTo>
                        <a:pt x="62" y="0"/>
                      </a:lnTo>
                      <a:lnTo>
                        <a:pt x="66" y="67"/>
                      </a:lnTo>
                      <a:lnTo>
                        <a:pt x="69" y="67"/>
                      </a:lnTo>
                      <a:lnTo>
                        <a:pt x="72" y="67"/>
                      </a:lnTo>
                      <a:lnTo>
                        <a:pt x="75" y="67"/>
                      </a:lnTo>
                      <a:lnTo>
                        <a:pt x="78" y="67"/>
                      </a:lnTo>
                      <a:lnTo>
                        <a:pt x="81" y="67"/>
                      </a:lnTo>
                      <a:lnTo>
                        <a:pt x="84" y="67"/>
                      </a:lnTo>
                      <a:lnTo>
                        <a:pt x="87" y="67"/>
                      </a:lnTo>
                      <a:lnTo>
                        <a:pt x="90" y="67"/>
                      </a:lnTo>
                      <a:lnTo>
                        <a:pt x="93" y="67"/>
                      </a:lnTo>
                      <a:lnTo>
                        <a:pt x="96" y="67"/>
                      </a:lnTo>
                      <a:lnTo>
                        <a:pt x="100" y="67"/>
                      </a:lnTo>
                      <a:lnTo>
                        <a:pt x="103" y="67"/>
                      </a:lnTo>
                      <a:lnTo>
                        <a:pt x="106" y="67"/>
                      </a:lnTo>
                      <a:lnTo>
                        <a:pt x="109" y="67"/>
                      </a:lnTo>
                      <a:lnTo>
                        <a:pt x="112" y="67"/>
                      </a:lnTo>
                      <a:lnTo>
                        <a:pt x="115" y="67"/>
                      </a:lnTo>
                      <a:lnTo>
                        <a:pt x="118" y="67"/>
                      </a:lnTo>
                      <a:lnTo>
                        <a:pt x="121" y="67"/>
                      </a:lnTo>
                      <a:lnTo>
                        <a:pt x="124" y="67"/>
                      </a:lnTo>
                      <a:lnTo>
                        <a:pt x="127" y="0"/>
                      </a:lnTo>
                      <a:lnTo>
                        <a:pt x="130" y="0"/>
                      </a:lnTo>
                      <a:lnTo>
                        <a:pt x="133" y="0"/>
                      </a:lnTo>
                      <a:lnTo>
                        <a:pt x="137" y="0"/>
                      </a:lnTo>
                      <a:lnTo>
                        <a:pt x="140" y="0"/>
                      </a:lnTo>
                      <a:lnTo>
                        <a:pt x="143" y="0"/>
                      </a:lnTo>
                      <a:lnTo>
                        <a:pt x="146" y="0"/>
                      </a:lnTo>
                      <a:lnTo>
                        <a:pt x="149" y="0"/>
                      </a:lnTo>
                      <a:lnTo>
                        <a:pt x="152" y="0"/>
                      </a:lnTo>
                      <a:lnTo>
                        <a:pt x="155" y="0"/>
                      </a:lnTo>
                      <a:lnTo>
                        <a:pt x="158" y="0"/>
                      </a:lnTo>
                      <a:lnTo>
                        <a:pt x="161" y="0"/>
                      </a:lnTo>
                      <a:lnTo>
                        <a:pt x="165" y="0"/>
                      </a:lnTo>
                      <a:lnTo>
                        <a:pt x="168" y="0"/>
                      </a:lnTo>
                      <a:lnTo>
                        <a:pt x="171" y="0"/>
                      </a:lnTo>
                      <a:lnTo>
                        <a:pt x="174" y="0"/>
                      </a:lnTo>
                      <a:lnTo>
                        <a:pt x="177" y="0"/>
                      </a:lnTo>
                      <a:lnTo>
                        <a:pt x="180" y="0"/>
                      </a:lnTo>
                      <a:lnTo>
                        <a:pt x="183" y="0"/>
                      </a:lnTo>
                      <a:lnTo>
                        <a:pt x="186" y="0"/>
                      </a:lnTo>
                      <a:lnTo>
                        <a:pt x="190" y="67"/>
                      </a:lnTo>
                      <a:lnTo>
                        <a:pt x="193" y="67"/>
                      </a:lnTo>
                      <a:lnTo>
                        <a:pt x="196" y="67"/>
                      </a:lnTo>
                      <a:lnTo>
                        <a:pt x="199" y="67"/>
                      </a:lnTo>
                      <a:lnTo>
                        <a:pt x="202" y="67"/>
                      </a:lnTo>
                      <a:lnTo>
                        <a:pt x="205" y="67"/>
                      </a:lnTo>
                      <a:lnTo>
                        <a:pt x="208" y="67"/>
                      </a:lnTo>
                      <a:lnTo>
                        <a:pt x="211" y="67"/>
                      </a:lnTo>
                      <a:lnTo>
                        <a:pt x="214" y="67"/>
                      </a:lnTo>
                      <a:lnTo>
                        <a:pt x="217" y="67"/>
                      </a:lnTo>
                      <a:lnTo>
                        <a:pt x="220" y="67"/>
                      </a:lnTo>
                      <a:lnTo>
                        <a:pt x="224" y="67"/>
                      </a:lnTo>
                      <a:lnTo>
                        <a:pt x="227" y="67"/>
                      </a:lnTo>
                      <a:lnTo>
                        <a:pt x="230" y="67"/>
                      </a:lnTo>
                      <a:lnTo>
                        <a:pt x="233" y="67"/>
                      </a:lnTo>
                      <a:lnTo>
                        <a:pt x="236" y="67"/>
                      </a:lnTo>
                      <a:lnTo>
                        <a:pt x="239" y="67"/>
                      </a:lnTo>
                      <a:lnTo>
                        <a:pt x="242" y="67"/>
                      </a:lnTo>
                      <a:lnTo>
                        <a:pt x="245" y="67"/>
                      </a:lnTo>
                      <a:lnTo>
                        <a:pt x="248" y="67"/>
                      </a:lnTo>
                      <a:lnTo>
                        <a:pt x="251" y="0"/>
                      </a:lnTo>
                      <a:lnTo>
                        <a:pt x="254" y="0"/>
                      </a:lnTo>
                      <a:lnTo>
                        <a:pt x="258" y="0"/>
                      </a:lnTo>
                      <a:lnTo>
                        <a:pt x="261" y="0"/>
                      </a:lnTo>
                      <a:lnTo>
                        <a:pt x="264" y="0"/>
                      </a:lnTo>
                      <a:lnTo>
                        <a:pt x="267" y="0"/>
                      </a:lnTo>
                      <a:lnTo>
                        <a:pt x="270" y="0"/>
                      </a:lnTo>
                      <a:lnTo>
                        <a:pt x="273" y="0"/>
                      </a:lnTo>
                      <a:lnTo>
                        <a:pt x="276" y="0"/>
                      </a:lnTo>
                      <a:lnTo>
                        <a:pt x="279" y="0"/>
                      </a:lnTo>
                      <a:lnTo>
                        <a:pt x="282" y="0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91" y="0"/>
                      </a:lnTo>
                      <a:lnTo>
                        <a:pt x="295" y="0"/>
                      </a:lnTo>
                      <a:lnTo>
                        <a:pt x="298" y="0"/>
                      </a:lnTo>
                      <a:lnTo>
                        <a:pt x="301" y="0"/>
                      </a:lnTo>
                      <a:lnTo>
                        <a:pt x="304" y="0"/>
                      </a:lnTo>
                      <a:lnTo>
                        <a:pt x="307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5875" cap="flat">
                  <a:solidFill>
                    <a:srgbClr val="6F6F6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 dirty="0"/>
                </a:p>
              </p:txBody>
            </p:sp>
            <p:sp>
              <p:nvSpPr>
                <p:cNvPr id="186" name="Line 79">
                  <a:extLst>
                    <a:ext uri="{FF2B5EF4-FFF2-40B4-BE49-F238E27FC236}">
                      <a16:creationId xmlns:a16="http://schemas.microsoft.com/office/drawing/2014/main" id="{14689FAD-6628-423D-9882-3357F1D06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1577" y="4397376"/>
                  <a:ext cx="582613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7" name="Freeform 80">
                  <a:extLst>
                    <a:ext uri="{FF2B5EF4-FFF2-40B4-BE49-F238E27FC236}">
                      <a16:creationId xmlns:a16="http://schemas.microsoft.com/office/drawing/2014/main" id="{3574A176-567E-4BD8-BA4E-593817AAB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8152" y="4379913"/>
                  <a:ext cx="53975" cy="34925"/>
                </a:xfrm>
                <a:custGeom>
                  <a:avLst/>
                  <a:gdLst>
                    <a:gd name="T0" fmla="*/ 0 w 34"/>
                    <a:gd name="T1" fmla="*/ 0 h 22"/>
                    <a:gd name="T2" fmla="*/ 34 w 34"/>
                    <a:gd name="T3" fmla="*/ 11 h 22"/>
                    <a:gd name="T4" fmla="*/ 0 w 34"/>
                    <a:gd name="T5" fmla="*/ 22 h 22"/>
                    <a:gd name="T6" fmla="*/ 0 w 34"/>
                    <a:gd name="T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22">
                      <a:moveTo>
                        <a:pt x="0" y="0"/>
                      </a:moveTo>
                      <a:lnTo>
                        <a:pt x="34" y="11"/>
                      </a:lnTo>
                      <a:lnTo>
                        <a:pt x="0" y="2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8" name="Freeform 81">
                  <a:extLst>
                    <a:ext uri="{FF2B5EF4-FFF2-40B4-BE49-F238E27FC236}">
                      <a16:creationId xmlns:a16="http://schemas.microsoft.com/office/drawing/2014/main" id="{B16FBE04-BC4F-4855-81F5-5E2F2E4D6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8152" y="4379913"/>
                  <a:ext cx="53975" cy="34925"/>
                </a:xfrm>
                <a:custGeom>
                  <a:avLst/>
                  <a:gdLst>
                    <a:gd name="T0" fmla="*/ 0 w 34"/>
                    <a:gd name="T1" fmla="*/ 22 h 22"/>
                    <a:gd name="T2" fmla="*/ 34 w 34"/>
                    <a:gd name="T3" fmla="*/ 11 h 22"/>
                    <a:gd name="T4" fmla="*/ 0 w 34"/>
                    <a:gd name="T5" fmla="*/ 0 h 22"/>
                    <a:gd name="T6" fmla="*/ 0 w 34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22">
                      <a:moveTo>
                        <a:pt x="0" y="22"/>
                      </a:moveTo>
                      <a:lnTo>
                        <a:pt x="34" y="11"/>
                      </a:lnTo>
                      <a:lnTo>
                        <a:pt x="0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9" name="Line 82">
                  <a:extLst>
                    <a:ext uri="{FF2B5EF4-FFF2-40B4-BE49-F238E27FC236}">
                      <a16:creationId xmlns:a16="http://schemas.microsoft.com/office/drawing/2014/main" id="{C387669E-7042-43AE-893D-84E34ED76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01577" y="3990976"/>
                  <a:ext cx="0" cy="40640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0" name="Freeform 83">
                  <a:extLst>
                    <a:ext uri="{FF2B5EF4-FFF2-40B4-BE49-F238E27FC236}">
                      <a16:creationId xmlns:a16="http://schemas.microsoft.com/office/drawing/2014/main" id="{03C5689E-36D2-4442-AB7F-1CD7144E2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115" y="3981451"/>
                  <a:ext cx="34925" cy="55563"/>
                </a:xfrm>
                <a:custGeom>
                  <a:avLst/>
                  <a:gdLst>
                    <a:gd name="T0" fmla="*/ 0 w 22"/>
                    <a:gd name="T1" fmla="*/ 35 h 35"/>
                    <a:gd name="T2" fmla="*/ 11 w 22"/>
                    <a:gd name="T3" fmla="*/ 0 h 35"/>
                    <a:gd name="T4" fmla="*/ 22 w 22"/>
                    <a:gd name="T5" fmla="*/ 35 h 35"/>
                    <a:gd name="T6" fmla="*/ 0 w 22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0" y="35"/>
                      </a:moveTo>
                      <a:lnTo>
                        <a:pt x="11" y="0"/>
                      </a:lnTo>
                      <a:lnTo>
                        <a:pt x="22" y="35"/>
                      </a:lnTo>
                      <a:lnTo>
                        <a:pt x="0" y="35"/>
                      </a:ln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1" name="Freeform 84">
                  <a:extLst>
                    <a:ext uri="{FF2B5EF4-FFF2-40B4-BE49-F238E27FC236}">
                      <a16:creationId xmlns:a16="http://schemas.microsoft.com/office/drawing/2014/main" id="{6772A010-42DD-470E-B85B-B2F34663A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115" y="3981451"/>
                  <a:ext cx="34925" cy="55563"/>
                </a:xfrm>
                <a:custGeom>
                  <a:avLst/>
                  <a:gdLst>
                    <a:gd name="T0" fmla="*/ 22 w 22"/>
                    <a:gd name="T1" fmla="*/ 35 h 35"/>
                    <a:gd name="T2" fmla="*/ 11 w 22"/>
                    <a:gd name="T3" fmla="*/ 0 h 35"/>
                    <a:gd name="T4" fmla="*/ 0 w 22"/>
                    <a:gd name="T5" fmla="*/ 35 h 35"/>
                    <a:gd name="T6" fmla="*/ 22 w 22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22" y="35"/>
                      </a:moveTo>
                      <a:lnTo>
                        <a:pt x="11" y="0"/>
                      </a:lnTo>
                      <a:lnTo>
                        <a:pt x="0" y="35"/>
                      </a:lnTo>
                      <a:lnTo>
                        <a:pt x="22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2" name="Rectangle 85">
                  <a:extLst>
                    <a:ext uri="{FF2B5EF4-FFF2-40B4-BE49-F238E27FC236}">
                      <a16:creationId xmlns:a16="http://schemas.microsoft.com/office/drawing/2014/main" id="{48AA4078-FFEF-4BD1-B743-8E985B1DE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0510" y="3893537"/>
                  <a:ext cx="211138" cy="269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5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V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3" name="Freeform 86">
                  <a:extLst>
                    <a:ext uri="{FF2B5EF4-FFF2-40B4-BE49-F238E27FC236}">
                      <a16:creationId xmlns:a16="http://schemas.microsoft.com/office/drawing/2014/main" id="{6479A4AC-4CC7-4A2E-A5E2-7597457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1577" y="4291013"/>
                  <a:ext cx="492125" cy="106363"/>
                </a:xfrm>
                <a:custGeom>
                  <a:avLst/>
                  <a:gdLst>
                    <a:gd name="T0" fmla="*/ 3 w 310"/>
                    <a:gd name="T1" fmla="*/ 0 h 67"/>
                    <a:gd name="T2" fmla="*/ 10 w 310"/>
                    <a:gd name="T3" fmla="*/ 0 h 67"/>
                    <a:gd name="T4" fmla="*/ 16 w 310"/>
                    <a:gd name="T5" fmla="*/ 0 h 67"/>
                    <a:gd name="T6" fmla="*/ 22 w 310"/>
                    <a:gd name="T7" fmla="*/ 0 h 67"/>
                    <a:gd name="T8" fmla="*/ 28 w 310"/>
                    <a:gd name="T9" fmla="*/ 0 h 67"/>
                    <a:gd name="T10" fmla="*/ 35 w 310"/>
                    <a:gd name="T11" fmla="*/ 0 h 67"/>
                    <a:gd name="T12" fmla="*/ 41 w 310"/>
                    <a:gd name="T13" fmla="*/ 0 h 67"/>
                    <a:gd name="T14" fmla="*/ 47 w 310"/>
                    <a:gd name="T15" fmla="*/ 0 h 67"/>
                    <a:gd name="T16" fmla="*/ 53 w 310"/>
                    <a:gd name="T17" fmla="*/ 0 h 67"/>
                    <a:gd name="T18" fmla="*/ 59 w 310"/>
                    <a:gd name="T19" fmla="*/ 0 h 67"/>
                    <a:gd name="T20" fmla="*/ 66 w 310"/>
                    <a:gd name="T21" fmla="*/ 0 h 67"/>
                    <a:gd name="T22" fmla="*/ 72 w 310"/>
                    <a:gd name="T23" fmla="*/ 0 h 67"/>
                    <a:gd name="T24" fmla="*/ 78 w 310"/>
                    <a:gd name="T25" fmla="*/ 0 h 67"/>
                    <a:gd name="T26" fmla="*/ 84 w 310"/>
                    <a:gd name="T27" fmla="*/ 0 h 67"/>
                    <a:gd name="T28" fmla="*/ 90 w 310"/>
                    <a:gd name="T29" fmla="*/ 0 h 67"/>
                    <a:gd name="T30" fmla="*/ 96 w 310"/>
                    <a:gd name="T31" fmla="*/ 0 h 67"/>
                    <a:gd name="T32" fmla="*/ 103 w 310"/>
                    <a:gd name="T33" fmla="*/ 0 h 67"/>
                    <a:gd name="T34" fmla="*/ 109 w 310"/>
                    <a:gd name="T35" fmla="*/ 0 h 67"/>
                    <a:gd name="T36" fmla="*/ 115 w 310"/>
                    <a:gd name="T37" fmla="*/ 0 h 67"/>
                    <a:gd name="T38" fmla="*/ 121 w 310"/>
                    <a:gd name="T39" fmla="*/ 0 h 67"/>
                    <a:gd name="T40" fmla="*/ 127 w 310"/>
                    <a:gd name="T41" fmla="*/ 67 h 67"/>
                    <a:gd name="T42" fmla="*/ 133 w 310"/>
                    <a:gd name="T43" fmla="*/ 67 h 67"/>
                    <a:gd name="T44" fmla="*/ 140 w 310"/>
                    <a:gd name="T45" fmla="*/ 67 h 67"/>
                    <a:gd name="T46" fmla="*/ 146 w 310"/>
                    <a:gd name="T47" fmla="*/ 67 h 67"/>
                    <a:gd name="T48" fmla="*/ 152 w 310"/>
                    <a:gd name="T49" fmla="*/ 67 h 67"/>
                    <a:gd name="T50" fmla="*/ 158 w 310"/>
                    <a:gd name="T51" fmla="*/ 67 h 67"/>
                    <a:gd name="T52" fmla="*/ 165 w 310"/>
                    <a:gd name="T53" fmla="*/ 67 h 67"/>
                    <a:gd name="T54" fmla="*/ 171 w 310"/>
                    <a:gd name="T55" fmla="*/ 67 h 67"/>
                    <a:gd name="T56" fmla="*/ 177 w 310"/>
                    <a:gd name="T57" fmla="*/ 67 h 67"/>
                    <a:gd name="T58" fmla="*/ 183 w 310"/>
                    <a:gd name="T59" fmla="*/ 67 h 67"/>
                    <a:gd name="T60" fmla="*/ 190 w 310"/>
                    <a:gd name="T61" fmla="*/ 67 h 67"/>
                    <a:gd name="T62" fmla="*/ 196 w 310"/>
                    <a:gd name="T63" fmla="*/ 67 h 67"/>
                    <a:gd name="T64" fmla="*/ 202 w 310"/>
                    <a:gd name="T65" fmla="*/ 67 h 67"/>
                    <a:gd name="T66" fmla="*/ 208 w 310"/>
                    <a:gd name="T67" fmla="*/ 67 h 67"/>
                    <a:gd name="T68" fmla="*/ 214 w 310"/>
                    <a:gd name="T69" fmla="*/ 67 h 67"/>
                    <a:gd name="T70" fmla="*/ 220 w 310"/>
                    <a:gd name="T71" fmla="*/ 67 h 67"/>
                    <a:gd name="T72" fmla="*/ 227 w 310"/>
                    <a:gd name="T73" fmla="*/ 67 h 67"/>
                    <a:gd name="T74" fmla="*/ 233 w 310"/>
                    <a:gd name="T75" fmla="*/ 67 h 67"/>
                    <a:gd name="T76" fmla="*/ 239 w 310"/>
                    <a:gd name="T77" fmla="*/ 67 h 67"/>
                    <a:gd name="T78" fmla="*/ 245 w 310"/>
                    <a:gd name="T79" fmla="*/ 67 h 67"/>
                    <a:gd name="T80" fmla="*/ 251 w 310"/>
                    <a:gd name="T81" fmla="*/ 0 h 67"/>
                    <a:gd name="T82" fmla="*/ 258 w 310"/>
                    <a:gd name="T83" fmla="*/ 0 h 67"/>
                    <a:gd name="T84" fmla="*/ 264 w 310"/>
                    <a:gd name="T85" fmla="*/ 0 h 67"/>
                    <a:gd name="T86" fmla="*/ 270 w 310"/>
                    <a:gd name="T87" fmla="*/ 0 h 67"/>
                    <a:gd name="T88" fmla="*/ 276 w 310"/>
                    <a:gd name="T89" fmla="*/ 0 h 67"/>
                    <a:gd name="T90" fmla="*/ 282 w 310"/>
                    <a:gd name="T91" fmla="*/ 0 h 67"/>
                    <a:gd name="T92" fmla="*/ 288 w 310"/>
                    <a:gd name="T93" fmla="*/ 0 h 67"/>
                    <a:gd name="T94" fmla="*/ 295 w 310"/>
                    <a:gd name="T95" fmla="*/ 0 h 67"/>
                    <a:gd name="T96" fmla="*/ 301 w 310"/>
                    <a:gd name="T97" fmla="*/ 0 h 67"/>
                    <a:gd name="T98" fmla="*/ 307 w 310"/>
                    <a:gd name="T9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10" h="67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32" y="0"/>
                      </a:ln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50" y="0"/>
                      </a:lnTo>
                      <a:lnTo>
                        <a:pt x="53" y="0"/>
                      </a:lnTo>
                      <a:lnTo>
                        <a:pt x="56" y="0"/>
                      </a:lnTo>
                      <a:lnTo>
                        <a:pt x="59" y="0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69" y="0"/>
                      </a:lnTo>
                      <a:lnTo>
                        <a:pt x="72" y="0"/>
                      </a:lnTo>
                      <a:lnTo>
                        <a:pt x="75" y="0"/>
                      </a:lnTo>
                      <a:lnTo>
                        <a:pt x="78" y="0"/>
                      </a:lnTo>
                      <a:lnTo>
                        <a:pt x="81" y="0"/>
                      </a:lnTo>
                      <a:lnTo>
                        <a:pt x="84" y="0"/>
                      </a:lnTo>
                      <a:lnTo>
                        <a:pt x="87" y="0"/>
                      </a:lnTo>
                      <a:lnTo>
                        <a:pt x="90" y="0"/>
                      </a:lnTo>
                      <a:lnTo>
                        <a:pt x="93" y="0"/>
                      </a:lnTo>
                      <a:lnTo>
                        <a:pt x="96" y="0"/>
                      </a:lnTo>
                      <a:lnTo>
                        <a:pt x="100" y="0"/>
                      </a:lnTo>
                      <a:lnTo>
                        <a:pt x="103" y="0"/>
                      </a:lnTo>
                      <a:lnTo>
                        <a:pt x="106" y="0"/>
                      </a:lnTo>
                      <a:lnTo>
                        <a:pt x="109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8" y="0"/>
                      </a:lnTo>
                      <a:lnTo>
                        <a:pt x="121" y="0"/>
                      </a:lnTo>
                      <a:lnTo>
                        <a:pt x="124" y="0"/>
                      </a:lnTo>
                      <a:lnTo>
                        <a:pt x="127" y="67"/>
                      </a:lnTo>
                      <a:lnTo>
                        <a:pt x="130" y="67"/>
                      </a:lnTo>
                      <a:lnTo>
                        <a:pt x="133" y="67"/>
                      </a:lnTo>
                      <a:lnTo>
                        <a:pt x="137" y="67"/>
                      </a:lnTo>
                      <a:lnTo>
                        <a:pt x="140" y="67"/>
                      </a:lnTo>
                      <a:lnTo>
                        <a:pt x="143" y="67"/>
                      </a:lnTo>
                      <a:lnTo>
                        <a:pt x="146" y="67"/>
                      </a:lnTo>
                      <a:lnTo>
                        <a:pt x="149" y="67"/>
                      </a:lnTo>
                      <a:lnTo>
                        <a:pt x="152" y="67"/>
                      </a:lnTo>
                      <a:lnTo>
                        <a:pt x="155" y="67"/>
                      </a:lnTo>
                      <a:lnTo>
                        <a:pt x="158" y="67"/>
                      </a:lnTo>
                      <a:lnTo>
                        <a:pt x="161" y="67"/>
                      </a:lnTo>
                      <a:lnTo>
                        <a:pt x="165" y="67"/>
                      </a:lnTo>
                      <a:lnTo>
                        <a:pt x="168" y="67"/>
                      </a:lnTo>
                      <a:lnTo>
                        <a:pt x="171" y="67"/>
                      </a:lnTo>
                      <a:lnTo>
                        <a:pt x="174" y="67"/>
                      </a:lnTo>
                      <a:lnTo>
                        <a:pt x="177" y="67"/>
                      </a:lnTo>
                      <a:lnTo>
                        <a:pt x="180" y="67"/>
                      </a:lnTo>
                      <a:lnTo>
                        <a:pt x="183" y="67"/>
                      </a:lnTo>
                      <a:lnTo>
                        <a:pt x="186" y="67"/>
                      </a:lnTo>
                      <a:lnTo>
                        <a:pt x="190" y="67"/>
                      </a:lnTo>
                      <a:lnTo>
                        <a:pt x="193" y="67"/>
                      </a:lnTo>
                      <a:lnTo>
                        <a:pt x="196" y="67"/>
                      </a:lnTo>
                      <a:lnTo>
                        <a:pt x="199" y="67"/>
                      </a:lnTo>
                      <a:lnTo>
                        <a:pt x="202" y="67"/>
                      </a:lnTo>
                      <a:lnTo>
                        <a:pt x="205" y="67"/>
                      </a:lnTo>
                      <a:lnTo>
                        <a:pt x="208" y="67"/>
                      </a:lnTo>
                      <a:lnTo>
                        <a:pt x="211" y="67"/>
                      </a:lnTo>
                      <a:lnTo>
                        <a:pt x="214" y="67"/>
                      </a:lnTo>
                      <a:lnTo>
                        <a:pt x="217" y="67"/>
                      </a:lnTo>
                      <a:lnTo>
                        <a:pt x="220" y="67"/>
                      </a:lnTo>
                      <a:lnTo>
                        <a:pt x="224" y="67"/>
                      </a:lnTo>
                      <a:lnTo>
                        <a:pt x="227" y="67"/>
                      </a:lnTo>
                      <a:lnTo>
                        <a:pt x="230" y="67"/>
                      </a:lnTo>
                      <a:lnTo>
                        <a:pt x="233" y="67"/>
                      </a:lnTo>
                      <a:lnTo>
                        <a:pt x="236" y="67"/>
                      </a:lnTo>
                      <a:lnTo>
                        <a:pt x="239" y="67"/>
                      </a:lnTo>
                      <a:lnTo>
                        <a:pt x="242" y="67"/>
                      </a:lnTo>
                      <a:lnTo>
                        <a:pt x="245" y="67"/>
                      </a:lnTo>
                      <a:lnTo>
                        <a:pt x="248" y="67"/>
                      </a:lnTo>
                      <a:lnTo>
                        <a:pt x="251" y="0"/>
                      </a:lnTo>
                      <a:lnTo>
                        <a:pt x="254" y="0"/>
                      </a:lnTo>
                      <a:lnTo>
                        <a:pt x="258" y="0"/>
                      </a:lnTo>
                      <a:lnTo>
                        <a:pt x="261" y="0"/>
                      </a:lnTo>
                      <a:lnTo>
                        <a:pt x="264" y="0"/>
                      </a:lnTo>
                      <a:lnTo>
                        <a:pt x="267" y="0"/>
                      </a:lnTo>
                      <a:lnTo>
                        <a:pt x="270" y="0"/>
                      </a:lnTo>
                      <a:lnTo>
                        <a:pt x="273" y="0"/>
                      </a:lnTo>
                      <a:lnTo>
                        <a:pt x="276" y="0"/>
                      </a:lnTo>
                      <a:lnTo>
                        <a:pt x="279" y="0"/>
                      </a:lnTo>
                      <a:lnTo>
                        <a:pt x="282" y="0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91" y="0"/>
                      </a:lnTo>
                      <a:lnTo>
                        <a:pt x="295" y="0"/>
                      </a:lnTo>
                      <a:lnTo>
                        <a:pt x="298" y="0"/>
                      </a:lnTo>
                      <a:lnTo>
                        <a:pt x="301" y="0"/>
                      </a:lnTo>
                      <a:lnTo>
                        <a:pt x="304" y="0"/>
                      </a:lnTo>
                      <a:lnTo>
                        <a:pt x="307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5875" cap="flat">
                  <a:solidFill>
                    <a:srgbClr val="1269B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4" name="Rectangle 87">
                  <a:extLst>
                    <a:ext uri="{FF2B5EF4-FFF2-40B4-BE49-F238E27FC236}">
                      <a16:creationId xmlns:a16="http://schemas.microsoft.com/office/drawing/2014/main" id="{CC7D0CB2-C736-4ACB-AD06-1AF1A18E7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93702" y="4179888"/>
                  <a:ext cx="144463" cy="269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5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5" name="Line 76">
                <a:extLst>
                  <a:ext uri="{FF2B5EF4-FFF2-40B4-BE49-F238E27FC236}">
                    <a16:creationId xmlns:a16="http://schemas.microsoft.com/office/drawing/2014/main" id="{269A8875-236E-4B2B-A0D9-14D8B31B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1252" y="3960019"/>
                <a:ext cx="701675" cy="0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96" name="Line 77">
                <a:extLst>
                  <a:ext uri="{FF2B5EF4-FFF2-40B4-BE49-F238E27FC236}">
                    <a16:creationId xmlns:a16="http://schemas.microsoft.com/office/drawing/2014/main" id="{C9A43CA4-2BBE-40BA-B3CF-9D36F8EEA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21" y="3963194"/>
                <a:ext cx="0" cy="555625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</p:grpSp>
        <p:pic>
          <p:nvPicPr>
            <p:cNvPr id="178" name="Grafik 177">
              <a:extLst>
                <a:ext uri="{FF2B5EF4-FFF2-40B4-BE49-F238E27FC236}">
                  <a16:creationId xmlns:a16="http://schemas.microsoft.com/office/drawing/2014/main" id="{A9187B0C-87B3-4D87-9EB0-134E34F1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185" y="3915914"/>
              <a:ext cx="895350" cy="676275"/>
            </a:xfrm>
            <a:prstGeom prst="rect">
              <a:avLst/>
            </a:prstGeom>
          </p:spPr>
        </p:pic>
        <p:pic>
          <p:nvPicPr>
            <p:cNvPr id="179" name="Grafik 178">
              <a:extLst>
                <a:ext uri="{FF2B5EF4-FFF2-40B4-BE49-F238E27FC236}">
                  <a16:creationId xmlns:a16="http://schemas.microsoft.com/office/drawing/2014/main" id="{FDD7BFDC-D09F-453F-A52E-92E436FD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625" y="3281744"/>
              <a:ext cx="895350" cy="676275"/>
            </a:xfrm>
            <a:prstGeom prst="rect">
              <a:avLst/>
            </a:prstGeom>
          </p:spPr>
        </p:pic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8207CB09-C74D-4783-B8CD-85E4AD1610F9}"/>
                </a:ext>
              </a:extLst>
            </p:cNvPr>
            <p:cNvSpPr txBox="1"/>
            <p:nvPr/>
          </p:nvSpPr>
          <p:spPr>
            <a:xfrm>
              <a:off x="5237476" y="3307727"/>
              <a:ext cx="13963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1350" dirty="0"/>
                <a:t>Abtasten</a:t>
              </a:r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B1A9DDD3-51EB-4B7B-88F6-1D186D51A17E}"/>
                </a:ext>
              </a:extLst>
            </p:cNvPr>
            <p:cNvSpPr txBox="1"/>
            <p:nvPr/>
          </p:nvSpPr>
          <p:spPr>
            <a:xfrm>
              <a:off x="5203041" y="3910013"/>
              <a:ext cx="13963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1350" dirty="0"/>
                <a:t>Quantifizieren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3825F1-7FE0-41A0-84F5-B6E9612A6AE3}"/>
              </a:ext>
            </a:extLst>
          </p:cNvPr>
          <p:cNvGrpSpPr/>
          <p:nvPr/>
        </p:nvGrpSpPr>
        <p:grpSpPr>
          <a:xfrm>
            <a:off x="1973454" y="3279264"/>
            <a:ext cx="2962134" cy="466209"/>
            <a:chOff x="1973454" y="3279264"/>
            <a:chExt cx="2962134" cy="466209"/>
          </a:xfrm>
        </p:grpSpPr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6132FA19-F293-4292-ACF7-C60A40CC5C56}"/>
                </a:ext>
              </a:extLst>
            </p:cNvPr>
            <p:cNvSpPr/>
            <p:nvPr/>
          </p:nvSpPr>
          <p:spPr>
            <a:xfrm>
              <a:off x="1973454" y="3304664"/>
              <a:ext cx="967652" cy="4408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350" dirty="0">
                  <a:solidFill>
                    <a:schemeClr val="tx1"/>
                  </a:solidFill>
                </a:rPr>
                <a:t>Sensor</a:t>
              </a:r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8826723D-A563-4A8C-8FF7-0A318048D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1309" y="3512064"/>
              <a:ext cx="10355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hteck 200">
              <a:extLst>
                <a:ext uri="{FF2B5EF4-FFF2-40B4-BE49-F238E27FC236}">
                  <a16:creationId xmlns:a16="http://schemas.microsoft.com/office/drawing/2014/main" id="{BA116B5C-2231-41FB-96BA-C461AFB5D5EC}"/>
                </a:ext>
              </a:extLst>
            </p:cNvPr>
            <p:cNvSpPr/>
            <p:nvPr/>
          </p:nvSpPr>
          <p:spPr>
            <a:xfrm>
              <a:off x="3967936" y="3284732"/>
              <a:ext cx="967652" cy="4408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350" dirty="0">
                  <a:solidFill>
                    <a:schemeClr val="tx1"/>
                  </a:solidFill>
                </a:rPr>
                <a:t>Analyse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Rechteck 201">
                  <a:extLst>
                    <a:ext uri="{FF2B5EF4-FFF2-40B4-BE49-F238E27FC236}">
                      <a16:creationId xmlns:a16="http://schemas.microsoft.com/office/drawing/2014/main" id="{23B17295-C6A4-4CA5-AF6E-98222879AA40}"/>
                    </a:ext>
                  </a:extLst>
                </p:cNvPr>
                <p:cNvSpPr/>
                <p:nvPr/>
              </p:nvSpPr>
              <p:spPr>
                <a:xfrm>
                  <a:off x="3192149" y="3279264"/>
                  <a:ext cx="404121" cy="4408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de-CH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de-CH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a14:m>
                  <a:r>
                    <a:rPr lang="de-CH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2" name="Rechteck 201">
                  <a:extLst>
                    <a:ext uri="{FF2B5EF4-FFF2-40B4-BE49-F238E27FC236}">
                      <a16:creationId xmlns:a16="http://schemas.microsoft.com/office/drawing/2014/main" id="{23B17295-C6A4-4CA5-AF6E-98222879AA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149" y="3279264"/>
                  <a:ext cx="404121" cy="440809"/>
                </a:xfrm>
                <a:prstGeom prst="rect">
                  <a:avLst/>
                </a:prstGeom>
                <a:blipFill>
                  <a:blip r:embed="rId10"/>
                  <a:stretch>
                    <a:fillRect l="-30303" r="-28788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3" name="Textfeld 202">
            <a:extLst>
              <a:ext uri="{FF2B5EF4-FFF2-40B4-BE49-F238E27FC236}">
                <a16:creationId xmlns:a16="http://schemas.microsoft.com/office/drawing/2014/main" id="{11D47665-D0EC-49E7-83C5-F3C6DDDD5D52}"/>
              </a:ext>
            </a:extLst>
          </p:cNvPr>
          <p:cNvSpPr txBox="1"/>
          <p:nvPr/>
        </p:nvSpPr>
        <p:spPr>
          <a:xfrm>
            <a:off x="2190876" y="5583023"/>
            <a:ext cx="274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Beschleunigungssensor</a:t>
            </a:r>
          </a:p>
        </p:txBody>
      </p:sp>
    </p:spTree>
    <p:extLst>
      <p:ext uri="{BB962C8B-B14F-4D97-AF65-F5344CB8AC3E}">
        <p14:creationId xmlns:p14="http://schemas.microsoft.com/office/powerpoint/2010/main" val="40024315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88E5E96-86E7-4B8B-A9E8-EA913F6E4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defTabSz="10800000">
                  <a:buNone/>
                  <a:tabLst>
                    <a:tab pos="3600000" algn="ctr"/>
                    <a:tab pos="6480000" algn="ctr"/>
                  </a:tabLst>
                </a:pPr>
                <a:endParaRPr lang="de-CH" sz="1800" dirty="0"/>
              </a:p>
              <a:p>
                <a:pPr marL="0" indent="0" defTabSz="10800000">
                  <a:buNone/>
                  <a:tabLst>
                    <a:tab pos="3600000" algn="ctr"/>
                    <a:tab pos="6480000" algn="ctr"/>
                  </a:tabLst>
                </a:pPr>
                <a:r>
                  <a:rPr lang="de-CH" sz="1800" dirty="0"/>
                  <a:t>Sensor:	Kommerziell, </a:t>
                </a:r>
                <a:r>
                  <a:rPr lang="de-CH" sz="1800" dirty="0" err="1"/>
                  <a:t>Piezo</a:t>
                </a:r>
                <a:r>
                  <a:rPr lang="de-CH" sz="1800" dirty="0"/>
                  <a:t>	LIS3DSH</a:t>
                </a: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/>
                  <a:t>Messprinzip:	Piezoelektrisch	Kapazitiv</a:t>
                </a: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/>
                  <a:t>Dynamikbereich: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±50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±2/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4/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6/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8/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de-CH" sz="1800" dirty="0">
                  <a:ea typeface="Cambria Math" panose="02040503050406030204" pitchFamily="18" charset="0"/>
                </a:endParaRP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>
                    <a:ea typeface="Cambria Math" panose="02040503050406030204" pitchFamily="18" charset="0"/>
                  </a:rPr>
                  <a:t>Bandbreite: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5000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800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(</a:t>
                </a:r>
                <a:r>
                  <a:rPr lang="de-CH" sz="1800" dirty="0" err="1">
                    <a:ea typeface="Cambria Math" panose="02040503050406030204" pitchFamily="18" charset="0"/>
                  </a:rPr>
                  <a:t>Nyquist</a:t>
                </a:r>
                <a:r>
                  <a:rPr lang="de-CH" sz="1800" dirty="0">
                    <a:ea typeface="Cambria Math" panose="02040503050406030204" pitchFamily="18" charset="0"/>
                  </a:rPr>
                  <a:t>)</a:t>
                </a: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>
                    <a:ea typeface="Cambria Math" panose="02040503050406030204" pitchFamily="18" charset="0"/>
                  </a:rPr>
                  <a:t>Spektrale Rausch-</a:t>
                </a:r>
                <a:br>
                  <a:rPr lang="de-CH" sz="1800" dirty="0">
                    <a:ea typeface="Cambria Math" panose="02040503050406030204" pitchFamily="18" charset="0"/>
                  </a:rPr>
                </a:br>
                <a:r>
                  <a:rPr lang="de-CH" sz="1800" dirty="0">
                    <a:ea typeface="Cambria Math" panose="02040503050406030204" pitchFamily="18" charset="0"/>
                  </a:rPr>
                  <a:t>leistungsdichte: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𝐻𝑧</m:t>
                        </m:r>
                      </m:e>
                    </m:rad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:r>
                  <a:rPr lang="de-CH" sz="1400" dirty="0">
                    <a:ea typeface="Cambria Math" panose="02040503050406030204" pitchFamily="18" charset="0"/>
                  </a:rPr>
                  <a:t>(bei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)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150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𝐻𝑧</m:t>
                        </m:r>
                      </m:e>
                    </m:rad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:r>
                  <a:rPr lang="de-CH" sz="1400" dirty="0">
                    <a:ea typeface="Cambria Math" panose="02040503050406030204" pitchFamily="18" charset="0"/>
                  </a:rPr>
                  <a:t>(bei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)</a:t>
                </a: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>
                    <a:ea typeface="Cambria Math" panose="02040503050406030204" pitchFamily="18" charset="0"/>
                  </a:rPr>
                  <a:t>Rausch-Level: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85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:r>
                  <a:rPr lang="de-CH" sz="1400" dirty="0">
                    <a:ea typeface="Cambria Math" panose="02040503050406030204" pitchFamily="18" charset="0"/>
                  </a:rPr>
                  <a:t>(bei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)</a:t>
                </a:r>
                <a:r>
                  <a:rPr lang="de-CH" sz="1800" dirty="0"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4.25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𝑚𝑔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:r>
                  <a:rPr lang="de-CH" sz="1400" dirty="0">
                    <a:ea typeface="Cambria Math" panose="02040503050406030204" pitchFamily="18" charset="0"/>
                  </a:rPr>
                  <a:t>(bei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) </a:t>
                </a:r>
                <a:endParaRPr lang="de-CH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88E5E96-86E7-4B8B-A9E8-EA913F6E4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Beschleunigungssensoren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C2457B-295C-4D8D-A272-19CA5CB1F097}"/>
              </a:ext>
            </a:extLst>
          </p:cNvPr>
          <p:cNvSpPr txBox="1"/>
          <p:nvPr/>
        </p:nvSpPr>
        <p:spPr>
          <a:xfrm>
            <a:off x="3270431" y="6081103"/>
            <a:ext cx="1674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900" dirty="0"/>
              <a:t>Bild von der PCB-Webseite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EAD113D-66DC-40D7-B907-9200CD550144}"/>
              </a:ext>
            </a:extLst>
          </p:cNvPr>
          <p:cNvGrpSpPr>
            <a:grpSpLocks noChangeAspect="1"/>
          </p:cNvGrpSpPr>
          <p:nvPr/>
        </p:nvGrpSpPr>
        <p:grpSpPr>
          <a:xfrm>
            <a:off x="6344590" y="4769305"/>
            <a:ext cx="1252160" cy="1250967"/>
            <a:chOff x="3502025" y="3297238"/>
            <a:chExt cx="1666876" cy="1665288"/>
          </a:xfrm>
        </p:grpSpPr>
        <p:sp>
          <p:nvSpPr>
            <p:cNvPr id="12" name="AutoShape 23">
              <a:extLst>
                <a:ext uri="{FF2B5EF4-FFF2-40B4-BE49-F238E27FC236}">
                  <a16:creationId xmlns:a16="http://schemas.microsoft.com/office/drawing/2014/main" id="{9AECA1DC-AC9E-403F-9B41-B11D145925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02025" y="3297238"/>
              <a:ext cx="1665288" cy="166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F4C0E6C4-28D1-4E5E-92F9-4FE05ECD5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025" y="3297238"/>
              <a:ext cx="1666876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B94721A9-C7F2-4DAD-A44E-ED0FE8F0E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618038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6" name="Line 27">
              <a:extLst>
                <a:ext uri="{FF2B5EF4-FFF2-40B4-BE49-F238E27FC236}">
                  <a16:creationId xmlns:a16="http://schemas.microsoft.com/office/drawing/2014/main" id="{A5A4BD7C-C83A-495B-83AB-1420BD315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66A087CB-151D-49FD-B323-16308EA4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21213"/>
              <a:ext cx="403225" cy="44450"/>
            </a:xfrm>
            <a:custGeom>
              <a:avLst/>
              <a:gdLst>
                <a:gd name="T0" fmla="*/ 0 w 254"/>
                <a:gd name="T1" fmla="*/ 28 h 28"/>
                <a:gd name="T2" fmla="*/ 28 w 254"/>
                <a:gd name="T3" fmla="*/ 22 h 28"/>
                <a:gd name="T4" fmla="*/ 57 w 254"/>
                <a:gd name="T5" fmla="*/ 17 h 28"/>
                <a:gd name="T6" fmla="*/ 86 w 254"/>
                <a:gd name="T7" fmla="*/ 14 h 28"/>
                <a:gd name="T8" fmla="*/ 116 w 254"/>
                <a:gd name="T9" fmla="*/ 10 h 28"/>
                <a:gd name="T10" fmla="*/ 145 w 254"/>
                <a:gd name="T11" fmla="*/ 6 h 28"/>
                <a:gd name="T12" fmla="*/ 174 w 254"/>
                <a:gd name="T13" fmla="*/ 3 h 28"/>
                <a:gd name="T14" fmla="*/ 203 w 254"/>
                <a:gd name="T15" fmla="*/ 2 h 28"/>
                <a:gd name="T16" fmla="*/ 254 w 25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28">
                  <a:moveTo>
                    <a:pt x="0" y="28"/>
                  </a:moveTo>
                  <a:lnTo>
                    <a:pt x="28" y="22"/>
                  </a:lnTo>
                  <a:lnTo>
                    <a:pt x="57" y="17"/>
                  </a:lnTo>
                  <a:lnTo>
                    <a:pt x="86" y="14"/>
                  </a:lnTo>
                  <a:lnTo>
                    <a:pt x="116" y="10"/>
                  </a:lnTo>
                  <a:lnTo>
                    <a:pt x="145" y="6"/>
                  </a:lnTo>
                  <a:lnTo>
                    <a:pt x="174" y="3"/>
                  </a:lnTo>
                  <a:lnTo>
                    <a:pt x="203" y="2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Line 29">
              <a:extLst>
                <a:ext uri="{FF2B5EF4-FFF2-40B4-BE49-F238E27FC236}">
                  <a16:creationId xmlns:a16="http://schemas.microsoft.com/office/drawing/2014/main" id="{9C305F93-D317-4CE7-A0E4-8DE21FC75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Line 30">
              <a:extLst>
                <a:ext uri="{FF2B5EF4-FFF2-40B4-BE49-F238E27FC236}">
                  <a16:creationId xmlns:a16="http://schemas.microsoft.com/office/drawing/2014/main" id="{2C21CFF6-A46D-4250-AFF1-8E4C712F4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475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Line 31">
              <a:extLst>
                <a:ext uri="{FF2B5EF4-FFF2-40B4-BE49-F238E27FC236}">
                  <a16:creationId xmlns:a16="http://schemas.microsoft.com/office/drawing/2014/main" id="{F8CE7C6F-5429-4B73-A276-830A1CF799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Line 32">
              <a:extLst>
                <a:ext uri="{FF2B5EF4-FFF2-40B4-BE49-F238E27FC236}">
                  <a16:creationId xmlns:a16="http://schemas.microsoft.com/office/drawing/2014/main" id="{AF796BD7-BA17-45F2-8133-B53AD75EF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427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52E6467F-52A3-4539-9D1C-A4F643697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Line 34">
              <a:extLst>
                <a:ext uri="{FF2B5EF4-FFF2-40B4-BE49-F238E27FC236}">
                  <a16:creationId xmlns:a16="http://schemas.microsoft.com/office/drawing/2014/main" id="{60AD1E97-7147-4DD4-90FF-C1B78B77C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094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Line 35">
              <a:extLst>
                <a:ext uri="{FF2B5EF4-FFF2-40B4-BE49-F238E27FC236}">
                  <a16:creationId xmlns:a16="http://schemas.microsoft.com/office/drawing/2014/main" id="{54BE1282-84A9-4803-BDBA-7C43055086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Line 36">
              <a:extLst>
                <a:ext uri="{FF2B5EF4-FFF2-40B4-BE49-F238E27FC236}">
                  <a16:creationId xmlns:a16="http://schemas.microsoft.com/office/drawing/2014/main" id="{7F957996-53CE-4E2D-97DB-9F06EFF79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046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Line 37">
              <a:extLst>
                <a:ext uri="{FF2B5EF4-FFF2-40B4-BE49-F238E27FC236}">
                  <a16:creationId xmlns:a16="http://schemas.microsoft.com/office/drawing/2014/main" id="{B9CEB281-19C3-4E63-9AA3-C3B23AA10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7D537BE6-34AB-4ECA-A936-33C78495A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3714751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03CECEFC-8B25-456F-87DE-D83342ADB1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Line 40">
              <a:extLst>
                <a:ext uri="{FF2B5EF4-FFF2-40B4-BE49-F238E27FC236}">
                  <a16:creationId xmlns:a16="http://schemas.microsoft.com/office/drawing/2014/main" id="{38CE69A9-E3EC-44CE-9F1D-4B7E776645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3665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E5F1B0C5-988D-4B23-831E-DFFCD300A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" name="Freeform 42">
              <a:extLst>
                <a:ext uri="{FF2B5EF4-FFF2-40B4-BE49-F238E27FC236}">
                  <a16:creationId xmlns:a16="http://schemas.microsoft.com/office/drawing/2014/main" id="{46E3EDDE-A4E4-4C9F-989B-C3FBD7EB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524251"/>
              <a:ext cx="403225" cy="47625"/>
            </a:xfrm>
            <a:custGeom>
              <a:avLst/>
              <a:gdLst>
                <a:gd name="T0" fmla="*/ 0 w 254"/>
                <a:gd name="T1" fmla="*/ 30 h 30"/>
                <a:gd name="T2" fmla="*/ 28 w 254"/>
                <a:gd name="T3" fmla="*/ 25 h 30"/>
                <a:gd name="T4" fmla="*/ 56 w 254"/>
                <a:gd name="T5" fmla="*/ 19 h 30"/>
                <a:gd name="T6" fmla="*/ 85 w 254"/>
                <a:gd name="T7" fmla="*/ 16 h 30"/>
                <a:gd name="T8" fmla="*/ 113 w 254"/>
                <a:gd name="T9" fmla="*/ 12 h 30"/>
                <a:gd name="T10" fmla="*/ 142 w 254"/>
                <a:gd name="T11" fmla="*/ 9 h 30"/>
                <a:gd name="T12" fmla="*/ 172 w 254"/>
                <a:gd name="T13" fmla="*/ 5 h 30"/>
                <a:gd name="T14" fmla="*/ 200 w 254"/>
                <a:gd name="T15" fmla="*/ 4 h 30"/>
                <a:gd name="T16" fmla="*/ 254 w 25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30">
                  <a:moveTo>
                    <a:pt x="0" y="30"/>
                  </a:moveTo>
                  <a:lnTo>
                    <a:pt x="28" y="25"/>
                  </a:lnTo>
                  <a:lnTo>
                    <a:pt x="56" y="19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9"/>
                  </a:lnTo>
                  <a:lnTo>
                    <a:pt x="172" y="5"/>
                  </a:lnTo>
                  <a:lnTo>
                    <a:pt x="200" y="4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" name="Line 43">
              <a:extLst>
                <a:ext uri="{FF2B5EF4-FFF2-40B4-BE49-F238E27FC236}">
                  <a16:creationId xmlns:a16="http://schemas.microsoft.com/office/drawing/2014/main" id="{BCEE18EA-01BA-4A5A-B806-4693F7970B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" name="Line 44">
              <a:extLst>
                <a:ext uri="{FF2B5EF4-FFF2-40B4-BE49-F238E27FC236}">
                  <a16:creationId xmlns:a16="http://schemas.microsoft.com/office/drawing/2014/main" id="{314629DE-975D-4076-BAB6-60AD11461F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619501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" name="Line 45">
              <a:extLst>
                <a:ext uri="{FF2B5EF4-FFF2-40B4-BE49-F238E27FC236}">
                  <a16:creationId xmlns:a16="http://schemas.microsoft.com/office/drawing/2014/main" id="{2074D933-008A-4FED-80B7-BE68B8E2D3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" name="Line 46">
              <a:extLst>
                <a:ext uri="{FF2B5EF4-FFF2-40B4-BE49-F238E27FC236}">
                  <a16:creationId xmlns:a16="http://schemas.microsoft.com/office/drawing/2014/main" id="{5DDF2EC3-2EFB-4683-9DAD-155011878A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476626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" name="Line 47">
              <a:extLst>
                <a:ext uri="{FF2B5EF4-FFF2-40B4-BE49-F238E27FC236}">
                  <a16:creationId xmlns:a16="http://schemas.microsoft.com/office/drawing/2014/main" id="{B9B7B7DE-ABE8-4E65-BF77-228B3DFFD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4BA019E2-B87D-4326-88CA-B11E92C01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476626"/>
              <a:ext cx="1000125" cy="46038"/>
            </a:xfrm>
            <a:custGeom>
              <a:avLst/>
              <a:gdLst>
                <a:gd name="T0" fmla="*/ 0 w 630"/>
                <a:gd name="T1" fmla="*/ 29 h 29"/>
                <a:gd name="T2" fmla="*/ 28 w 630"/>
                <a:gd name="T3" fmla="*/ 24 h 29"/>
                <a:gd name="T4" fmla="*/ 57 w 630"/>
                <a:gd name="T5" fmla="*/ 19 h 29"/>
                <a:gd name="T6" fmla="*/ 86 w 630"/>
                <a:gd name="T7" fmla="*/ 15 h 29"/>
                <a:gd name="T8" fmla="*/ 116 w 630"/>
                <a:gd name="T9" fmla="*/ 11 h 29"/>
                <a:gd name="T10" fmla="*/ 145 w 630"/>
                <a:gd name="T11" fmla="*/ 9 h 29"/>
                <a:gd name="T12" fmla="*/ 174 w 630"/>
                <a:gd name="T13" fmla="*/ 5 h 29"/>
                <a:gd name="T14" fmla="*/ 203 w 630"/>
                <a:gd name="T15" fmla="*/ 4 h 29"/>
                <a:gd name="T16" fmla="*/ 233 w 630"/>
                <a:gd name="T17" fmla="*/ 1 h 29"/>
                <a:gd name="T18" fmla="*/ 262 w 630"/>
                <a:gd name="T19" fmla="*/ 0 h 29"/>
                <a:gd name="T20" fmla="*/ 291 w 630"/>
                <a:gd name="T21" fmla="*/ 0 h 29"/>
                <a:gd name="T22" fmla="*/ 321 w 630"/>
                <a:gd name="T23" fmla="*/ 0 h 29"/>
                <a:gd name="T24" fmla="*/ 351 w 630"/>
                <a:gd name="T25" fmla="*/ 0 h 29"/>
                <a:gd name="T26" fmla="*/ 380 w 630"/>
                <a:gd name="T27" fmla="*/ 1 h 29"/>
                <a:gd name="T28" fmla="*/ 409 w 630"/>
                <a:gd name="T29" fmla="*/ 2 h 29"/>
                <a:gd name="T30" fmla="*/ 438 w 630"/>
                <a:gd name="T31" fmla="*/ 4 h 29"/>
                <a:gd name="T32" fmla="*/ 467 w 630"/>
                <a:gd name="T33" fmla="*/ 6 h 29"/>
                <a:gd name="T34" fmla="*/ 497 w 630"/>
                <a:gd name="T35" fmla="*/ 10 h 29"/>
                <a:gd name="T36" fmla="*/ 526 w 630"/>
                <a:gd name="T37" fmla="*/ 13 h 29"/>
                <a:gd name="T38" fmla="*/ 555 w 630"/>
                <a:gd name="T39" fmla="*/ 16 h 29"/>
                <a:gd name="T40" fmla="*/ 584 w 630"/>
                <a:gd name="T41" fmla="*/ 22 h 29"/>
                <a:gd name="T42" fmla="*/ 630 w 630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29">
                  <a:moveTo>
                    <a:pt x="0" y="29"/>
                  </a:moveTo>
                  <a:lnTo>
                    <a:pt x="28" y="24"/>
                  </a:lnTo>
                  <a:lnTo>
                    <a:pt x="57" y="19"/>
                  </a:lnTo>
                  <a:lnTo>
                    <a:pt x="86" y="15"/>
                  </a:lnTo>
                  <a:lnTo>
                    <a:pt x="116" y="11"/>
                  </a:lnTo>
                  <a:lnTo>
                    <a:pt x="145" y="9"/>
                  </a:lnTo>
                  <a:lnTo>
                    <a:pt x="174" y="5"/>
                  </a:lnTo>
                  <a:lnTo>
                    <a:pt x="203" y="4"/>
                  </a:lnTo>
                  <a:lnTo>
                    <a:pt x="233" y="1"/>
                  </a:lnTo>
                  <a:lnTo>
                    <a:pt x="262" y="0"/>
                  </a:lnTo>
                  <a:lnTo>
                    <a:pt x="291" y="0"/>
                  </a:lnTo>
                  <a:lnTo>
                    <a:pt x="321" y="0"/>
                  </a:lnTo>
                  <a:lnTo>
                    <a:pt x="351" y="0"/>
                  </a:lnTo>
                  <a:lnTo>
                    <a:pt x="380" y="1"/>
                  </a:lnTo>
                  <a:lnTo>
                    <a:pt x="409" y="2"/>
                  </a:lnTo>
                  <a:lnTo>
                    <a:pt x="438" y="4"/>
                  </a:lnTo>
                  <a:lnTo>
                    <a:pt x="467" y="6"/>
                  </a:lnTo>
                  <a:lnTo>
                    <a:pt x="497" y="10"/>
                  </a:lnTo>
                  <a:lnTo>
                    <a:pt x="526" y="13"/>
                  </a:lnTo>
                  <a:lnTo>
                    <a:pt x="555" y="16"/>
                  </a:lnTo>
                  <a:lnTo>
                    <a:pt x="584" y="22"/>
                  </a:lnTo>
                  <a:lnTo>
                    <a:pt x="630" y="2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8" name="Line 49">
              <a:extLst>
                <a:ext uri="{FF2B5EF4-FFF2-40B4-BE49-F238E27FC236}">
                  <a16:creationId xmlns:a16="http://schemas.microsoft.com/office/drawing/2014/main" id="{AFAFA76F-FB2D-4768-BC1F-4407D8B830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" name="Line 50">
              <a:extLst>
                <a:ext uri="{FF2B5EF4-FFF2-40B4-BE49-F238E27FC236}">
                  <a16:creationId xmlns:a16="http://schemas.microsoft.com/office/drawing/2014/main" id="{8071B2AF-2851-4CCD-85CA-CDD062D62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3476626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" name="Line 51">
              <a:extLst>
                <a:ext uri="{FF2B5EF4-FFF2-40B4-BE49-F238E27FC236}">
                  <a16:creationId xmlns:a16="http://schemas.microsoft.com/office/drawing/2014/main" id="{89A30F94-CAEF-4939-BCD6-55216BBD6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" name="Line 52">
              <a:extLst>
                <a:ext uri="{FF2B5EF4-FFF2-40B4-BE49-F238E27FC236}">
                  <a16:creationId xmlns:a16="http://schemas.microsoft.com/office/drawing/2014/main" id="{4B08C83A-C807-431E-A976-5D768A2C44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3619501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2" name="Line 53">
              <a:extLst>
                <a:ext uri="{FF2B5EF4-FFF2-40B4-BE49-F238E27FC236}">
                  <a16:creationId xmlns:a16="http://schemas.microsoft.com/office/drawing/2014/main" id="{9C224026-EBA1-4109-99C7-1E2986848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1FFA98F-5C82-48E1-A040-12807F997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3524251"/>
              <a:ext cx="404813" cy="47625"/>
            </a:xfrm>
            <a:custGeom>
              <a:avLst/>
              <a:gdLst>
                <a:gd name="T0" fmla="*/ 0 w 255"/>
                <a:gd name="T1" fmla="*/ 0 h 30"/>
                <a:gd name="T2" fmla="*/ 28 w 255"/>
                <a:gd name="T3" fmla="*/ 2 h 30"/>
                <a:gd name="T4" fmla="*/ 57 w 255"/>
                <a:gd name="T5" fmla="*/ 4 h 30"/>
                <a:gd name="T6" fmla="*/ 86 w 255"/>
                <a:gd name="T7" fmla="*/ 7 h 30"/>
                <a:gd name="T8" fmla="*/ 114 w 255"/>
                <a:gd name="T9" fmla="*/ 9 h 30"/>
                <a:gd name="T10" fmla="*/ 143 w 255"/>
                <a:gd name="T11" fmla="*/ 12 h 30"/>
                <a:gd name="T12" fmla="*/ 172 w 255"/>
                <a:gd name="T13" fmla="*/ 16 h 30"/>
                <a:gd name="T14" fmla="*/ 200 w 255"/>
                <a:gd name="T15" fmla="*/ 21 h 30"/>
                <a:gd name="T16" fmla="*/ 255 w 25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0">
                  <a:moveTo>
                    <a:pt x="0" y="0"/>
                  </a:moveTo>
                  <a:lnTo>
                    <a:pt x="28" y="2"/>
                  </a:lnTo>
                  <a:lnTo>
                    <a:pt x="57" y="4"/>
                  </a:lnTo>
                  <a:lnTo>
                    <a:pt x="86" y="7"/>
                  </a:lnTo>
                  <a:lnTo>
                    <a:pt x="114" y="9"/>
                  </a:lnTo>
                  <a:lnTo>
                    <a:pt x="143" y="12"/>
                  </a:lnTo>
                  <a:lnTo>
                    <a:pt x="172" y="16"/>
                  </a:lnTo>
                  <a:lnTo>
                    <a:pt x="200" y="21"/>
                  </a:lnTo>
                  <a:lnTo>
                    <a:pt x="255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" name="Line 55">
              <a:extLst>
                <a:ext uri="{FF2B5EF4-FFF2-40B4-BE49-F238E27FC236}">
                  <a16:creationId xmlns:a16="http://schemas.microsoft.com/office/drawing/2014/main" id="{4DC4D69A-819B-488F-B0DB-BABCB2F325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Line 56">
              <a:extLst>
                <a:ext uri="{FF2B5EF4-FFF2-40B4-BE49-F238E27FC236}">
                  <a16:creationId xmlns:a16="http://schemas.microsoft.com/office/drawing/2014/main" id="{E57D1B19-74EA-4440-B81E-8D5B61708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665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Line 57">
              <a:extLst>
                <a:ext uri="{FF2B5EF4-FFF2-40B4-BE49-F238E27FC236}">
                  <a16:creationId xmlns:a16="http://schemas.microsoft.com/office/drawing/2014/main" id="{21F18960-FFE4-441A-8D83-846DFB3D3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Line 58">
              <a:extLst>
                <a:ext uri="{FF2B5EF4-FFF2-40B4-BE49-F238E27FC236}">
                  <a16:creationId xmlns:a16="http://schemas.microsoft.com/office/drawing/2014/main" id="{DBD763BB-F8C0-4D59-98E5-D6C13D5AC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3714751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" name="Line 59">
              <a:extLst>
                <a:ext uri="{FF2B5EF4-FFF2-40B4-BE49-F238E27FC236}">
                  <a16:creationId xmlns:a16="http://schemas.microsoft.com/office/drawing/2014/main" id="{86B14931-CBD2-46D5-8A62-8BD6ABC3E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" name="Line 60">
              <a:extLst>
                <a:ext uri="{FF2B5EF4-FFF2-40B4-BE49-F238E27FC236}">
                  <a16:creationId xmlns:a16="http://schemas.microsoft.com/office/drawing/2014/main" id="{4B0AA12C-5BEA-451A-929C-DB3DDCEFB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46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" name="Line 61">
              <a:extLst>
                <a:ext uri="{FF2B5EF4-FFF2-40B4-BE49-F238E27FC236}">
                  <a16:creationId xmlns:a16="http://schemas.microsoft.com/office/drawing/2014/main" id="{5783FFCB-09F0-4BD1-8967-61FA9B590F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" name="Line 62">
              <a:extLst>
                <a:ext uri="{FF2B5EF4-FFF2-40B4-BE49-F238E27FC236}">
                  <a16:creationId xmlns:a16="http://schemas.microsoft.com/office/drawing/2014/main" id="{0CB6EA24-8B6F-475E-8E39-238C1EE73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094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" name="Line 63">
              <a:extLst>
                <a:ext uri="{FF2B5EF4-FFF2-40B4-BE49-F238E27FC236}">
                  <a16:creationId xmlns:a16="http://schemas.microsoft.com/office/drawing/2014/main" id="{F196F18A-3AD9-4A48-BFCE-C1FFCD0E94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" name="Line 64">
              <a:extLst>
                <a:ext uri="{FF2B5EF4-FFF2-40B4-BE49-F238E27FC236}">
                  <a16:creationId xmlns:a16="http://schemas.microsoft.com/office/drawing/2014/main" id="{AA2FCD88-C716-4C2F-9CA0-148F4DE41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27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" name="Line 65">
              <a:extLst>
                <a:ext uri="{FF2B5EF4-FFF2-40B4-BE49-F238E27FC236}">
                  <a16:creationId xmlns:a16="http://schemas.microsoft.com/office/drawing/2014/main" id="{7F0609F1-35DB-4583-9B03-D30546A4FD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" name="Line 66">
              <a:extLst>
                <a:ext uri="{FF2B5EF4-FFF2-40B4-BE49-F238E27FC236}">
                  <a16:creationId xmlns:a16="http://schemas.microsoft.com/office/drawing/2014/main" id="{8DEB0D90-13B1-4015-B1DC-ADCB35E3E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475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" name="Line 67">
              <a:extLst>
                <a:ext uri="{FF2B5EF4-FFF2-40B4-BE49-F238E27FC236}">
                  <a16:creationId xmlns:a16="http://schemas.microsoft.com/office/drawing/2014/main" id="{09C3C613-9A22-472D-97CD-5F82BA545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1C9227B2-7251-40F5-B22D-744785CA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4621213"/>
              <a:ext cx="404813" cy="44450"/>
            </a:xfrm>
            <a:custGeom>
              <a:avLst/>
              <a:gdLst>
                <a:gd name="T0" fmla="*/ 0 w 255"/>
                <a:gd name="T1" fmla="*/ 0 h 28"/>
                <a:gd name="T2" fmla="*/ 29 w 255"/>
                <a:gd name="T3" fmla="*/ 1 h 28"/>
                <a:gd name="T4" fmla="*/ 58 w 255"/>
                <a:gd name="T5" fmla="*/ 2 h 28"/>
                <a:gd name="T6" fmla="*/ 87 w 255"/>
                <a:gd name="T7" fmla="*/ 5 h 28"/>
                <a:gd name="T8" fmla="*/ 117 w 255"/>
                <a:gd name="T9" fmla="*/ 7 h 28"/>
                <a:gd name="T10" fmla="*/ 146 w 255"/>
                <a:gd name="T11" fmla="*/ 11 h 28"/>
                <a:gd name="T12" fmla="*/ 175 w 255"/>
                <a:gd name="T13" fmla="*/ 15 h 28"/>
                <a:gd name="T14" fmla="*/ 204 w 255"/>
                <a:gd name="T15" fmla="*/ 19 h 28"/>
                <a:gd name="T16" fmla="*/ 255 w 255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">
                  <a:moveTo>
                    <a:pt x="0" y="0"/>
                  </a:moveTo>
                  <a:lnTo>
                    <a:pt x="29" y="1"/>
                  </a:lnTo>
                  <a:lnTo>
                    <a:pt x="58" y="2"/>
                  </a:lnTo>
                  <a:lnTo>
                    <a:pt x="87" y="5"/>
                  </a:lnTo>
                  <a:lnTo>
                    <a:pt x="117" y="7"/>
                  </a:lnTo>
                  <a:lnTo>
                    <a:pt x="146" y="11"/>
                  </a:lnTo>
                  <a:lnTo>
                    <a:pt x="175" y="15"/>
                  </a:lnTo>
                  <a:lnTo>
                    <a:pt x="204" y="19"/>
                  </a:lnTo>
                  <a:lnTo>
                    <a:pt x="255" y="2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" name="Line 69">
              <a:extLst>
                <a:ext uri="{FF2B5EF4-FFF2-40B4-BE49-F238E27FC236}">
                  <a16:creationId xmlns:a16="http://schemas.microsoft.com/office/drawing/2014/main" id="{61829E14-6F33-4CE6-B45F-09FD572018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" name="Line 70">
              <a:extLst>
                <a:ext uri="{FF2B5EF4-FFF2-40B4-BE49-F238E27FC236}">
                  <a16:creationId xmlns:a16="http://schemas.microsoft.com/office/drawing/2014/main" id="{316E7C55-0CC0-47C5-923C-7F73F4CCA2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4618038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0" name="Line 71">
              <a:extLst>
                <a:ext uri="{FF2B5EF4-FFF2-40B4-BE49-F238E27FC236}">
                  <a16:creationId xmlns:a16="http://schemas.microsoft.com/office/drawing/2014/main" id="{7F849382-503F-4D42-A236-EA827036E5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1" name="Line 72">
              <a:extLst>
                <a:ext uri="{FF2B5EF4-FFF2-40B4-BE49-F238E27FC236}">
                  <a16:creationId xmlns:a16="http://schemas.microsoft.com/office/drawing/2014/main" id="{6EE9618C-B3C3-4012-8BE9-619A82206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4760913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2" name="Line 73">
              <a:extLst>
                <a:ext uri="{FF2B5EF4-FFF2-40B4-BE49-F238E27FC236}">
                  <a16:creationId xmlns:a16="http://schemas.microsoft.com/office/drawing/2014/main" id="{7663C1F2-86FE-4F2A-82A4-A7826712B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50E5DACE-8323-49E7-A63E-8623DCE1E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65663"/>
              <a:ext cx="1000125" cy="47625"/>
            </a:xfrm>
            <a:custGeom>
              <a:avLst/>
              <a:gdLst>
                <a:gd name="T0" fmla="*/ 0 w 630"/>
                <a:gd name="T1" fmla="*/ 30 h 30"/>
                <a:gd name="T2" fmla="*/ 28 w 630"/>
                <a:gd name="T3" fmla="*/ 25 h 30"/>
                <a:gd name="T4" fmla="*/ 56 w 630"/>
                <a:gd name="T5" fmla="*/ 20 h 30"/>
                <a:gd name="T6" fmla="*/ 85 w 630"/>
                <a:gd name="T7" fmla="*/ 16 h 30"/>
                <a:gd name="T8" fmla="*/ 113 w 630"/>
                <a:gd name="T9" fmla="*/ 12 h 30"/>
                <a:gd name="T10" fmla="*/ 142 w 630"/>
                <a:gd name="T11" fmla="*/ 8 h 30"/>
                <a:gd name="T12" fmla="*/ 172 w 630"/>
                <a:gd name="T13" fmla="*/ 6 h 30"/>
                <a:gd name="T14" fmla="*/ 200 w 630"/>
                <a:gd name="T15" fmla="*/ 5 h 30"/>
                <a:gd name="T16" fmla="*/ 229 w 630"/>
                <a:gd name="T17" fmla="*/ 2 h 30"/>
                <a:gd name="T18" fmla="*/ 258 w 630"/>
                <a:gd name="T19" fmla="*/ 1 h 30"/>
                <a:gd name="T20" fmla="*/ 286 w 630"/>
                <a:gd name="T21" fmla="*/ 1 h 30"/>
                <a:gd name="T22" fmla="*/ 315 w 630"/>
                <a:gd name="T23" fmla="*/ 0 h 30"/>
                <a:gd name="T24" fmla="*/ 344 w 630"/>
                <a:gd name="T25" fmla="*/ 1 h 30"/>
                <a:gd name="T26" fmla="*/ 372 w 630"/>
                <a:gd name="T27" fmla="*/ 1 h 30"/>
                <a:gd name="T28" fmla="*/ 401 w 630"/>
                <a:gd name="T29" fmla="*/ 2 h 30"/>
                <a:gd name="T30" fmla="*/ 431 w 630"/>
                <a:gd name="T31" fmla="*/ 5 h 30"/>
                <a:gd name="T32" fmla="*/ 460 w 630"/>
                <a:gd name="T33" fmla="*/ 6 h 30"/>
                <a:gd name="T34" fmla="*/ 488 w 630"/>
                <a:gd name="T35" fmla="*/ 10 h 30"/>
                <a:gd name="T36" fmla="*/ 517 w 630"/>
                <a:gd name="T37" fmla="*/ 12 h 30"/>
                <a:gd name="T38" fmla="*/ 545 w 630"/>
                <a:gd name="T39" fmla="*/ 16 h 30"/>
                <a:gd name="T40" fmla="*/ 574 w 630"/>
                <a:gd name="T41" fmla="*/ 20 h 30"/>
                <a:gd name="T42" fmla="*/ 630 w 6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30">
                  <a:moveTo>
                    <a:pt x="0" y="30"/>
                  </a:moveTo>
                  <a:lnTo>
                    <a:pt x="28" y="25"/>
                  </a:lnTo>
                  <a:lnTo>
                    <a:pt x="56" y="20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8"/>
                  </a:lnTo>
                  <a:lnTo>
                    <a:pt x="172" y="6"/>
                  </a:lnTo>
                  <a:lnTo>
                    <a:pt x="200" y="5"/>
                  </a:lnTo>
                  <a:lnTo>
                    <a:pt x="229" y="2"/>
                  </a:lnTo>
                  <a:lnTo>
                    <a:pt x="258" y="1"/>
                  </a:lnTo>
                  <a:lnTo>
                    <a:pt x="286" y="1"/>
                  </a:lnTo>
                  <a:lnTo>
                    <a:pt x="315" y="0"/>
                  </a:lnTo>
                  <a:lnTo>
                    <a:pt x="344" y="1"/>
                  </a:lnTo>
                  <a:lnTo>
                    <a:pt x="372" y="1"/>
                  </a:lnTo>
                  <a:lnTo>
                    <a:pt x="401" y="2"/>
                  </a:lnTo>
                  <a:lnTo>
                    <a:pt x="431" y="5"/>
                  </a:lnTo>
                  <a:lnTo>
                    <a:pt x="460" y="6"/>
                  </a:lnTo>
                  <a:lnTo>
                    <a:pt x="488" y="10"/>
                  </a:lnTo>
                  <a:lnTo>
                    <a:pt x="517" y="12"/>
                  </a:lnTo>
                  <a:lnTo>
                    <a:pt x="545" y="16"/>
                  </a:lnTo>
                  <a:lnTo>
                    <a:pt x="574" y="20"/>
                  </a:lnTo>
                  <a:lnTo>
                    <a:pt x="630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4" name="Line 75">
              <a:extLst>
                <a:ext uri="{FF2B5EF4-FFF2-40B4-BE49-F238E27FC236}">
                  <a16:creationId xmlns:a16="http://schemas.microsoft.com/office/drawing/2014/main" id="{252FF01E-1379-4E06-BC59-F4FDFB817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5" name="Line 76">
              <a:extLst>
                <a:ext uri="{FF2B5EF4-FFF2-40B4-BE49-F238E27FC236}">
                  <a16:creationId xmlns:a16="http://schemas.microsoft.com/office/drawing/2014/main" id="{73E447A1-1FF8-49C2-ABC5-721DC4FA39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6" name="Line 77">
              <a:extLst>
                <a:ext uri="{FF2B5EF4-FFF2-40B4-BE49-F238E27FC236}">
                  <a16:creationId xmlns:a16="http://schemas.microsoft.com/office/drawing/2014/main" id="{53D782FC-B9B8-4CC7-AF32-D20FA7F6BD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760913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7" name="Line 78">
              <a:extLst>
                <a:ext uri="{FF2B5EF4-FFF2-40B4-BE49-F238E27FC236}">
                  <a16:creationId xmlns:a16="http://schemas.microsoft.com/office/drawing/2014/main" id="{E0B754BC-723D-4977-A65D-1048633CD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8" name="Line 79">
              <a:extLst>
                <a:ext uri="{FF2B5EF4-FFF2-40B4-BE49-F238E27FC236}">
                  <a16:creationId xmlns:a16="http://schemas.microsoft.com/office/drawing/2014/main" id="{C7BB0513-0E52-47F2-88EE-4F1C93F8E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9" name="Line 80">
              <a:extLst>
                <a:ext uri="{FF2B5EF4-FFF2-40B4-BE49-F238E27FC236}">
                  <a16:creationId xmlns:a16="http://schemas.microsoft.com/office/drawing/2014/main" id="{9E56AD2F-5630-417F-9C52-1C7F88330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0" name="Line 81">
              <a:extLst>
                <a:ext uri="{FF2B5EF4-FFF2-40B4-BE49-F238E27FC236}">
                  <a16:creationId xmlns:a16="http://schemas.microsoft.com/office/drawing/2014/main" id="{7CE1463F-EC63-4CCD-8CE4-9756F5D1A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1" name="Line 82">
              <a:extLst>
                <a:ext uri="{FF2B5EF4-FFF2-40B4-BE49-F238E27FC236}">
                  <a16:creationId xmlns:a16="http://schemas.microsoft.com/office/drawing/2014/main" id="{1691D7B8-40C9-4988-8933-3E1C53B6AF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2" name="Line 83">
              <a:extLst>
                <a:ext uri="{FF2B5EF4-FFF2-40B4-BE49-F238E27FC236}">
                  <a16:creationId xmlns:a16="http://schemas.microsoft.com/office/drawing/2014/main" id="{5CD25E99-6A1B-4B11-8B89-50CB75752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3" name="Line 84">
              <a:extLst>
                <a:ext uri="{FF2B5EF4-FFF2-40B4-BE49-F238E27FC236}">
                  <a16:creationId xmlns:a16="http://schemas.microsoft.com/office/drawing/2014/main" id="{432D22D0-E7EC-4D2A-A98B-D66EE13102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4" name="Line 85">
              <a:extLst>
                <a:ext uri="{FF2B5EF4-FFF2-40B4-BE49-F238E27FC236}">
                  <a16:creationId xmlns:a16="http://schemas.microsoft.com/office/drawing/2014/main" id="{5A31C7BD-C349-4547-9FCE-CCC685EF3D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5" name="Line 86">
              <a:extLst>
                <a:ext uri="{FF2B5EF4-FFF2-40B4-BE49-F238E27FC236}">
                  <a16:creationId xmlns:a16="http://schemas.microsoft.com/office/drawing/2014/main" id="{F96C25A0-9992-4E16-ADDB-0A7362E439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6" name="Line 87">
              <a:extLst>
                <a:ext uri="{FF2B5EF4-FFF2-40B4-BE49-F238E27FC236}">
                  <a16:creationId xmlns:a16="http://schemas.microsoft.com/office/drawing/2014/main" id="{9BC04AB3-D67C-4C71-A6EF-4639D1042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7" name="Line 88">
              <a:extLst>
                <a:ext uri="{FF2B5EF4-FFF2-40B4-BE49-F238E27FC236}">
                  <a16:creationId xmlns:a16="http://schemas.microsoft.com/office/drawing/2014/main" id="{34773E73-A418-482E-9AE3-77C9BE514F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8" name="Line 89">
              <a:extLst>
                <a:ext uri="{FF2B5EF4-FFF2-40B4-BE49-F238E27FC236}">
                  <a16:creationId xmlns:a16="http://schemas.microsoft.com/office/drawing/2014/main" id="{FD6804B8-0986-45F0-82E8-40776F3DF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9" name="Line 90">
              <a:extLst>
                <a:ext uri="{FF2B5EF4-FFF2-40B4-BE49-F238E27FC236}">
                  <a16:creationId xmlns:a16="http://schemas.microsoft.com/office/drawing/2014/main" id="{DCD94977-DC25-486D-94A0-4EA96CF5D2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0" name="Line 91">
              <a:extLst>
                <a:ext uri="{FF2B5EF4-FFF2-40B4-BE49-F238E27FC236}">
                  <a16:creationId xmlns:a16="http://schemas.microsoft.com/office/drawing/2014/main" id="{9CCE3722-0F64-4D93-9D0E-EF5ED538F5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1" name="Line 92">
              <a:extLst>
                <a:ext uri="{FF2B5EF4-FFF2-40B4-BE49-F238E27FC236}">
                  <a16:creationId xmlns:a16="http://schemas.microsoft.com/office/drawing/2014/main" id="{B0A66F20-0C36-4010-9B98-9EC2986D5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2" name="Line 93">
              <a:extLst>
                <a:ext uri="{FF2B5EF4-FFF2-40B4-BE49-F238E27FC236}">
                  <a16:creationId xmlns:a16="http://schemas.microsoft.com/office/drawing/2014/main" id="{F86D03A1-1FE7-450A-840D-41FB06F5F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3" name="Line 94">
              <a:extLst>
                <a:ext uri="{FF2B5EF4-FFF2-40B4-BE49-F238E27FC236}">
                  <a16:creationId xmlns:a16="http://schemas.microsoft.com/office/drawing/2014/main" id="{279D9413-3FA1-4710-A661-1C66148CB5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4" name="Line 95">
              <a:extLst>
                <a:ext uri="{FF2B5EF4-FFF2-40B4-BE49-F238E27FC236}">
                  <a16:creationId xmlns:a16="http://schemas.microsoft.com/office/drawing/2014/main" id="{D979A5E3-D8E6-40FF-B4C4-977281B75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5" name="Line 96">
              <a:extLst>
                <a:ext uri="{FF2B5EF4-FFF2-40B4-BE49-F238E27FC236}">
                  <a16:creationId xmlns:a16="http://schemas.microsoft.com/office/drawing/2014/main" id="{5D83DBB2-5A23-4352-B1A5-4B004BB8F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6" name="Line 97">
              <a:extLst>
                <a:ext uri="{FF2B5EF4-FFF2-40B4-BE49-F238E27FC236}">
                  <a16:creationId xmlns:a16="http://schemas.microsoft.com/office/drawing/2014/main" id="{2DBC0C73-8B44-4868-8CB2-3CBD067141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7" name="Line 98">
              <a:extLst>
                <a:ext uri="{FF2B5EF4-FFF2-40B4-BE49-F238E27FC236}">
                  <a16:creationId xmlns:a16="http://schemas.microsoft.com/office/drawing/2014/main" id="{C9E28120-973B-4855-B933-7656CA638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8" name="Line 99">
              <a:extLst>
                <a:ext uri="{FF2B5EF4-FFF2-40B4-BE49-F238E27FC236}">
                  <a16:creationId xmlns:a16="http://schemas.microsoft.com/office/drawing/2014/main" id="{67C20912-4C4C-4DC1-ADB4-E8ED772261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9" name="Line 100">
              <a:extLst>
                <a:ext uri="{FF2B5EF4-FFF2-40B4-BE49-F238E27FC236}">
                  <a16:creationId xmlns:a16="http://schemas.microsoft.com/office/drawing/2014/main" id="{4EDBA2E9-FFBB-4B1E-9165-E6619160A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0" name="Line 101">
              <a:extLst>
                <a:ext uri="{FF2B5EF4-FFF2-40B4-BE49-F238E27FC236}">
                  <a16:creationId xmlns:a16="http://schemas.microsoft.com/office/drawing/2014/main" id="{3C7596A0-8F32-4CE2-B5B6-4A8582B7F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Line 102">
              <a:extLst>
                <a:ext uri="{FF2B5EF4-FFF2-40B4-BE49-F238E27FC236}">
                  <a16:creationId xmlns:a16="http://schemas.microsoft.com/office/drawing/2014/main" id="{81AD7B9B-433B-4DF2-94A6-781B170B57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103">
              <a:extLst>
                <a:ext uri="{FF2B5EF4-FFF2-40B4-BE49-F238E27FC236}">
                  <a16:creationId xmlns:a16="http://schemas.microsoft.com/office/drawing/2014/main" id="{DD104202-BBB8-4DBA-BC04-43E6A7D95F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Line 104">
              <a:extLst>
                <a:ext uri="{FF2B5EF4-FFF2-40B4-BE49-F238E27FC236}">
                  <a16:creationId xmlns:a16="http://schemas.microsoft.com/office/drawing/2014/main" id="{83F81EE6-79EF-4108-BB73-865A4EF755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Line 105">
              <a:extLst>
                <a:ext uri="{FF2B5EF4-FFF2-40B4-BE49-F238E27FC236}">
                  <a16:creationId xmlns:a16="http://schemas.microsoft.com/office/drawing/2014/main" id="{906CEB1B-F09B-4676-8299-FCC3E1169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Line 106">
              <a:extLst>
                <a:ext uri="{FF2B5EF4-FFF2-40B4-BE49-F238E27FC236}">
                  <a16:creationId xmlns:a16="http://schemas.microsoft.com/office/drawing/2014/main" id="{D54CC92C-E5A2-4BB6-BB5D-D417C7DA3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Line 107">
              <a:extLst>
                <a:ext uri="{FF2B5EF4-FFF2-40B4-BE49-F238E27FC236}">
                  <a16:creationId xmlns:a16="http://schemas.microsoft.com/office/drawing/2014/main" id="{F0B3AED6-8A39-4341-83E8-1DE307FE3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Line 108">
              <a:extLst>
                <a:ext uri="{FF2B5EF4-FFF2-40B4-BE49-F238E27FC236}">
                  <a16:creationId xmlns:a16="http://schemas.microsoft.com/office/drawing/2014/main" id="{E82FF68C-36C5-4ACA-B071-32DBF1B96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Line 109">
              <a:extLst>
                <a:ext uri="{FF2B5EF4-FFF2-40B4-BE49-F238E27FC236}">
                  <a16:creationId xmlns:a16="http://schemas.microsoft.com/office/drawing/2014/main" id="{4354228C-BD5B-4659-9936-1972ED657B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Line 110">
              <a:extLst>
                <a:ext uri="{FF2B5EF4-FFF2-40B4-BE49-F238E27FC236}">
                  <a16:creationId xmlns:a16="http://schemas.microsoft.com/office/drawing/2014/main" id="{31C220A5-798E-401D-A58C-B3120E214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Line 111">
              <a:extLst>
                <a:ext uri="{FF2B5EF4-FFF2-40B4-BE49-F238E27FC236}">
                  <a16:creationId xmlns:a16="http://schemas.microsoft.com/office/drawing/2014/main" id="{44B3F826-7185-4593-BC92-DE2A1FA8B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112">
              <a:extLst>
                <a:ext uri="{FF2B5EF4-FFF2-40B4-BE49-F238E27FC236}">
                  <a16:creationId xmlns:a16="http://schemas.microsoft.com/office/drawing/2014/main" id="{CDAB95B2-ED60-4CFF-A5EC-C8E36697F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Line 113">
              <a:extLst>
                <a:ext uri="{FF2B5EF4-FFF2-40B4-BE49-F238E27FC236}">
                  <a16:creationId xmlns:a16="http://schemas.microsoft.com/office/drawing/2014/main" id="{368841BF-1355-46D6-B6DC-53417D705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3" name="Line 114">
              <a:extLst>
                <a:ext uri="{FF2B5EF4-FFF2-40B4-BE49-F238E27FC236}">
                  <a16:creationId xmlns:a16="http://schemas.microsoft.com/office/drawing/2014/main" id="{2F8EE987-4F55-4D98-A2C3-15AEC1A4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4" name="Line 115">
              <a:extLst>
                <a:ext uri="{FF2B5EF4-FFF2-40B4-BE49-F238E27FC236}">
                  <a16:creationId xmlns:a16="http://schemas.microsoft.com/office/drawing/2014/main" id="{C59C2942-9506-42CA-9F37-B7C9C3DA9C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Line 116">
              <a:extLst>
                <a:ext uri="{FF2B5EF4-FFF2-40B4-BE49-F238E27FC236}">
                  <a16:creationId xmlns:a16="http://schemas.microsoft.com/office/drawing/2014/main" id="{C5618F01-A70A-4C94-83B1-6AC0BBE16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Line 117">
              <a:extLst>
                <a:ext uri="{FF2B5EF4-FFF2-40B4-BE49-F238E27FC236}">
                  <a16:creationId xmlns:a16="http://schemas.microsoft.com/office/drawing/2014/main" id="{2961FD5F-6C3C-4F34-8355-8E20AFE5DB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Line 118">
              <a:extLst>
                <a:ext uri="{FF2B5EF4-FFF2-40B4-BE49-F238E27FC236}">
                  <a16:creationId xmlns:a16="http://schemas.microsoft.com/office/drawing/2014/main" id="{266A2A6B-A2AA-4587-8777-68D8499EA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Line 119">
              <a:extLst>
                <a:ext uri="{FF2B5EF4-FFF2-40B4-BE49-F238E27FC236}">
                  <a16:creationId xmlns:a16="http://schemas.microsoft.com/office/drawing/2014/main" id="{300F440A-1D8D-4596-8DC7-52D8A3CCA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120">
              <a:extLst>
                <a:ext uri="{FF2B5EF4-FFF2-40B4-BE49-F238E27FC236}">
                  <a16:creationId xmlns:a16="http://schemas.microsoft.com/office/drawing/2014/main" id="{91A7FF54-9BD9-459E-9B10-15BF1FCAE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121">
              <a:extLst>
                <a:ext uri="{FF2B5EF4-FFF2-40B4-BE49-F238E27FC236}">
                  <a16:creationId xmlns:a16="http://schemas.microsoft.com/office/drawing/2014/main" id="{CCC34956-8B9E-41A8-AA11-47AE07BBE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Line 122">
              <a:extLst>
                <a:ext uri="{FF2B5EF4-FFF2-40B4-BE49-F238E27FC236}">
                  <a16:creationId xmlns:a16="http://schemas.microsoft.com/office/drawing/2014/main" id="{F227353E-FD5C-43FD-B6CA-D14F88E0F1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2" name="Line 123">
              <a:extLst>
                <a:ext uri="{FF2B5EF4-FFF2-40B4-BE49-F238E27FC236}">
                  <a16:creationId xmlns:a16="http://schemas.microsoft.com/office/drawing/2014/main" id="{A99A1C75-BD45-45C2-BB31-557AB2736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3" name="Line 124">
              <a:extLst>
                <a:ext uri="{FF2B5EF4-FFF2-40B4-BE49-F238E27FC236}">
                  <a16:creationId xmlns:a16="http://schemas.microsoft.com/office/drawing/2014/main" id="{7309B6A6-7D4F-4C03-8202-DD445BB63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Line 125">
              <a:extLst>
                <a:ext uri="{FF2B5EF4-FFF2-40B4-BE49-F238E27FC236}">
                  <a16:creationId xmlns:a16="http://schemas.microsoft.com/office/drawing/2014/main" id="{00D08519-4B9E-485B-A809-64A1DB0CA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126">
              <a:extLst>
                <a:ext uri="{FF2B5EF4-FFF2-40B4-BE49-F238E27FC236}">
                  <a16:creationId xmlns:a16="http://schemas.microsoft.com/office/drawing/2014/main" id="{7D9A3392-D122-4036-B41A-67652A15F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2675" y="340360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127">
              <a:extLst>
                <a:ext uri="{FF2B5EF4-FFF2-40B4-BE49-F238E27FC236}">
                  <a16:creationId xmlns:a16="http://schemas.microsoft.com/office/drawing/2014/main" id="{FD016C49-DDF3-4DA4-BD28-57C070CBB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3013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128">
              <a:extLst>
                <a:ext uri="{FF2B5EF4-FFF2-40B4-BE49-F238E27FC236}">
                  <a16:creationId xmlns:a16="http://schemas.microsoft.com/office/drawing/2014/main" id="{262DF39B-717A-4F31-8659-CEED8D337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129">
              <a:extLst>
                <a:ext uri="{FF2B5EF4-FFF2-40B4-BE49-F238E27FC236}">
                  <a16:creationId xmlns:a16="http://schemas.microsoft.com/office/drawing/2014/main" id="{ABBDE500-D294-4471-A4FD-4DD0D2A76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483235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pic>
        <p:nvPicPr>
          <p:cNvPr id="122" name="Grafik 121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2D657F15-9D8A-49E1-BB66-3711C5703A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71" y="4851822"/>
            <a:ext cx="1181949" cy="11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22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5ED41B6C-2D9F-4782-AF4B-445F580B6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 sz="2000" dirty="0">
                    <a:ea typeface="Cambria Math" panose="02040503050406030204" pitchFamily="18" charset="0"/>
                  </a:rPr>
                  <a:t>Beschreibung: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Kommerzieller </a:t>
                </a:r>
                <a:r>
                  <a:rPr lang="de-CH" sz="2000" dirty="0" err="1">
                    <a:ea typeface="Cambria Math" panose="02040503050406030204" pitchFamily="18" charset="0"/>
                  </a:rPr>
                  <a:t>Piezo</a:t>
                </a:r>
                <a:r>
                  <a:rPr lang="de-CH" sz="2000" dirty="0">
                    <a:ea typeface="Cambria Math" panose="02040503050406030204" pitchFamily="18" charset="0"/>
                  </a:rPr>
                  <a:t> Beschleunigungssensor und MEMS Beschleunigungssensor werden nahe beieinander auf Testaufbau Positioniert.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Testaufbau wird durch Impulshammer angeregt</a:t>
                </a:r>
              </a:p>
              <a:p>
                <a:pPr defTabSz="9360000">
                  <a:tabLst>
                    <a:tab pos="3240000" algn="ctr"/>
                    <a:tab pos="5400000" algn="ctr"/>
                  </a:tabLst>
                </a:pPr>
                <a:r>
                  <a:rPr lang="de-CH" sz="2000" dirty="0">
                    <a:ea typeface="Cambria Math" panose="02040503050406030204" pitchFamily="18" charset="0"/>
                  </a:rPr>
                  <a:t>Sensorparameter:	</a:t>
                </a:r>
                <a:r>
                  <a:rPr lang="de-CH" sz="2000" dirty="0" err="1">
                    <a:ea typeface="Cambria Math" panose="02040503050406030204" pitchFamily="18" charset="0"/>
                  </a:rPr>
                  <a:t>Piezo</a:t>
                </a:r>
                <a:r>
                  <a:rPr lang="de-CH" sz="2000" dirty="0">
                    <a:ea typeface="Cambria Math" panose="02040503050406030204" pitchFamily="18" charset="0"/>
                  </a:rPr>
                  <a:t>	LIS3DHS</a:t>
                </a: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600" dirty="0">
                    <a:ea typeface="Cambria Math" panose="02040503050406030204" pitchFamily="18" charset="0"/>
                  </a:rPr>
                  <a:t>Abtastrate: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de-CH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  <m:r>
                      <a:rPr lang="de-CH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endParaRPr lang="de-CH" sz="1600" dirty="0">
                  <a:ea typeface="Cambria Math" panose="02040503050406030204" pitchFamily="18" charset="0"/>
                </a:endParaRP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600" dirty="0">
                    <a:ea typeface="Cambria Math" panose="02040503050406030204" pitchFamily="18" charset="0"/>
                  </a:rPr>
                  <a:t>Dynamikbereich:	</a:t>
                </a:r>
                <a14:m>
                  <m:oMath xmlns:m="http://schemas.openxmlformats.org/officeDocument/2006/math">
                    <m:r>
                      <a:rPr lang="de-CH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±5</m:t>
                    </m:r>
                    <m:r>
                      <a:rPr lang="de-CH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de-CH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de-CH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de-CH" sz="1600" dirty="0">
                  <a:ea typeface="Cambria Math" panose="02040503050406030204" pitchFamily="18" charset="0"/>
                </a:endParaRP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600" dirty="0">
                    <a:ea typeface="Cambria Math" panose="02040503050406030204" pitchFamily="18" charset="0"/>
                  </a:rPr>
                  <a:t>Quantisierung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de-CH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de-CH" sz="2000" dirty="0">
                    <a:ea typeface="Cambria Math" panose="02040503050406030204" pitchFamily="18" charset="0"/>
                  </a:rPr>
                  <a:t>Ziel: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Evaluierung Signalqualität des MEMS-Beschleunigungssensors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5ED41B6C-2D9F-4782-AF4B-445F580B6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3" t="-173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Hammer-Beschleunigungssensor-Test (HA)</a:t>
            </a:r>
          </a:p>
        </p:txBody>
      </p:sp>
    </p:spTree>
    <p:extLst>
      <p:ext uri="{BB962C8B-B14F-4D97-AF65-F5344CB8AC3E}">
        <p14:creationId xmlns:p14="http://schemas.microsoft.com/office/powerpoint/2010/main" val="39443550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8">
            <a:extLst>
              <a:ext uri="{FF2B5EF4-FFF2-40B4-BE49-F238E27FC236}">
                <a16:creationId xmlns:a16="http://schemas.microsoft.com/office/drawing/2014/main" id="{6E7EAD06-1ECE-4089-8A67-CDB85A2A090C}"/>
              </a:ext>
            </a:extLst>
          </p:cNvPr>
          <p:cNvGraphicFramePr>
            <a:graphicFrameLocks noGrp="1"/>
          </p:cNvGraphicFramePr>
          <p:nvPr/>
        </p:nvGraphicFramePr>
        <p:xfrm>
          <a:off x="488251" y="1647264"/>
          <a:ext cx="8138100" cy="41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70">
                  <a:extLst>
                    <a:ext uri="{9D8B030D-6E8A-4147-A177-3AD203B41FA5}">
                      <a16:colId xmlns:a16="http://schemas.microsoft.com/office/drawing/2014/main" val="3168456977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281440380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517620934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47874069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433439766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079873665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4050300332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050054951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4143204820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27133872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79867305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36654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78845827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10571155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419863865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71588334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545465364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27328010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54884108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5187830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399534770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87123649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7565679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291310399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093340636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597386007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23938630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364418351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57587019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922442370"/>
                    </a:ext>
                  </a:extLst>
                </a:gridCol>
              </a:tblGrid>
              <a:tr h="242496"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März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April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Mai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Juni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Juli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August</a:t>
                      </a:r>
                    </a:p>
                  </a:txBody>
                  <a:tcPr anchor="b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September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94209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11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12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13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14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15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16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17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18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19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20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21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22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23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24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25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26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27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28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29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30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31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32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33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34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35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36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37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38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39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40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28921"/>
                  </a:ext>
                </a:extLst>
              </a:tr>
              <a:tr h="3370026"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12574"/>
                  </a:ext>
                </a:extLst>
              </a:tr>
            </a:tbl>
          </a:graphicData>
        </a:graphic>
      </p:graphicFrame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324B0C4-5392-4924-AF32-AF03B4D0F3DD}"/>
              </a:ext>
            </a:extLst>
          </p:cNvPr>
          <p:cNvCxnSpPr/>
          <p:nvPr/>
        </p:nvCxnSpPr>
        <p:spPr>
          <a:xfrm>
            <a:off x="6006924" y="1872750"/>
            <a:ext cx="0" cy="3880566"/>
          </a:xfrm>
          <a:prstGeom prst="line">
            <a:avLst/>
          </a:prstGeom>
          <a:ln w="12700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Zeitplanung</a:t>
            </a:r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2C3A286B-62CA-43CE-AB1A-74401F6A958E}"/>
              </a:ext>
            </a:extLst>
          </p:cNvPr>
          <p:cNvSpPr/>
          <p:nvPr/>
        </p:nvSpPr>
        <p:spPr>
          <a:xfrm>
            <a:off x="488251" y="2539074"/>
            <a:ext cx="1614869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Recherche</a:t>
            </a:r>
          </a:p>
        </p:txBody>
      </p: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613A48B4-AC0E-4F6A-A74C-7E53030DE98D}"/>
              </a:ext>
            </a:extLst>
          </p:cNvPr>
          <p:cNvSpPr/>
          <p:nvPr/>
        </p:nvSpPr>
        <p:spPr>
          <a:xfrm>
            <a:off x="4832356" y="3545419"/>
            <a:ext cx="2429466" cy="1905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Versuche</a:t>
            </a:r>
          </a:p>
        </p:txBody>
      </p:sp>
      <p:sp>
        <p:nvSpPr>
          <p:cNvPr id="34" name="Pfeil: Fünfeck 33">
            <a:extLst>
              <a:ext uri="{FF2B5EF4-FFF2-40B4-BE49-F238E27FC236}">
                <a16:creationId xmlns:a16="http://schemas.microsoft.com/office/drawing/2014/main" id="{DB9CAF02-C45E-4726-A17B-2A1666738C67}"/>
              </a:ext>
            </a:extLst>
          </p:cNvPr>
          <p:cNvSpPr/>
          <p:nvPr/>
        </p:nvSpPr>
        <p:spPr>
          <a:xfrm>
            <a:off x="6194841" y="4543530"/>
            <a:ext cx="1341120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Erweiterung</a:t>
            </a:r>
          </a:p>
        </p:txBody>
      </p:sp>
      <p:sp>
        <p:nvSpPr>
          <p:cNvPr id="35" name="Pfeil: Fünfeck 34">
            <a:extLst>
              <a:ext uri="{FF2B5EF4-FFF2-40B4-BE49-F238E27FC236}">
                <a16:creationId xmlns:a16="http://schemas.microsoft.com/office/drawing/2014/main" id="{938D29DE-28AB-4758-A985-691A32D1F862}"/>
              </a:ext>
            </a:extLst>
          </p:cNvPr>
          <p:cNvSpPr/>
          <p:nvPr/>
        </p:nvSpPr>
        <p:spPr>
          <a:xfrm>
            <a:off x="5947461" y="5082861"/>
            <a:ext cx="2449831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Bericht</a:t>
            </a:r>
          </a:p>
        </p:txBody>
      </p:sp>
      <p:sp>
        <p:nvSpPr>
          <p:cNvPr id="38" name="Pfeil: Fünfeck 37">
            <a:extLst>
              <a:ext uri="{FF2B5EF4-FFF2-40B4-BE49-F238E27FC236}">
                <a16:creationId xmlns:a16="http://schemas.microsoft.com/office/drawing/2014/main" id="{B8F1BE14-C57E-442E-9DE7-C8438F1D3C23}"/>
              </a:ext>
            </a:extLst>
          </p:cNvPr>
          <p:cNvSpPr/>
          <p:nvPr/>
        </p:nvSpPr>
        <p:spPr>
          <a:xfrm>
            <a:off x="1577767" y="3031774"/>
            <a:ext cx="1078229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Interfaces</a:t>
            </a:r>
          </a:p>
        </p:txBody>
      </p:sp>
      <p:sp>
        <p:nvSpPr>
          <p:cNvPr id="39" name="Pfeil: Fünfeck 38">
            <a:extLst>
              <a:ext uri="{FF2B5EF4-FFF2-40B4-BE49-F238E27FC236}">
                <a16:creationId xmlns:a16="http://schemas.microsoft.com/office/drawing/2014/main" id="{8C36EDD3-25E9-4C92-9C43-48AB50BAE9DD}"/>
              </a:ext>
            </a:extLst>
          </p:cNvPr>
          <p:cNvSpPr/>
          <p:nvPr/>
        </p:nvSpPr>
        <p:spPr>
          <a:xfrm>
            <a:off x="3688290" y="4040450"/>
            <a:ext cx="2737909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Impulshammer</a:t>
            </a:r>
          </a:p>
        </p:txBody>
      </p:sp>
      <p:sp>
        <p:nvSpPr>
          <p:cNvPr id="40" name="Pfeil: Fünfeck 39">
            <a:extLst>
              <a:ext uri="{FF2B5EF4-FFF2-40B4-BE49-F238E27FC236}">
                <a16:creationId xmlns:a16="http://schemas.microsoft.com/office/drawing/2014/main" id="{A45F9907-05F8-4744-9302-8DB7F1D0084A}"/>
              </a:ext>
            </a:extLst>
          </p:cNvPr>
          <p:cNvSpPr/>
          <p:nvPr/>
        </p:nvSpPr>
        <p:spPr>
          <a:xfrm>
            <a:off x="7017801" y="4812122"/>
            <a:ext cx="1341120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Puffer</a:t>
            </a:r>
          </a:p>
        </p:txBody>
      </p:sp>
      <p:sp>
        <p:nvSpPr>
          <p:cNvPr id="20" name="Pfeil: Fünfeck 19">
            <a:extLst>
              <a:ext uri="{FF2B5EF4-FFF2-40B4-BE49-F238E27FC236}">
                <a16:creationId xmlns:a16="http://schemas.microsoft.com/office/drawing/2014/main" id="{205F9144-AA21-4A9E-8C4C-385AE2824EF0}"/>
              </a:ext>
            </a:extLst>
          </p:cNvPr>
          <p:cNvSpPr/>
          <p:nvPr/>
        </p:nvSpPr>
        <p:spPr>
          <a:xfrm>
            <a:off x="1036605" y="2786724"/>
            <a:ext cx="2697195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/>
              <a:t>Beschleunigungs</a:t>
            </a:r>
            <a:r>
              <a:rPr lang="de-CH" sz="1200" dirty="0"/>
              <a:t> IC</a:t>
            </a:r>
          </a:p>
        </p:txBody>
      </p:sp>
      <p:sp>
        <p:nvSpPr>
          <p:cNvPr id="21" name="Pfeil: Fünfeck 20">
            <a:extLst>
              <a:ext uri="{FF2B5EF4-FFF2-40B4-BE49-F238E27FC236}">
                <a16:creationId xmlns:a16="http://schemas.microsoft.com/office/drawing/2014/main" id="{E1BB3E93-DB3B-4F96-BBEB-F20705727CEF}"/>
              </a:ext>
            </a:extLst>
          </p:cNvPr>
          <p:cNvSpPr/>
          <p:nvPr/>
        </p:nvSpPr>
        <p:spPr>
          <a:xfrm>
            <a:off x="3193065" y="3300369"/>
            <a:ext cx="1378936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Kraftmesszelle</a:t>
            </a:r>
          </a:p>
        </p:txBody>
      </p:sp>
      <p:sp>
        <p:nvSpPr>
          <p:cNvPr id="36" name="Pfeil: Fünfeck 35">
            <a:extLst>
              <a:ext uri="{FF2B5EF4-FFF2-40B4-BE49-F238E27FC236}">
                <a16:creationId xmlns:a16="http://schemas.microsoft.com/office/drawing/2014/main" id="{3D31BADC-A529-42E5-9BAF-018E02480937}"/>
              </a:ext>
            </a:extLst>
          </p:cNvPr>
          <p:cNvSpPr/>
          <p:nvPr/>
        </p:nvSpPr>
        <p:spPr>
          <a:xfrm>
            <a:off x="2655996" y="3797585"/>
            <a:ext cx="3253311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Master – Slave Kommunikation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2A478B6-D010-47A9-91F2-2FC6CE34C2BE}"/>
              </a:ext>
            </a:extLst>
          </p:cNvPr>
          <p:cNvSpPr/>
          <p:nvPr/>
        </p:nvSpPr>
        <p:spPr>
          <a:xfrm>
            <a:off x="3406425" y="5501961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6405529-436F-464D-8C94-7B0FE668A1DE}"/>
              </a:ext>
            </a:extLst>
          </p:cNvPr>
          <p:cNvSpPr/>
          <p:nvPr/>
        </p:nvSpPr>
        <p:spPr>
          <a:xfrm>
            <a:off x="8325292" y="5478181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D0EA8FA5-4CD6-4C45-84ED-EA0154C23462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3048654" y="5236405"/>
            <a:ext cx="418446" cy="3309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0F0BAB6-6806-4643-884D-72A30D5B6CDF}"/>
              </a:ext>
            </a:extLst>
          </p:cNvPr>
          <p:cNvSpPr txBox="1"/>
          <p:nvPr/>
        </p:nvSpPr>
        <p:spPr>
          <a:xfrm>
            <a:off x="6858367" y="5411714"/>
            <a:ext cx="1204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200" dirty="0"/>
              <a:t>Abgabe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806DFF1-79E8-43E2-ACCD-30697EDF770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063251" y="5548314"/>
            <a:ext cx="333037" cy="19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6AAC530-B2EA-4454-9C6F-79F4AA3BB058}"/>
              </a:ext>
            </a:extLst>
          </p:cNvPr>
          <p:cNvSpPr txBox="1"/>
          <p:nvPr/>
        </p:nvSpPr>
        <p:spPr>
          <a:xfrm>
            <a:off x="2446212" y="4774740"/>
            <a:ext cx="120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Zwischen-präsentation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0B8DE29-8C4C-4BFE-9E91-8AF7E60E323B}"/>
              </a:ext>
            </a:extLst>
          </p:cNvPr>
          <p:cNvSpPr/>
          <p:nvPr/>
        </p:nvSpPr>
        <p:spPr>
          <a:xfrm>
            <a:off x="5952995" y="5507059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AA85C73B-FB79-4CC3-91C8-0964A2AD30B8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5458422" y="5241503"/>
            <a:ext cx="564553" cy="3369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4DF2E420-922B-4D3A-BE8E-EAB53846BE2D}"/>
              </a:ext>
            </a:extLst>
          </p:cNvPr>
          <p:cNvSpPr txBox="1"/>
          <p:nvPr/>
        </p:nvSpPr>
        <p:spPr>
          <a:xfrm>
            <a:off x="4855980" y="4779838"/>
            <a:ext cx="120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Schluss-</a:t>
            </a:r>
            <a:br>
              <a:rPr lang="de-CH" sz="1200" dirty="0"/>
            </a:br>
            <a:r>
              <a:rPr lang="de-CH" sz="1200" dirty="0" err="1"/>
              <a:t>präsentation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97586375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538CFA2-36A9-4126-8F63-D7374FE30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220846"/>
                <a:ext cx="8496300" cy="1013263"/>
              </a:xfrm>
            </p:spPr>
            <p:txBody>
              <a:bodyPr>
                <a:normAutofit/>
              </a:bodyPr>
              <a:lstStyle/>
              <a:p>
                <a:r>
                  <a:rPr lang="de-CH" sz="1800" dirty="0"/>
                  <a:t>Testaufbau für Linearantriebe</a:t>
                </a:r>
              </a:p>
              <a:p>
                <a:r>
                  <a:rPr lang="de-CH" sz="1800" dirty="0"/>
                  <a:t>Kinematische Kette:	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2] 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de-CH" sz="1800" dirty="0"/>
              </a:p>
              <a:p>
                <a:endParaRPr lang="de-CH" sz="1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538CFA2-36A9-4126-8F63-D7374FE30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220846"/>
                <a:ext cx="8496300" cy="1013263"/>
              </a:xfrm>
              <a:blipFill>
                <a:blip r:embed="rId2"/>
                <a:stretch>
                  <a:fillRect t="-778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0FCEFF-CB42-48CC-AA39-CF14FA47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109324-974D-4B17-8FC7-EBE767B6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BD7648-1AAE-4066-B8E2-101F49B0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 Testaufbau (Andromeda)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9DC40DD-2486-437A-AD88-D4BF52E89FC7}"/>
              </a:ext>
            </a:extLst>
          </p:cNvPr>
          <p:cNvGrpSpPr/>
          <p:nvPr/>
        </p:nvGrpSpPr>
        <p:grpSpPr>
          <a:xfrm>
            <a:off x="2034322" y="1781226"/>
            <a:ext cx="5205248" cy="3207341"/>
            <a:chOff x="2034322" y="1781226"/>
            <a:chExt cx="5205248" cy="320734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070AAA0-D541-432F-8C63-8A7C91178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62" r="14610"/>
            <a:stretch/>
          </p:blipFill>
          <p:spPr>
            <a:xfrm>
              <a:off x="2034322" y="1781226"/>
              <a:ext cx="5205248" cy="320734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24D274D-F536-4DC1-8417-7AFD6ADB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169083" y="4244156"/>
              <a:ext cx="862013" cy="617387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F88D212-8CC3-4E25-80E9-3F8A3B6FEC46}"/>
                </a:ext>
              </a:extLst>
            </p:cNvPr>
            <p:cNvSpPr txBox="1"/>
            <p:nvPr/>
          </p:nvSpPr>
          <p:spPr>
            <a:xfrm>
              <a:off x="7031096" y="4391958"/>
              <a:ext cx="15716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600" dirty="0"/>
                <a:t>X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C4B3A-3C44-44B3-B11D-837A48B31CBE}"/>
                </a:ext>
              </a:extLst>
            </p:cNvPr>
            <p:cNvSpPr txBox="1"/>
            <p:nvPr/>
          </p:nvSpPr>
          <p:spPr>
            <a:xfrm>
              <a:off x="6209428" y="4479003"/>
              <a:ext cx="15716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600" dirty="0"/>
                <a:t>Y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1A0C9BB-A284-4D16-BD61-181A82ADC6F8}"/>
                </a:ext>
              </a:extLst>
            </p:cNvPr>
            <p:cNvSpPr txBox="1"/>
            <p:nvPr/>
          </p:nvSpPr>
          <p:spPr>
            <a:xfrm>
              <a:off x="6873933" y="4029597"/>
              <a:ext cx="15716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600" dirty="0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3094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nhaltsplatzhalter 29">
            <a:extLst>
              <a:ext uri="{FF2B5EF4-FFF2-40B4-BE49-F238E27FC236}">
                <a16:creationId xmlns:a16="http://schemas.microsoft.com/office/drawing/2014/main" id="{CBFFF78F-F72C-4D80-AC68-DEBA9621C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0FCEFF-CB42-48CC-AA39-CF14FA47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109324-974D-4B17-8FC7-EBE767B6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BD7648-1AAE-4066-B8E2-101F49B0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 Testaufbau (Andromeda)</a:t>
            </a:r>
          </a:p>
        </p:txBody>
      </p:sp>
      <p:pic>
        <p:nvPicPr>
          <p:cNvPr id="14" name="Grafik 1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3D4082E-C526-4C7D-A61F-185413CEF0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7" t="5330" r="7916"/>
          <a:stretch/>
        </p:blipFill>
        <p:spPr>
          <a:xfrm>
            <a:off x="5962649" y="2030012"/>
            <a:ext cx="2218575" cy="1741337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BA6731A-2FC2-4BFB-BADC-8C76632588DC}"/>
              </a:ext>
            </a:extLst>
          </p:cNvPr>
          <p:cNvGrpSpPr/>
          <p:nvPr/>
        </p:nvGrpSpPr>
        <p:grpSpPr>
          <a:xfrm>
            <a:off x="601272" y="3914815"/>
            <a:ext cx="4968070" cy="2565074"/>
            <a:chOff x="601272" y="3914815"/>
            <a:chExt cx="4968070" cy="256507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1BDD77F-16E4-4AD1-964B-DFB8F071C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01272" y="3914815"/>
              <a:ext cx="4968070" cy="2565074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14D1371-99F1-46B0-9C91-4A619F013502}"/>
                </a:ext>
              </a:extLst>
            </p:cNvPr>
            <p:cNvSpPr txBox="1"/>
            <p:nvPr/>
          </p:nvSpPr>
          <p:spPr>
            <a:xfrm>
              <a:off x="4695824" y="5519261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X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3E5215B-6CE6-4769-8559-470B4A1BE42F}"/>
                </a:ext>
              </a:extLst>
            </p:cNvPr>
            <p:cNvSpPr txBox="1"/>
            <p:nvPr/>
          </p:nvSpPr>
          <p:spPr>
            <a:xfrm>
              <a:off x="4493418" y="5725821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Y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05E4FB1-76EB-466A-898E-FC5F747C6BB7}"/>
                </a:ext>
              </a:extLst>
            </p:cNvPr>
            <p:cNvSpPr txBox="1"/>
            <p:nvPr/>
          </p:nvSpPr>
          <p:spPr>
            <a:xfrm>
              <a:off x="4268830" y="5403702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Z</a:t>
              </a:r>
            </a:p>
          </p:txBody>
        </p: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824C5100-046E-4898-804A-708B66FF7875}"/>
              </a:ext>
            </a:extLst>
          </p:cNvPr>
          <p:cNvGrpSpPr/>
          <p:nvPr/>
        </p:nvGrpSpPr>
        <p:grpSpPr>
          <a:xfrm>
            <a:off x="6494189" y="5012325"/>
            <a:ext cx="2398860" cy="259065"/>
            <a:chOff x="6494189" y="5012325"/>
            <a:chExt cx="2398860" cy="259065"/>
          </a:xfrm>
        </p:grpSpPr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BAE7FB2-E8D9-4846-A504-3487D1F0A48A}"/>
                </a:ext>
              </a:extLst>
            </p:cNvPr>
            <p:cNvSpPr txBox="1"/>
            <p:nvPr/>
          </p:nvSpPr>
          <p:spPr>
            <a:xfrm>
              <a:off x="6674474" y="5012325"/>
              <a:ext cx="2218575" cy="259065"/>
            </a:xfrm>
            <a:prstGeom prst="rect">
              <a:avLst/>
            </a:prstGeom>
            <a:noFill/>
          </p:spPr>
          <p:txBody>
            <a:bodyPr wrap="square" tIns="21600" bIns="21600" rtlCol="0">
              <a:spAutoFit/>
            </a:bodyPr>
            <a:lstStyle/>
            <a:p>
              <a:pPr defTabSz="252000"/>
              <a:r>
                <a:rPr lang="de-CH" sz="1400" dirty="0"/>
                <a:t>Hammer-Anregung</a:t>
              </a:r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E11FBC2B-2338-4288-9B6C-1697363556F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494189" y="5089353"/>
              <a:ext cx="107386" cy="108000"/>
            </a:xfrm>
            <a:custGeom>
              <a:avLst/>
              <a:gdLst>
                <a:gd name="connsiteX0" fmla="*/ 35172 w 70549"/>
                <a:gd name="connsiteY0" fmla="*/ -112 h 70953"/>
                <a:gd name="connsiteX1" fmla="*/ 70446 w 70549"/>
                <a:gd name="connsiteY1" fmla="*/ 35365 h 70953"/>
                <a:gd name="connsiteX2" fmla="*/ 35172 w 70549"/>
                <a:gd name="connsiteY2" fmla="*/ 70842 h 70953"/>
                <a:gd name="connsiteX3" fmla="*/ -103 w 70549"/>
                <a:gd name="connsiteY3" fmla="*/ 35365 h 70953"/>
                <a:gd name="connsiteX4" fmla="*/ 35172 w 70549"/>
                <a:gd name="connsiteY4" fmla="*/ -112 h 7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49" h="70953">
                  <a:moveTo>
                    <a:pt x="35172" y="-112"/>
                  </a:moveTo>
                  <a:cubicBezTo>
                    <a:pt x="54651" y="-112"/>
                    <a:pt x="70446" y="15774"/>
                    <a:pt x="70446" y="35365"/>
                  </a:cubicBezTo>
                  <a:cubicBezTo>
                    <a:pt x="70446" y="54964"/>
                    <a:pt x="54651" y="70842"/>
                    <a:pt x="35172" y="70842"/>
                  </a:cubicBezTo>
                  <a:cubicBezTo>
                    <a:pt x="15685" y="70842"/>
                    <a:pt x="-103" y="54964"/>
                    <a:pt x="-103" y="35365"/>
                  </a:cubicBezTo>
                  <a:cubicBezTo>
                    <a:pt x="-103" y="15774"/>
                    <a:pt x="15685" y="-112"/>
                    <a:pt x="35172" y="-112"/>
                  </a:cubicBezTo>
                </a:path>
              </a:pathLst>
            </a:custGeom>
            <a:solidFill>
              <a:srgbClr val="A8322D"/>
            </a:solidFill>
            <a:ln w="5871" cap="rnd">
              <a:solidFill>
                <a:srgbClr val="A832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6436E3C9-8E9A-428E-8191-59AC98E1CCE5}"/>
              </a:ext>
            </a:extLst>
          </p:cNvPr>
          <p:cNvGrpSpPr/>
          <p:nvPr/>
        </p:nvGrpSpPr>
        <p:grpSpPr>
          <a:xfrm>
            <a:off x="6494138" y="5271390"/>
            <a:ext cx="2398911" cy="474509"/>
            <a:chOff x="6494138" y="5271390"/>
            <a:chExt cx="2398911" cy="474509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429A3030-2A7E-4635-8C63-638A2E8EB5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494138" y="5347766"/>
              <a:ext cx="107386" cy="108000"/>
            </a:xfrm>
            <a:custGeom>
              <a:avLst/>
              <a:gdLst>
                <a:gd name="connsiteX0" fmla="*/ 35007 w 70549"/>
                <a:gd name="connsiteY0" fmla="*/ -112 h 70953"/>
                <a:gd name="connsiteX1" fmla="*/ 70281 w 70549"/>
                <a:gd name="connsiteY1" fmla="*/ 35365 h 70953"/>
                <a:gd name="connsiteX2" fmla="*/ 35007 w 70549"/>
                <a:gd name="connsiteY2" fmla="*/ 70842 h 70953"/>
                <a:gd name="connsiteX3" fmla="*/ -268 w 70549"/>
                <a:gd name="connsiteY3" fmla="*/ 35365 h 70953"/>
                <a:gd name="connsiteX4" fmla="*/ 35007 w 70549"/>
                <a:gd name="connsiteY4" fmla="*/ -112 h 7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49" h="70953">
                  <a:moveTo>
                    <a:pt x="35007" y="-112"/>
                  </a:moveTo>
                  <a:cubicBezTo>
                    <a:pt x="54486" y="-112"/>
                    <a:pt x="70281" y="15774"/>
                    <a:pt x="70281" y="35365"/>
                  </a:cubicBezTo>
                  <a:cubicBezTo>
                    <a:pt x="70281" y="54964"/>
                    <a:pt x="54486" y="70842"/>
                    <a:pt x="35007" y="70842"/>
                  </a:cubicBezTo>
                  <a:cubicBezTo>
                    <a:pt x="15520" y="70842"/>
                    <a:pt x="-268" y="54964"/>
                    <a:pt x="-268" y="35365"/>
                  </a:cubicBezTo>
                  <a:cubicBezTo>
                    <a:pt x="-268" y="15774"/>
                    <a:pt x="15520" y="-112"/>
                    <a:pt x="35007" y="-112"/>
                  </a:cubicBezTo>
                </a:path>
              </a:pathLst>
            </a:custGeom>
            <a:solidFill>
              <a:srgbClr val="D97772"/>
            </a:solidFill>
            <a:ln w="5871" cap="rnd">
              <a:solidFill>
                <a:srgbClr val="D977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CH" dirty="0"/>
            </a:p>
          </p:txBody>
        </p:sp>
        <p:sp>
          <p:nvSpPr>
            <p:cNvPr id="224" name="Textfeld 223">
              <a:extLst>
                <a:ext uri="{FF2B5EF4-FFF2-40B4-BE49-F238E27FC236}">
                  <a16:creationId xmlns:a16="http://schemas.microsoft.com/office/drawing/2014/main" id="{7F80EF19-96AF-4CF9-BBED-AF46AB559049}"/>
                </a:ext>
              </a:extLst>
            </p:cNvPr>
            <p:cNvSpPr txBox="1"/>
            <p:nvPr/>
          </p:nvSpPr>
          <p:spPr>
            <a:xfrm>
              <a:off x="6674474" y="5271390"/>
              <a:ext cx="2218575" cy="474509"/>
            </a:xfrm>
            <a:prstGeom prst="rect">
              <a:avLst/>
            </a:prstGeom>
            <a:noFill/>
          </p:spPr>
          <p:txBody>
            <a:bodyPr wrap="square" tIns="21600" bIns="21600" rtlCol="0">
              <a:spAutoFit/>
            </a:bodyPr>
            <a:lstStyle/>
            <a:p>
              <a:pPr defTabSz="252000"/>
              <a:r>
                <a:rPr lang="de-CH" sz="1400" dirty="0" err="1"/>
                <a:t>Piezo</a:t>
              </a:r>
              <a:r>
                <a:rPr lang="de-CH" sz="1400" dirty="0"/>
                <a:t> Beschleunigungssensor</a:t>
              </a:r>
            </a:p>
          </p:txBody>
        </p:sp>
      </p:grp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DF376653-0285-4DA2-B35D-8E9D2C4DFA69}"/>
              </a:ext>
            </a:extLst>
          </p:cNvPr>
          <p:cNvGrpSpPr/>
          <p:nvPr/>
        </p:nvGrpSpPr>
        <p:grpSpPr>
          <a:xfrm>
            <a:off x="6498901" y="5530993"/>
            <a:ext cx="2398962" cy="259065"/>
            <a:chOff x="6498901" y="5530993"/>
            <a:chExt cx="2398962" cy="259065"/>
          </a:xfrm>
        </p:grpSpPr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8B810686-04AD-4BC8-9DB5-70C8A328F41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498901" y="5611594"/>
              <a:ext cx="107386" cy="108000"/>
            </a:xfrm>
            <a:custGeom>
              <a:avLst/>
              <a:gdLst>
                <a:gd name="connsiteX0" fmla="*/ 35007 w 70549"/>
                <a:gd name="connsiteY0" fmla="*/ -96 h 70953"/>
                <a:gd name="connsiteX1" fmla="*/ 70281 w 70549"/>
                <a:gd name="connsiteY1" fmla="*/ 35380 h 70953"/>
                <a:gd name="connsiteX2" fmla="*/ 35007 w 70549"/>
                <a:gd name="connsiteY2" fmla="*/ 70857 h 70953"/>
                <a:gd name="connsiteX3" fmla="*/ -268 w 70549"/>
                <a:gd name="connsiteY3" fmla="*/ 35380 h 70953"/>
                <a:gd name="connsiteX4" fmla="*/ 35007 w 70549"/>
                <a:gd name="connsiteY4" fmla="*/ -96 h 7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49" h="70953">
                  <a:moveTo>
                    <a:pt x="35007" y="-96"/>
                  </a:moveTo>
                  <a:cubicBezTo>
                    <a:pt x="54486" y="-96"/>
                    <a:pt x="70281" y="15790"/>
                    <a:pt x="70281" y="35380"/>
                  </a:cubicBezTo>
                  <a:cubicBezTo>
                    <a:pt x="70281" y="54971"/>
                    <a:pt x="54486" y="70857"/>
                    <a:pt x="35007" y="70857"/>
                  </a:cubicBezTo>
                  <a:cubicBezTo>
                    <a:pt x="15520" y="70857"/>
                    <a:pt x="-268" y="54971"/>
                    <a:pt x="-268" y="35380"/>
                  </a:cubicBezTo>
                  <a:cubicBezTo>
                    <a:pt x="-268" y="15790"/>
                    <a:pt x="15520" y="-96"/>
                    <a:pt x="35007" y="-96"/>
                  </a:cubicBezTo>
                </a:path>
              </a:pathLst>
            </a:custGeom>
            <a:solidFill>
              <a:srgbClr val="1269B0"/>
            </a:solidFill>
            <a:ln w="5871" cap="rnd">
              <a:solidFill>
                <a:srgbClr val="1269B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227" name="Textfeld 226">
              <a:extLst>
                <a:ext uri="{FF2B5EF4-FFF2-40B4-BE49-F238E27FC236}">
                  <a16:creationId xmlns:a16="http://schemas.microsoft.com/office/drawing/2014/main" id="{1C0F9789-6B07-4FC9-97DB-0129ECEF057C}"/>
                </a:ext>
              </a:extLst>
            </p:cNvPr>
            <p:cNvSpPr txBox="1"/>
            <p:nvPr/>
          </p:nvSpPr>
          <p:spPr>
            <a:xfrm>
              <a:off x="6679288" y="5530993"/>
              <a:ext cx="2218575" cy="259065"/>
            </a:xfrm>
            <a:prstGeom prst="rect">
              <a:avLst/>
            </a:prstGeom>
            <a:noFill/>
          </p:spPr>
          <p:txBody>
            <a:bodyPr wrap="square" tIns="21600" bIns="21600" rtlCol="0">
              <a:spAutoFit/>
            </a:bodyPr>
            <a:lstStyle/>
            <a:p>
              <a:pPr defTabSz="252000"/>
              <a:r>
                <a:rPr lang="de-CH" sz="1400" dirty="0"/>
                <a:t>LIS3DSH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7164AC7-CB65-4690-AA59-6F77144B1A0A}"/>
              </a:ext>
            </a:extLst>
          </p:cNvPr>
          <p:cNvGrpSpPr/>
          <p:nvPr/>
        </p:nvGrpSpPr>
        <p:grpSpPr>
          <a:xfrm>
            <a:off x="728422" y="1852536"/>
            <a:ext cx="4641413" cy="1934757"/>
            <a:chOff x="728422" y="1852536"/>
            <a:chExt cx="4641413" cy="193475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6ED6F3B-F8AF-47EF-9154-D212D7097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8422" y="1852536"/>
              <a:ext cx="4505316" cy="1934757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E7FE65-4A0B-4AB1-BC61-E3578B40FEEB}"/>
                </a:ext>
              </a:extLst>
            </p:cNvPr>
            <p:cNvSpPr txBox="1"/>
            <p:nvPr/>
          </p:nvSpPr>
          <p:spPr>
            <a:xfrm>
              <a:off x="5191606" y="3435331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X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878CC4DC-A88D-4257-8E06-14232B3F3987}"/>
                </a:ext>
              </a:extLst>
            </p:cNvPr>
            <p:cNvSpPr txBox="1"/>
            <p:nvPr/>
          </p:nvSpPr>
          <p:spPr>
            <a:xfrm>
              <a:off x="5212672" y="3138122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Y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C75741E-73B1-4D29-860F-1E6C978B95A9}"/>
                </a:ext>
              </a:extLst>
            </p:cNvPr>
            <p:cNvSpPr txBox="1"/>
            <p:nvPr/>
          </p:nvSpPr>
          <p:spPr>
            <a:xfrm>
              <a:off x="4843462" y="2808347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4126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</p:spPr>
            <p:txBody>
              <a:bodyPr>
                <a:normAutofit/>
              </a:bodyPr>
              <a:lstStyle/>
              <a:p>
                <a:r>
                  <a:rPr lang="de-CH" sz="1800" dirty="0"/>
                  <a:t>Signal von Sensor LIS3DSH auf 0 gemittelt</a:t>
                </a:r>
              </a:p>
              <a:p>
                <a:r>
                  <a:rPr lang="de-CH" sz="1800" dirty="0"/>
                  <a:t>Auch Amplituden in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de-CH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CH" sz="1800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de-CH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CH" sz="1800" dirty="0"/>
                  <a:t> vom LIS3DSH sind kleiner als diese vom </a:t>
                </a:r>
                <a:r>
                  <a:rPr lang="de-CH" sz="1800" dirty="0" err="1"/>
                  <a:t>Piezo</a:t>
                </a:r>
                <a:endParaRPr lang="de-CH" sz="1800" dirty="0"/>
              </a:p>
              <a:p>
                <a:r>
                  <a:rPr lang="de-CH" sz="1800" dirty="0"/>
                  <a:t>Höhere Amplituden vom </a:t>
                </a:r>
                <a:r>
                  <a:rPr lang="de-CH" sz="1800" dirty="0" err="1"/>
                  <a:t>Piezo</a:t>
                </a:r>
                <a:r>
                  <a:rPr lang="de-CH" sz="1800" dirty="0"/>
                  <a:t> in negativer z-Richtung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  <a:blipFill>
                <a:blip r:embed="rId3"/>
                <a:stretch>
                  <a:fillRect t="-71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Inhaltsplatzhalter 7">
            <a:extLst>
              <a:ext uri="{FF2B5EF4-FFF2-40B4-BE49-F238E27FC236}">
                <a16:creationId xmlns:a16="http://schemas.microsoft.com/office/drawing/2014/main" id="{09F18048-C5E8-4257-8B4A-173E30EFE290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8496300" cy="4210046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sz="1800" dirty="0">
              <a:ea typeface="Cambria Math" panose="02040503050406030204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 Signalauswertung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285469-6849-489F-8627-0720EDED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0404" y="1625500"/>
            <a:ext cx="8335947" cy="33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269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CH" sz="1800" dirty="0"/>
                  <a:t>Dominante Frequenz bei etwas über 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de-CH" sz="18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/>
                  <a:t> auf beiden Sensoren ersichtlich</a:t>
                </a:r>
              </a:p>
              <a:p>
                <a:r>
                  <a:rPr lang="de-CH" sz="1800" dirty="0"/>
                  <a:t>Frequenzbereich von 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/>
                  <a:t> bis 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/>
                  <a:t> muss weiter untersucht werden</a:t>
                </a:r>
              </a:p>
              <a:p>
                <a:r>
                  <a:rPr lang="de-CH" sz="1800" dirty="0"/>
                  <a:t>Frequenzen über </a:t>
                </a:r>
                <a14:m>
                  <m:oMath xmlns:m="http://schemas.openxmlformats.org/officeDocument/2006/math">
                    <m:r>
                      <a:rPr lang="de-CH" sz="1800" b="0" i="1" smtClean="0">
                        <a:latin typeface="Cambria Math" panose="02040503050406030204" pitchFamily="18" charset="0"/>
                      </a:rPr>
                      <m:t>250</m:t>
                    </m:r>
                    <m:r>
                      <a:rPr lang="de-CH" sz="18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/>
                  <a:t> werden nicht mehr angeregt, Tests mit anderen Hammerspitzen nötig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  <a:blipFill>
                <a:blip r:embed="rId3"/>
                <a:stretch>
                  <a:fillRect t="-9290" b="-1256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Inhaltsplatzhalter 7">
            <a:extLst>
              <a:ext uri="{FF2B5EF4-FFF2-40B4-BE49-F238E27FC236}">
                <a16:creationId xmlns:a16="http://schemas.microsoft.com/office/drawing/2014/main" id="{09F18048-C5E8-4257-8B4A-173E30EFE290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8496300" cy="4210046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sz="1800" dirty="0">
              <a:ea typeface="Cambria Math" panose="02040503050406030204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 Signalauswertung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285469-6849-489F-8627-0720EDED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0404" y="1625500"/>
            <a:ext cx="8335947" cy="33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71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5A5424A-B45F-4FB1-9FB7-1C10D6980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Dominante Frequenz wird auch beim MEMS Sensor angeregt</a:t>
                </a:r>
              </a:p>
              <a:p>
                <a:endParaRPr lang="de-CH" dirty="0"/>
              </a:p>
              <a:p>
                <a:r>
                  <a:rPr lang="de-CH" dirty="0"/>
                  <a:t>Frequenzen im Bereich zwischen </a:t>
                </a:r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dirty="0"/>
                  <a:t> bis </a:t>
                </a:r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30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dirty="0"/>
                  <a:t> müssen weiter untersucht werden</a:t>
                </a:r>
              </a:p>
              <a:p>
                <a:r>
                  <a:rPr lang="de-CH" dirty="0"/>
                  <a:t>Der MEMS Sensor muss kalibriert werden</a:t>
                </a:r>
              </a:p>
              <a:p>
                <a:pPr lvl="1"/>
                <a:r>
                  <a:rPr lang="de-CH" dirty="0"/>
                  <a:t>Bekannte Masse, frei schwingend</a:t>
                </a:r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5A5424A-B45F-4FB1-9FB7-1C10D6980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A52A7-7F8C-46FB-AC9C-9310CFB5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035D62-DCBF-4228-A284-5FB975FD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494B6D-3437-4465-B509-15D783CA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Hammer-Beschleunigungssensor Erkenntnisse und 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323592131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>
                <a:solidFill>
                  <a:schemeClr val="bg2"/>
                </a:solidFill>
              </a:rPr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414549705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Schnittstellen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1DB2C-7369-464B-B282-4ABAF3705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000" dirty="0"/>
              <a:t>Schnittstellen zur Datenübertragung sind begrenzt durch unterschiedliche Kabellängen.</a:t>
            </a:r>
          </a:p>
          <a:p>
            <a:r>
              <a:rPr lang="de-CH" sz="2000" dirty="0"/>
              <a:t>Aus diesem Grund können nicht alle Sensoren direkt von einem Zentralen Mikrokontroller (MCU) ausgelesen werden.</a:t>
            </a:r>
          </a:p>
          <a:p>
            <a:pPr defTabSz="9000000">
              <a:tabLst>
                <a:tab pos="3960000" algn="ctr"/>
                <a:tab pos="4860000" algn="ctr"/>
                <a:tab pos="6120000" algn="ctr"/>
                <a:tab pos="7380000" algn="ctr"/>
              </a:tabLst>
            </a:pPr>
            <a:r>
              <a:rPr lang="de-CH" sz="2000" dirty="0"/>
              <a:t>Verwendete Schnittstellen:	</a:t>
            </a:r>
            <a:r>
              <a:rPr lang="de-CH" sz="2000" dirty="0">
                <a:solidFill>
                  <a:schemeClr val="bg2"/>
                </a:solidFill>
              </a:rPr>
              <a:t>USB</a:t>
            </a:r>
            <a:r>
              <a:rPr lang="de-CH" sz="2000" dirty="0"/>
              <a:t>	</a:t>
            </a:r>
            <a:r>
              <a:rPr lang="de-CH" sz="2000" dirty="0">
                <a:solidFill>
                  <a:schemeClr val="accent2"/>
                </a:solidFill>
              </a:rPr>
              <a:t>SPI</a:t>
            </a:r>
            <a:r>
              <a:rPr lang="de-CH" sz="2000" dirty="0"/>
              <a:t>	</a:t>
            </a:r>
            <a:r>
              <a:rPr lang="de-CH" sz="2000" dirty="0">
                <a:solidFill>
                  <a:srgbClr val="C00000"/>
                </a:solidFill>
              </a:rPr>
              <a:t>RS-485	</a:t>
            </a:r>
            <a:r>
              <a:rPr lang="de-CH" sz="2000" dirty="0">
                <a:solidFill>
                  <a:schemeClr val="tx2"/>
                </a:solidFill>
              </a:rPr>
              <a:t>Analog</a:t>
            </a:r>
            <a:endParaRPr lang="de-CH" sz="2000" dirty="0"/>
          </a:p>
          <a:p>
            <a:pPr defTabSz="9000000">
              <a:tabLst>
                <a:tab pos="3600000" algn="ctr"/>
                <a:tab pos="4860000" algn="ctr"/>
                <a:tab pos="6120000" algn="ctr"/>
                <a:tab pos="7380000" algn="ctr"/>
              </a:tabLst>
            </a:pPr>
            <a:r>
              <a:rPr lang="de-CH" sz="2000" dirty="0"/>
              <a:t>System:</a:t>
            </a:r>
          </a:p>
          <a:p>
            <a:endParaRPr lang="de-CH" sz="2000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761B186-18B4-4B6F-9833-E597535C1E03}"/>
              </a:ext>
            </a:extLst>
          </p:cNvPr>
          <p:cNvGrpSpPr/>
          <p:nvPr/>
        </p:nvGrpSpPr>
        <p:grpSpPr>
          <a:xfrm>
            <a:off x="1937767" y="4118259"/>
            <a:ext cx="4670379" cy="2172274"/>
            <a:chOff x="1937767" y="4118259"/>
            <a:chExt cx="4670379" cy="2172274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C06D1BDA-470B-4EA4-98A3-B55C243F019E}"/>
                </a:ext>
              </a:extLst>
            </p:cNvPr>
            <p:cNvCxnSpPr>
              <a:cxnSpLocks/>
              <a:stCxn id="11" idx="0"/>
              <a:endCxn id="2" idx="2"/>
            </p:cNvCxnSpPr>
            <p:nvPr/>
          </p:nvCxnSpPr>
          <p:spPr>
            <a:xfrm flipV="1">
              <a:off x="5971876" y="4700587"/>
              <a:ext cx="0" cy="238977"/>
            </a:xfrm>
            <a:prstGeom prst="line">
              <a:avLst/>
            </a:prstGeom>
            <a:ln w="317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1231888-70C3-4A21-A6EA-AA1B4DBD859F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4836694" y="5225314"/>
              <a:ext cx="754019" cy="4011"/>
            </a:xfrm>
            <a:prstGeom prst="line">
              <a:avLst/>
            </a:prstGeom>
            <a:ln w="317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A940B6-DCC6-4A9B-8D28-AA0292F4AE8D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388615" y="5229325"/>
              <a:ext cx="636270" cy="0"/>
            </a:xfrm>
            <a:prstGeom prst="line">
              <a:avLst/>
            </a:prstGeom>
            <a:ln w="317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0E58E8B9-983A-4BCF-8068-25331523BBD9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2663191" y="4689759"/>
              <a:ext cx="0" cy="527935"/>
            </a:xfrm>
            <a:prstGeom prst="line">
              <a:avLst/>
            </a:prstGeom>
            <a:ln w="317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5907D7-EA36-4E8A-991C-9E6CCBCC7816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>
              <a:off x="4430790" y="5515075"/>
              <a:ext cx="0" cy="203958"/>
            </a:xfrm>
            <a:prstGeom prst="line">
              <a:avLst/>
            </a:prstGeom>
            <a:ln w="317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F580F96-46E9-4E1A-B5BF-8D1D3A1EAFB6}"/>
                </a:ext>
              </a:extLst>
            </p:cNvPr>
            <p:cNvSpPr/>
            <p:nvPr/>
          </p:nvSpPr>
          <p:spPr>
            <a:xfrm>
              <a:off x="5335606" y="4129087"/>
              <a:ext cx="1272540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Beschleunigungs-sensor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6D86342-A09B-4D5F-9C47-DD4A5C3942C5}"/>
                </a:ext>
              </a:extLst>
            </p:cNvPr>
            <p:cNvSpPr/>
            <p:nvPr/>
          </p:nvSpPr>
          <p:spPr>
            <a:xfrm>
              <a:off x="2026921" y="4118259"/>
              <a:ext cx="1272540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Kraftmess-zelle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68CAFAC-ABC5-4162-ACA7-EF1F12D63686}"/>
                </a:ext>
              </a:extLst>
            </p:cNvPr>
            <p:cNvSpPr/>
            <p:nvPr/>
          </p:nvSpPr>
          <p:spPr>
            <a:xfrm>
              <a:off x="4024885" y="4943575"/>
              <a:ext cx="811809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MCU</a:t>
              </a:r>
              <a:br>
                <a:rPr lang="de-CH" sz="1400" dirty="0"/>
              </a:br>
              <a:r>
                <a:rPr lang="de-CH" sz="1400" dirty="0"/>
                <a:t>Master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5D5A667-472E-4579-97CC-92990EA8C597}"/>
                </a:ext>
              </a:extLst>
            </p:cNvPr>
            <p:cNvSpPr/>
            <p:nvPr/>
          </p:nvSpPr>
          <p:spPr>
            <a:xfrm>
              <a:off x="5590713" y="4939564"/>
              <a:ext cx="762325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MCU</a:t>
              </a:r>
              <a:br>
                <a:rPr lang="de-CH" sz="1400" dirty="0"/>
              </a:br>
              <a:r>
                <a:rPr lang="de-CH" sz="1400" dirty="0"/>
                <a:t>Sklave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71150BA-6E1D-4AD3-99F1-D33B5A7D89D5}"/>
                </a:ext>
              </a:extLst>
            </p:cNvPr>
            <p:cNvSpPr/>
            <p:nvPr/>
          </p:nvSpPr>
          <p:spPr>
            <a:xfrm>
              <a:off x="4024885" y="5719033"/>
              <a:ext cx="811809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CPU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4F59E9E-3762-4265-941A-BC5417E92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767" y="4802605"/>
              <a:ext cx="1450848" cy="853440"/>
            </a:xfrm>
            <a:prstGeom prst="rect">
              <a:avLst/>
            </a:prstGeom>
          </p:spPr>
        </p:pic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6EAAFAF0-9459-4A96-8805-00FBC388A484}"/>
              </a:ext>
            </a:extLst>
          </p:cNvPr>
          <p:cNvSpPr txBox="1"/>
          <p:nvPr/>
        </p:nvSpPr>
        <p:spPr>
          <a:xfrm>
            <a:off x="2142365" y="5617054"/>
            <a:ext cx="104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/>
              <a:t>Verstärker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D367577-0AD9-4F10-81C4-A5E742868119}"/>
              </a:ext>
            </a:extLst>
          </p:cNvPr>
          <p:cNvSpPr txBox="1"/>
          <p:nvPr/>
        </p:nvSpPr>
        <p:spPr>
          <a:xfrm>
            <a:off x="5560934" y="5768824"/>
            <a:ext cx="3332117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defTabSz="648000"/>
            <a:r>
              <a:rPr lang="de-CH" sz="1600" dirty="0"/>
              <a:t>MCU:	</a:t>
            </a:r>
            <a:r>
              <a:rPr lang="de-CH" sz="1400" dirty="0"/>
              <a:t>Mikrokontroller</a:t>
            </a:r>
            <a:endParaRPr lang="de-CH" sz="1600" dirty="0"/>
          </a:p>
          <a:p>
            <a:pPr defTabSz="648000"/>
            <a:r>
              <a:rPr lang="de-CH" sz="1600" dirty="0"/>
              <a:t>CPU:	</a:t>
            </a:r>
            <a:r>
              <a:rPr lang="de-CH" sz="1400" dirty="0"/>
              <a:t>Computer Prozessor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19340125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844BE7B-9D53-45F1-9981-FF62AB1AB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Anforderungen:</a:t>
            </a:r>
          </a:p>
          <a:p>
            <a:pPr lvl="1"/>
            <a:r>
              <a:rPr lang="de-CH" dirty="0"/>
              <a:t>Echtzeitauslesen von Daten</a:t>
            </a:r>
          </a:p>
          <a:p>
            <a:pPr lvl="1"/>
            <a:r>
              <a:rPr lang="de-CH" dirty="0"/>
              <a:t>Sensor Parameter und Auslesefrequenz müssen über einen CPU-Befehl einstellbar sein</a:t>
            </a:r>
          </a:p>
          <a:p>
            <a:endParaRPr lang="de-CH" dirty="0"/>
          </a:p>
          <a:p>
            <a:r>
              <a:rPr lang="de-CH" dirty="0"/>
              <a:t>Umsetzung:</a:t>
            </a:r>
          </a:p>
          <a:p>
            <a:pPr lvl="1"/>
            <a:r>
              <a:rPr lang="de-CH" dirty="0"/>
              <a:t>Jeder MCU sammelt Daten mit zugehörigem Zeitstempel in einem «First In – First Out»-Puffer (FIFO-Puffer)</a:t>
            </a:r>
          </a:p>
          <a:p>
            <a:pPr lvl="1"/>
            <a:r>
              <a:rPr lang="de-CH" dirty="0"/>
              <a:t>Wenn keine Messung durchgeführt wird, können Daten vom Puffer and den CPU übermittelt werden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81C0A7-7E90-410A-AD07-E8D8CEE1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FC5CB1-B9E5-4CCF-A8E5-EDA0C3E7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DF1B90E-73C5-47E0-BED1-D10D0E07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Mikrokontroller Software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7BCAF8-568D-4FC8-AAAC-CA5F604E0AC1}"/>
              </a:ext>
            </a:extLst>
          </p:cNvPr>
          <p:cNvSpPr txBox="1"/>
          <p:nvPr/>
        </p:nvSpPr>
        <p:spPr>
          <a:xfrm>
            <a:off x="5429250" y="5896982"/>
            <a:ext cx="3332117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defTabSz="648000"/>
            <a:r>
              <a:rPr lang="de-CH" sz="1400" dirty="0"/>
              <a:t>MCU:	</a:t>
            </a:r>
            <a:r>
              <a:rPr lang="de-CH" sz="1200" dirty="0"/>
              <a:t>Mikrokontroller</a:t>
            </a:r>
            <a:endParaRPr lang="de-CH" sz="1400" dirty="0"/>
          </a:p>
          <a:p>
            <a:pPr defTabSz="648000"/>
            <a:r>
              <a:rPr lang="de-CH" sz="1400" dirty="0"/>
              <a:t>CPU:	</a:t>
            </a:r>
            <a:r>
              <a:rPr lang="de-CH" sz="1200" dirty="0"/>
              <a:t>Computer Prozessor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54312001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nhaltsplatzhalter 105">
            <a:extLst>
              <a:ext uri="{FF2B5EF4-FFF2-40B4-BE49-F238E27FC236}">
                <a16:creationId xmlns:a16="http://schemas.microsoft.com/office/drawing/2014/main" id="{8D9DC684-D704-4065-A27C-54458F0B2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3BF8F2F-B782-4445-B869-D1EEFF6F8665}"/>
              </a:ext>
            </a:extLst>
          </p:cNvPr>
          <p:cNvGrpSpPr/>
          <p:nvPr/>
        </p:nvGrpSpPr>
        <p:grpSpPr>
          <a:xfrm>
            <a:off x="692367" y="2069100"/>
            <a:ext cx="3384333" cy="3343745"/>
            <a:chOff x="692367" y="2069100"/>
            <a:chExt cx="3384333" cy="3343745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A2163970-5438-4558-A205-B5366516C6B4}"/>
                </a:ext>
              </a:extLst>
            </p:cNvPr>
            <p:cNvSpPr/>
            <p:nvPr/>
          </p:nvSpPr>
          <p:spPr>
            <a:xfrm>
              <a:off x="2206586" y="2069256"/>
              <a:ext cx="1870114" cy="3343589"/>
            </a:xfrm>
            <a:prstGeom prst="rect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de-CH" dirty="0"/>
                <a:t>MCU</a:t>
              </a:r>
            </a:p>
          </p:txBody>
        </p:sp>
        <p:grpSp>
          <p:nvGrpSpPr>
            <p:cNvPr id="79" name="Grafik 16">
              <a:extLst>
                <a:ext uri="{FF2B5EF4-FFF2-40B4-BE49-F238E27FC236}">
                  <a16:creationId xmlns:a16="http://schemas.microsoft.com/office/drawing/2014/main" id="{CA7AD22F-605E-4AE8-A164-655D465EC8DF}"/>
                </a:ext>
              </a:extLst>
            </p:cNvPr>
            <p:cNvGrpSpPr/>
            <p:nvPr/>
          </p:nvGrpSpPr>
          <p:grpSpPr>
            <a:xfrm>
              <a:off x="2423242" y="4103542"/>
              <a:ext cx="604889" cy="573919"/>
              <a:chOff x="4992819" y="4470869"/>
              <a:chExt cx="604889" cy="573919"/>
            </a:xfrm>
            <a:solidFill>
              <a:schemeClr val="accent4"/>
            </a:solidFill>
          </p:grpSpPr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1269D521-38DA-4936-93C9-9FF30F838CB9}"/>
                  </a:ext>
                </a:extLst>
              </p:cNvPr>
              <p:cNvSpPr/>
              <p:nvPr/>
            </p:nvSpPr>
            <p:spPr>
              <a:xfrm>
                <a:off x="4992823" y="4839128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5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102" name="Freihandform: Form 101">
                <a:extLst>
                  <a:ext uri="{FF2B5EF4-FFF2-40B4-BE49-F238E27FC236}">
                    <a16:creationId xmlns:a16="http://schemas.microsoft.com/office/drawing/2014/main" id="{05459DA4-9825-4265-9893-6CF63D9F6E78}"/>
                  </a:ext>
                </a:extLst>
              </p:cNvPr>
              <p:cNvSpPr/>
              <p:nvPr/>
            </p:nvSpPr>
            <p:spPr>
              <a:xfrm>
                <a:off x="4992819" y="4725953"/>
                <a:ext cx="604882" cy="205660"/>
              </a:xfrm>
              <a:custGeom>
                <a:avLst/>
                <a:gdLst>
                  <a:gd name="connsiteX0" fmla="*/ 45432 w 604882"/>
                  <a:gd name="connsiteY0" fmla="*/ 0 h 205659"/>
                  <a:gd name="connsiteX1" fmla="*/ 6991 w 604882"/>
                  <a:gd name="connsiteY1" fmla="*/ 22199 h 205659"/>
                  <a:gd name="connsiteX2" fmla="*/ 1874 w 604882"/>
                  <a:gd name="connsiteY2" fmla="*/ 41277 h 205659"/>
                  <a:gd name="connsiteX3" fmla="*/ 6991 w 604882"/>
                  <a:gd name="connsiteY3" fmla="*/ 46394 h 205659"/>
                  <a:gd name="connsiteX4" fmla="*/ 281868 w 604882"/>
                  <a:gd name="connsiteY4" fmla="*/ 205091 h 205659"/>
                  <a:gd name="connsiteX5" fmla="*/ 323774 w 604882"/>
                  <a:gd name="connsiteY5" fmla="*/ 205091 h 205659"/>
                  <a:gd name="connsiteX6" fmla="*/ 598650 w 604882"/>
                  <a:gd name="connsiteY6" fmla="*/ 46394 h 205659"/>
                  <a:gd name="connsiteX7" fmla="*/ 603761 w 604882"/>
                  <a:gd name="connsiteY7" fmla="*/ 27310 h 205659"/>
                  <a:gd name="connsiteX8" fmla="*/ 598650 w 604882"/>
                  <a:gd name="connsiteY8" fmla="*/ 22199 h 205659"/>
                  <a:gd name="connsiteX9" fmla="*/ 560204 w 604882"/>
                  <a:gd name="connsiteY9" fmla="*/ 0 h 205659"/>
                  <a:gd name="connsiteX10" fmla="*/ 344727 w 604882"/>
                  <a:gd name="connsiteY10" fmla="*/ 124412 h 205659"/>
                  <a:gd name="connsiteX11" fmla="*/ 260908 w 604882"/>
                  <a:gd name="connsiteY11" fmla="*/ 124412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2" y="0"/>
                    </a:moveTo>
                    <a:lnTo>
                      <a:pt x="6991" y="22199"/>
                    </a:lnTo>
                    <a:cubicBezTo>
                      <a:pt x="307" y="26052"/>
                      <a:pt x="-1985" y="34599"/>
                      <a:pt x="1874" y="41277"/>
                    </a:cubicBezTo>
                    <a:cubicBezTo>
                      <a:pt x="3102" y="43406"/>
                      <a:pt x="4862" y="45167"/>
                      <a:pt x="6991" y="46394"/>
                    </a:cubicBezTo>
                    <a:lnTo>
                      <a:pt x="281868" y="205091"/>
                    </a:lnTo>
                    <a:cubicBezTo>
                      <a:pt x="294830" y="212580"/>
                      <a:pt x="310805" y="212580"/>
                      <a:pt x="323774" y="205091"/>
                    </a:cubicBezTo>
                    <a:lnTo>
                      <a:pt x="598650" y="46394"/>
                    </a:lnTo>
                    <a:cubicBezTo>
                      <a:pt x="605334" y="42535"/>
                      <a:pt x="607621" y="33994"/>
                      <a:pt x="603761" y="27310"/>
                    </a:cubicBezTo>
                    <a:cubicBezTo>
                      <a:pt x="602540" y="25187"/>
                      <a:pt x="600773" y="23421"/>
                      <a:pt x="598650" y="22199"/>
                    </a:cubicBezTo>
                    <a:lnTo>
                      <a:pt x="560204" y="0"/>
                    </a:lnTo>
                    <a:lnTo>
                      <a:pt x="344727" y="124412"/>
                    </a:lnTo>
                    <a:cubicBezTo>
                      <a:pt x="318796" y="139389"/>
                      <a:pt x="286840" y="139389"/>
                      <a:pt x="260908" y="124412"/>
                    </a:cubicBezTo>
                    <a:close/>
                  </a:path>
                </a:pathLst>
              </a:custGeom>
              <a:grpFill/>
              <a:ln w="22715" cap="flat">
                <a:solidFill>
                  <a:srgbClr val="000000"/>
                </a:solidFill>
                <a:custDash>
                  <a:ds d="0" sp="826298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3C039337-C97B-4B18-B3AE-1EC1E83F32AF}"/>
                  </a:ext>
                </a:extLst>
              </p:cNvPr>
              <p:cNvSpPr/>
              <p:nvPr/>
            </p:nvSpPr>
            <p:spPr>
              <a:xfrm>
                <a:off x="4992826" y="4470869"/>
                <a:ext cx="604882" cy="350832"/>
              </a:xfrm>
              <a:custGeom>
                <a:avLst/>
                <a:gdLst>
                  <a:gd name="connsiteX0" fmla="*/ 6988 w 604882"/>
                  <a:gd name="connsiteY0" fmla="*/ 164312 h 350831"/>
                  <a:gd name="connsiteX1" fmla="*/ 281861 w 604882"/>
                  <a:gd name="connsiteY1" fmla="*/ 5615 h 350831"/>
                  <a:gd name="connsiteX2" fmla="*/ 323769 w 604882"/>
                  <a:gd name="connsiteY2" fmla="*/ 5615 h 350831"/>
                  <a:gd name="connsiteX3" fmla="*/ 598648 w 604882"/>
                  <a:gd name="connsiteY3" fmla="*/ 164312 h 350831"/>
                  <a:gd name="connsiteX4" fmla="*/ 603747 w 604882"/>
                  <a:gd name="connsiteY4" fmla="*/ 183395 h 350831"/>
                  <a:gd name="connsiteX5" fmla="*/ 598648 w 604882"/>
                  <a:gd name="connsiteY5" fmla="*/ 188509 h 350831"/>
                  <a:gd name="connsiteX6" fmla="*/ 323769 w 604882"/>
                  <a:gd name="connsiteY6" fmla="*/ 347206 h 350831"/>
                  <a:gd name="connsiteX7" fmla="*/ 281861 w 604882"/>
                  <a:gd name="connsiteY7" fmla="*/ 347206 h 350831"/>
                  <a:gd name="connsiteX8" fmla="*/ 6988 w 604882"/>
                  <a:gd name="connsiteY8" fmla="*/ 188509 h 350831"/>
                  <a:gd name="connsiteX9" fmla="*/ 1873 w 604882"/>
                  <a:gd name="connsiteY9" fmla="*/ 169426 h 350831"/>
                  <a:gd name="connsiteX10" fmla="*/ 6988 w 604882"/>
                  <a:gd name="connsiteY10" fmla="*/ 164312 h 35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4882" h="350831">
                    <a:moveTo>
                      <a:pt x="6988" y="164312"/>
                    </a:moveTo>
                    <a:lnTo>
                      <a:pt x="281861" y="5615"/>
                    </a:lnTo>
                    <a:cubicBezTo>
                      <a:pt x="294828" y="-1872"/>
                      <a:pt x="310801" y="-1872"/>
                      <a:pt x="323769" y="5615"/>
                    </a:cubicBezTo>
                    <a:lnTo>
                      <a:pt x="598648" y="164312"/>
                    </a:lnTo>
                    <a:cubicBezTo>
                      <a:pt x="605324" y="168171"/>
                      <a:pt x="607610" y="176715"/>
                      <a:pt x="603747" y="183395"/>
                    </a:cubicBezTo>
                    <a:cubicBezTo>
                      <a:pt x="602535" y="185519"/>
                      <a:pt x="600775" y="187281"/>
                      <a:pt x="598648" y="188509"/>
                    </a:cubicBezTo>
                    <a:lnTo>
                      <a:pt x="323769" y="347206"/>
                    </a:lnTo>
                    <a:cubicBezTo>
                      <a:pt x="310801" y="354693"/>
                      <a:pt x="294828" y="354693"/>
                      <a:pt x="281861" y="347206"/>
                    </a:cubicBezTo>
                    <a:lnTo>
                      <a:pt x="6988" y="188509"/>
                    </a:lnTo>
                    <a:cubicBezTo>
                      <a:pt x="305" y="184650"/>
                      <a:pt x="-1983" y="176107"/>
                      <a:pt x="1873" y="169426"/>
                    </a:cubicBezTo>
                    <a:cubicBezTo>
                      <a:pt x="3101" y="167303"/>
                      <a:pt x="4864" y="165540"/>
                      <a:pt x="6988" y="164312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5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</p:grp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736BC4B8-CB89-405F-A5A1-DE07C2AE9F50}"/>
                </a:ext>
              </a:extLst>
            </p:cNvPr>
            <p:cNvSpPr/>
            <p:nvPr/>
          </p:nvSpPr>
          <p:spPr>
            <a:xfrm>
              <a:off x="2423242" y="2456674"/>
              <a:ext cx="604882" cy="350832"/>
            </a:xfrm>
            <a:custGeom>
              <a:avLst/>
              <a:gdLst>
                <a:gd name="connsiteX0" fmla="*/ 6988 w 604882"/>
                <a:gd name="connsiteY0" fmla="*/ 164312 h 350831"/>
                <a:gd name="connsiteX1" fmla="*/ 281861 w 604882"/>
                <a:gd name="connsiteY1" fmla="*/ 5615 h 350831"/>
                <a:gd name="connsiteX2" fmla="*/ 323769 w 604882"/>
                <a:gd name="connsiteY2" fmla="*/ 5615 h 350831"/>
                <a:gd name="connsiteX3" fmla="*/ 598648 w 604882"/>
                <a:gd name="connsiteY3" fmla="*/ 164312 h 350831"/>
                <a:gd name="connsiteX4" fmla="*/ 603747 w 604882"/>
                <a:gd name="connsiteY4" fmla="*/ 183395 h 350831"/>
                <a:gd name="connsiteX5" fmla="*/ 598648 w 604882"/>
                <a:gd name="connsiteY5" fmla="*/ 188509 h 350831"/>
                <a:gd name="connsiteX6" fmla="*/ 323769 w 604882"/>
                <a:gd name="connsiteY6" fmla="*/ 347206 h 350831"/>
                <a:gd name="connsiteX7" fmla="*/ 281861 w 604882"/>
                <a:gd name="connsiteY7" fmla="*/ 347206 h 350831"/>
                <a:gd name="connsiteX8" fmla="*/ 6988 w 604882"/>
                <a:gd name="connsiteY8" fmla="*/ 188509 h 350831"/>
                <a:gd name="connsiteX9" fmla="*/ 1873 w 604882"/>
                <a:gd name="connsiteY9" fmla="*/ 169426 h 350831"/>
                <a:gd name="connsiteX10" fmla="*/ 6988 w 604882"/>
                <a:gd name="connsiteY10" fmla="*/ 164312 h 35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882" h="350831">
                  <a:moveTo>
                    <a:pt x="6988" y="164312"/>
                  </a:moveTo>
                  <a:lnTo>
                    <a:pt x="281861" y="5615"/>
                  </a:lnTo>
                  <a:cubicBezTo>
                    <a:pt x="294828" y="-1872"/>
                    <a:pt x="310801" y="-1872"/>
                    <a:pt x="323769" y="5615"/>
                  </a:cubicBezTo>
                  <a:lnTo>
                    <a:pt x="598648" y="164312"/>
                  </a:lnTo>
                  <a:cubicBezTo>
                    <a:pt x="605324" y="168171"/>
                    <a:pt x="607610" y="176715"/>
                    <a:pt x="603747" y="183395"/>
                  </a:cubicBezTo>
                  <a:cubicBezTo>
                    <a:pt x="602535" y="185519"/>
                    <a:pt x="600775" y="187281"/>
                    <a:pt x="598648" y="188509"/>
                  </a:cubicBezTo>
                  <a:lnTo>
                    <a:pt x="323769" y="347206"/>
                  </a:lnTo>
                  <a:cubicBezTo>
                    <a:pt x="310801" y="354693"/>
                    <a:pt x="294828" y="354693"/>
                    <a:pt x="281861" y="347206"/>
                  </a:cubicBezTo>
                  <a:lnTo>
                    <a:pt x="6988" y="188509"/>
                  </a:lnTo>
                  <a:cubicBezTo>
                    <a:pt x="305" y="184650"/>
                    <a:pt x="-1983" y="176107"/>
                    <a:pt x="1873" y="169426"/>
                  </a:cubicBezTo>
                  <a:cubicBezTo>
                    <a:pt x="3101" y="167303"/>
                    <a:pt x="4864" y="165540"/>
                    <a:pt x="6988" y="164312"/>
                  </a:cubicBezTo>
                  <a:close/>
                </a:path>
              </a:pathLst>
            </a:custGeom>
            <a:solidFill>
              <a:schemeClr val="accent4"/>
            </a:solidFill>
            <a:ln w="6009" cap="flat">
              <a:solidFill>
                <a:srgbClr val="000000"/>
              </a:solidFill>
              <a:custDash>
                <a:ds d="0" sp="218625"/>
              </a:custDash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grpSp>
          <p:nvGrpSpPr>
            <p:cNvPr id="81" name="Grafik 7">
              <a:extLst>
                <a:ext uri="{FF2B5EF4-FFF2-40B4-BE49-F238E27FC236}">
                  <a16:creationId xmlns:a16="http://schemas.microsoft.com/office/drawing/2014/main" id="{649CBEE6-6CB7-47BA-A685-31A060D58100}"/>
                </a:ext>
              </a:extLst>
            </p:cNvPr>
            <p:cNvGrpSpPr/>
            <p:nvPr/>
          </p:nvGrpSpPr>
          <p:grpSpPr>
            <a:xfrm>
              <a:off x="2414662" y="2880802"/>
              <a:ext cx="604882" cy="1149276"/>
              <a:chOff x="3363657" y="3559446"/>
              <a:chExt cx="604882" cy="1149276"/>
            </a:xfrm>
            <a:solidFill>
              <a:schemeClr val="accent4"/>
            </a:solidFill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F2694E1B-903B-4C5B-9D88-A46182E8AA67}"/>
                  </a:ext>
                </a:extLst>
              </p:cNvPr>
              <p:cNvSpPr/>
              <p:nvPr/>
            </p:nvSpPr>
            <p:spPr>
              <a:xfrm>
                <a:off x="3363661" y="4499248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D9F3C5C1-18B5-4D65-9FF4-FC3CFB7E4D67}"/>
                  </a:ext>
                </a:extLst>
              </p:cNvPr>
              <p:cNvSpPr/>
              <p:nvPr/>
            </p:nvSpPr>
            <p:spPr>
              <a:xfrm>
                <a:off x="3363661" y="4386073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3 h 205659"/>
                  <a:gd name="connsiteX11" fmla="*/ 260907 w 604882"/>
                  <a:gd name="connsiteY11" fmla="*/ 124413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7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3"/>
                    </a:lnTo>
                    <a:cubicBezTo>
                      <a:pt x="318795" y="139388"/>
                      <a:pt x="286841" y="139388"/>
                      <a:pt x="260907" y="124413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AAA84AB8-DAAC-4E2E-8D34-80D136AACDE5}"/>
                  </a:ext>
                </a:extLst>
              </p:cNvPr>
              <p:cNvSpPr/>
              <p:nvPr/>
            </p:nvSpPr>
            <p:spPr>
              <a:xfrm>
                <a:off x="3363661" y="4270631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4EC5D7D4-E467-496C-827A-95A64DCFBFFB}"/>
                  </a:ext>
                </a:extLst>
              </p:cNvPr>
              <p:cNvSpPr/>
              <p:nvPr/>
            </p:nvSpPr>
            <p:spPr>
              <a:xfrm>
                <a:off x="3363661" y="4156322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C4A2FF55-1F87-4306-A063-C0AC8D86506E}"/>
                  </a:ext>
                </a:extLst>
              </p:cNvPr>
              <p:cNvSpPr/>
              <p:nvPr/>
            </p:nvSpPr>
            <p:spPr>
              <a:xfrm>
                <a:off x="3363661" y="4043147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3 h 205659"/>
                  <a:gd name="connsiteX11" fmla="*/ 260907 w 604882"/>
                  <a:gd name="connsiteY11" fmla="*/ 124413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3"/>
                    </a:lnTo>
                    <a:cubicBezTo>
                      <a:pt x="318795" y="139388"/>
                      <a:pt x="286841" y="139388"/>
                      <a:pt x="260907" y="124413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E7DF7DD7-B60A-4F63-806A-50AF1837E82C}"/>
                  </a:ext>
                </a:extLst>
              </p:cNvPr>
              <p:cNvSpPr/>
              <p:nvPr/>
            </p:nvSpPr>
            <p:spPr>
              <a:xfrm>
                <a:off x="3363661" y="3927705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5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13A4AF03-230D-4C03-BEBD-3506C8A336F0}"/>
                  </a:ext>
                </a:extLst>
              </p:cNvPr>
              <p:cNvSpPr/>
              <p:nvPr/>
            </p:nvSpPr>
            <p:spPr>
              <a:xfrm>
                <a:off x="3363657" y="3814530"/>
                <a:ext cx="604882" cy="205660"/>
              </a:xfrm>
              <a:custGeom>
                <a:avLst/>
                <a:gdLst>
                  <a:gd name="connsiteX0" fmla="*/ 45432 w 604882"/>
                  <a:gd name="connsiteY0" fmla="*/ 0 h 205659"/>
                  <a:gd name="connsiteX1" fmla="*/ 6991 w 604882"/>
                  <a:gd name="connsiteY1" fmla="*/ 22199 h 205659"/>
                  <a:gd name="connsiteX2" fmla="*/ 1874 w 604882"/>
                  <a:gd name="connsiteY2" fmla="*/ 41277 h 205659"/>
                  <a:gd name="connsiteX3" fmla="*/ 6991 w 604882"/>
                  <a:gd name="connsiteY3" fmla="*/ 46394 h 205659"/>
                  <a:gd name="connsiteX4" fmla="*/ 281868 w 604882"/>
                  <a:gd name="connsiteY4" fmla="*/ 205091 h 205659"/>
                  <a:gd name="connsiteX5" fmla="*/ 323774 w 604882"/>
                  <a:gd name="connsiteY5" fmla="*/ 205091 h 205659"/>
                  <a:gd name="connsiteX6" fmla="*/ 598650 w 604882"/>
                  <a:gd name="connsiteY6" fmla="*/ 46394 h 205659"/>
                  <a:gd name="connsiteX7" fmla="*/ 603761 w 604882"/>
                  <a:gd name="connsiteY7" fmla="*/ 27310 h 205659"/>
                  <a:gd name="connsiteX8" fmla="*/ 598650 w 604882"/>
                  <a:gd name="connsiteY8" fmla="*/ 22199 h 205659"/>
                  <a:gd name="connsiteX9" fmla="*/ 560204 w 604882"/>
                  <a:gd name="connsiteY9" fmla="*/ 0 h 205659"/>
                  <a:gd name="connsiteX10" fmla="*/ 344727 w 604882"/>
                  <a:gd name="connsiteY10" fmla="*/ 124412 h 205659"/>
                  <a:gd name="connsiteX11" fmla="*/ 260908 w 604882"/>
                  <a:gd name="connsiteY11" fmla="*/ 124412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2" y="0"/>
                    </a:moveTo>
                    <a:lnTo>
                      <a:pt x="6991" y="22199"/>
                    </a:lnTo>
                    <a:cubicBezTo>
                      <a:pt x="307" y="26052"/>
                      <a:pt x="-1985" y="34599"/>
                      <a:pt x="1874" y="41277"/>
                    </a:cubicBezTo>
                    <a:cubicBezTo>
                      <a:pt x="3102" y="43406"/>
                      <a:pt x="4862" y="45167"/>
                      <a:pt x="6991" y="46394"/>
                    </a:cubicBezTo>
                    <a:lnTo>
                      <a:pt x="281868" y="205091"/>
                    </a:lnTo>
                    <a:cubicBezTo>
                      <a:pt x="294830" y="212580"/>
                      <a:pt x="310805" y="212580"/>
                      <a:pt x="323774" y="205091"/>
                    </a:cubicBezTo>
                    <a:lnTo>
                      <a:pt x="598650" y="46394"/>
                    </a:lnTo>
                    <a:cubicBezTo>
                      <a:pt x="605334" y="42535"/>
                      <a:pt x="607621" y="33994"/>
                      <a:pt x="603761" y="27310"/>
                    </a:cubicBezTo>
                    <a:cubicBezTo>
                      <a:pt x="602540" y="25187"/>
                      <a:pt x="600773" y="23421"/>
                      <a:pt x="598650" y="22199"/>
                    </a:cubicBezTo>
                    <a:lnTo>
                      <a:pt x="560204" y="0"/>
                    </a:lnTo>
                    <a:lnTo>
                      <a:pt x="344727" y="124412"/>
                    </a:lnTo>
                    <a:cubicBezTo>
                      <a:pt x="318796" y="139389"/>
                      <a:pt x="286840" y="139389"/>
                      <a:pt x="260908" y="124412"/>
                    </a:cubicBezTo>
                    <a:close/>
                  </a:path>
                </a:pathLst>
              </a:custGeom>
              <a:grpFill/>
              <a:ln w="22715" cap="flat">
                <a:solidFill>
                  <a:srgbClr val="000000"/>
                </a:solidFill>
                <a:custDash>
                  <a:ds d="0" sp="826298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445F68A7-A284-43D3-A8C0-C066BF5A9CDE}"/>
                  </a:ext>
                </a:extLst>
              </p:cNvPr>
              <p:cNvSpPr/>
              <p:nvPr/>
            </p:nvSpPr>
            <p:spPr>
              <a:xfrm>
                <a:off x="3363664" y="3559446"/>
                <a:ext cx="604882" cy="350832"/>
              </a:xfrm>
              <a:custGeom>
                <a:avLst/>
                <a:gdLst>
                  <a:gd name="connsiteX0" fmla="*/ 6988 w 604882"/>
                  <a:gd name="connsiteY0" fmla="*/ 164312 h 350831"/>
                  <a:gd name="connsiteX1" fmla="*/ 281861 w 604882"/>
                  <a:gd name="connsiteY1" fmla="*/ 5615 h 350831"/>
                  <a:gd name="connsiteX2" fmla="*/ 323769 w 604882"/>
                  <a:gd name="connsiteY2" fmla="*/ 5615 h 350831"/>
                  <a:gd name="connsiteX3" fmla="*/ 598648 w 604882"/>
                  <a:gd name="connsiteY3" fmla="*/ 164312 h 350831"/>
                  <a:gd name="connsiteX4" fmla="*/ 603747 w 604882"/>
                  <a:gd name="connsiteY4" fmla="*/ 183395 h 350831"/>
                  <a:gd name="connsiteX5" fmla="*/ 598648 w 604882"/>
                  <a:gd name="connsiteY5" fmla="*/ 188509 h 350831"/>
                  <a:gd name="connsiteX6" fmla="*/ 323769 w 604882"/>
                  <a:gd name="connsiteY6" fmla="*/ 347206 h 350831"/>
                  <a:gd name="connsiteX7" fmla="*/ 281861 w 604882"/>
                  <a:gd name="connsiteY7" fmla="*/ 347206 h 350831"/>
                  <a:gd name="connsiteX8" fmla="*/ 6988 w 604882"/>
                  <a:gd name="connsiteY8" fmla="*/ 188509 h 350831"/>
                  <a:gd name="connsiteX9" fmla="*/ 1873 w 604882"/>
                  <a:gd name="connsiteY9" fmla="*/ 169426 h 350831"/>
                  <a:gd name="connsiteX10" fmla="*/ 6988 w 604882"/>
                  <a:gd name="connsiteY10" fmla="*/ 164312 h 35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4882" h="350831">
                    <a:moveTo>
                      <a:pt x="6988" y="164312"/>
                    </a:moveTo>
                    <a:lnTo>
                      <a:pt x="281861" y="5615"/>
                    </a:lnTo>
                    <a:cubicBezTo>
                      <a:pt x="294828" y="-1872"/>
                      <a:pt x="310801" y="-1872"/>
                      <a:pt x="323769" y="5615"/>
                    </a:cubicBezTo>
                    <a:lnTo>
                      <a:pt x="598648" y="164312"/>
                    </a:lnTo>
                    <a:cubicBezTo>
                      <a:pt x="605324" y="168171"/>
                      <a:pt x="607610" y="176715"/>
                      <a:pt x="603747" y="183395"/>
                    </a:cubicBezTo>
                    <a:cubicBezTo>
                      <a:pt x="602535" y="185519"/>
                      <a:pt x="600775" y="187281"/>
                      <a:pt x="598648" y="188509"/>
                    </a:cubicBezTo>
                    <a:lnTo>
                      <a:pt x="323769" y="347206"/>
                    </a:lnTo>
                    <a:cubicBezTo>
                      <a:pt x="310801" y="354693"/>
                      <a:pt x="294828" y="354693"/>
                      <a:pt x="281861" y="347206"/>
                    </a:cubicBezTo>
                    <a:lnTo>
                      <a:pt x="6988" y="188509"/>
                    </a:lnTo>
                    <a:cubicBezTo>
                      <a:pt x="305" y="184650"/>
                      <a:pt x="-1983" y="176107"/>
                      <a:pt x="1873" y="169426"/>
                    </a:cubicBezTo>
                    <a:cubicBezTo>
                      <a:pt x="3101" y="167303"/>
                      <a:pt x="4864" y="165540"/>
                      <a:pt x="6988" y="164312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5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1FABE339-7DE3-4993-A97B-8CD2999322F4}"/>
                </a:ext>
              </a:extLst>
            </p:cNvPr>
            <p:cNvGrpSpPr/>
            <p:nvPr/>
          </p:nvGrpSpPr>
          <p:grpSpPr>
            <a:xfrm>
              <a:off x="692369" y="2069100"/>
              <a:ext cx="1438275" cy="894646"/>
              <a:chOff x="2259012" y="3127138"/>
              <a:chExt cx="1438275" cy="894646"/>
            </a:xfrm>
          </p:grpSpPr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573DFFC0-BD44-40ED-88A8-CD367F9203FE}"/>
                  </a:ext>
                </a:extLst>
              </p:cNvPr>
              <p:cNvSpPr/>
              <p:nvPr/>
            </p:nvSpPr>
            <p:spPr>
              <a:xfrm>
                <a:off x="2259012" y="3451830"/>
                <a:ext cx="1438275" cy="56995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de-CH" sz="1200" dirty="0">
                    <a:solidFill>
                      <a:schemeClr val="tx1"/>
                    </a:solidFill>
                  </a:rPr>
                  <a:t>Zeitstempel</a:t>
                </a:r>
              </a:p>
              <a:p>
                <a:pPr>
                  <a:spcBef>
                    <a:spcPts val="600"/>
                  </a:spcBef>
                </a:pPr>
                <a:r>
                  <a:rPr lang="de-CH" sz="1200" dirty="0">
                    <a:solidFill>
                      <a:schemeClr val="tx1"/>
                    </a:solidFill>
                  </a:rPr>
                  <a:t>Kraftauslenkung</a:t>
                </a: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D442A6D4-1A29-4BA8-81B7-C996512C06A6}"/>
                  </a:ext>
                </a:extLst>
              </p:cNvPr>
              <p:cNvSpPr/>
              <p:nvPr/>
            </p:nvSpPr>
            <p:spPr>
              <a:xfrm>
                <a:off x="2259012" y="3127138"/>
                <a:ext cx="1438275" cy="2976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600" dirty="0">
                    <a:solidFill>
                      <a:schemeClr val="tx1"/>
                    </a:solidFill>
                  </a:rPr>
                  <a:t>Messung</a:t>
                </a:r>
              </a:p>
            </p:txBody>
          </p:sp>
        </p:grpSp>
        <p:sp>
          <p:nvSpPr>
            <p:cNvPr id="83" name="Geschweifte Klammer rechts 82">
              <a:extLst>
                <a:ext uri="{FF2B5EF4-FFF2-40B4-BE49-F238E27FC236}">
                  <a16:creationId xmlns:a16="http://schemas.microsoft.com/office/drawing/2014/main" id="{6F102A0C-FC3E-4C1B-A284-13FE629708E6}"/>
                </a:ext>
              </a:extLst>
            </p:cNvPr>
            <p:cNvSpPr/>
            <p:nvPr/>
          </p:nvSpPr>
          <p:spPr>
            <a:xfrm flipH="1">
              <a:off x="2268129" y="2437776"/>
              <a:ext cx="85138" cy="391955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4" name="Geschweifte Klammer rechts 83">
              <a:extLst>
                <a:ext uri="{FF2B5EF4-FFF2-40B4-BE49-F238E27FC236}">
                  <a16:creationId xmlns:a16="http://schemas.microsoft.com/office/drawing/2014/main" id="{541D4F23-F7E0-4259-8CDA-D0C60FF95147}"/>
                </a:ext>
              </a:extLst>
            </p:cNvPr>
            <p:cNvSpPr/>
            <p:nvPr/>
          </p:nvSpPr>
          <p:spPr>
            <a:xfrm flipH="1">
              <a:off x="2266140" y="2895411"/>
              <a:ext cx="85138" cy="1116000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5" name="Geschweifte Klammer rechts 84">
              <a:extLst>
                <a:ext uri="{FF2B5EF4-FFF2-40B4-BE49-F238E27FC236}">
                  <a16:creationId xmlns:a16="http://schemas.microsoft.com/office/drawing/2014/main" id="{565BF906-6E5B-45B3-8FD0-FB816B66FC73}"/>
                </a:ext>
              </a:extLst>
            </p:cNvPr>
            <p:cNvSpPr/>
            <p:nvPr/>
          </p:nvSpPr>
          <p:spPr>
            <a:xfrm flipH="1">
              <a:off x="2268129" y="4100957"/>
              <a:ext cx="85138" cy="540000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A4D12C91-D0E5-4424-B8A9-DDE4524C5300}"/>
                </a:ext>
              </a:extLst>
            </p:cNvPr>
            <p:cNvSpPr/>
            <p:nvPr/>
          </p:nvSpPr>
          <p:spPr>
            <a:xfrm>
              <a:off x="692368" y="3294387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FIFO-Puffer</a:t>
              </a: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E1C8AE0B-CD54-4D45-9A56-6C7B1D72F0FA}"/>
                </a:ext>
              </a:extLst>
            </p:cNvPr>
            <p:cNvSpPr/>
            <p:nvPr/>
          </p:nvSpPr>
          <p:spPr>
            <a:xfrm>
              <a:off x="692369" y="4222757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Paket</a:t>
              </a:r>
            </a:p>
          </p:txBody>
        </p: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5BE6B4FD-116E-47A7-99EE-772B6DF40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765" y="4721397"/>
              <a:ext cx="748869" cy="547046"/>
            </a:xfrm>
            <a:prstGeom prst="rect">
              <a:avLst/>
            </a:prstGeom>
          </p:spPr>
        </p:pic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7FBE71D0-48D7-4E4B-9253-406F9A0A4670}"/>
                </a:ext>
              </a:extLst>
            </p:cNvPr>
            <p:cNvSpPr/>
            <p:nvPr/>
          </p:nvSpPr>
          <p:spPr>
            <a:xfrm>
              <a:off x="692367" y="4890570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Datenpaket</a:t>
              </a:r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90" name="Geschweifte Klammer rechts 89">
              <a:extLst>
                <a:ext uri="{FF2B5EF4-FFF2-40B4-BE49-F238E27FC236}">
                  <a16:creationId xmlns:a16="http://schemas.microsoft.com/office/drawing/2014/main" id="{B7EC6644-8C36-4CCB-A26D-2E6876836EB9}"/>
                </a:ext>
              </a:extLst>
            </p:cNvPr>
            <p:cNvSpPr/>
            <p:nvPr/>
          </p:nvSpPr>
          <p:spPr>
            <a:xfrm flipH="1">
              <a:off x="2257386" y="4876488"/>
              <a:ext cx="85138" cy="391955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04" name="Grafik 103">
              <a:extLst>
                <a:ext uri="{FF2B5EF4-FFF2-40B4-BE49-F238E27FC236}">
                  <a16:creationId xmlns:a16="http://schemas.microsoft.com/office/drawing/2014/main" id="{1B1F66D8-8810-4AAC-A5D2-674986669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0643" y="4892254"/>
              <a:ext cx="648619" cy="370640"/>
            </a:xfrm>
            <a:prstGeom prst="rect">
              <a:avLst/>
            </a:prstGeom>
          </p:spPr>
        </p:pic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FBF84DD2-417C-4D59-BC4E-A1D6194EA0AF}"/>
                </a:ext>
              </a:extLst>
            </p:cNvPr>
            <p:cNvSpPr txBox="1"/>
            <p:nvPr/>
          </p:nvSpPr>
          <p:spPr>
            <a:xfrm>
              <a:off x="3113901" y="4606041"/>
              <a:ext cx="912799" cy="276999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/>
              <a:r>
                <a:rPr lang="de-CH" sz="1200" dirty="0"/>
                <a:t>Erkennung</a:t>
              </a:r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CF01AD-79F1-4738-AC37-FE8BCB75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85D8A0-E701-4417-9FD1-5B7F8D14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CE8D9A0-97E9-4340-8C6C-1C2EF194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CH" dirty="0"/>
              <a:t>Datenfluss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9A7D33CF-5259-451A-AB93-433559B6F351}"/>
              </a:ext>
            </a:extLst>
          </p:cNvPr>
          <p:cNvGrpSpPr/>
          <p:nvPr/>
        </p:nvGrpSpPr>
        <p:grpSpPr>
          <a:xfrm>
            <a:off x="5425294" y="2070784"/>
            <a:ext cx="2456403" cy="3342061"/>
            <a:chOff x="3239436" y="2747744"/>
            <a:chExt cx="2456403" cy="334206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8217BB3-6D10-4FA2-AC8A-73CFBB4FCAA7}"/>
                </a:ext>
              </a:extLst>
            </p:cNvPr>
            <p:cNvSpPr/>
            <p:nvPr/>
          </p:nvSpPr>
          <p:spPr>
            <a:xfrm>
              <a:off x="3239436" y="2747901"/>
              <a:ext cx="931020" cy="3341904"/>
            </a:xfrm>
            <a:prstGeom prst="rect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de-CH" dirty="0"/>
                <a:t>MCU</a:t>
              </a:r>
            </a:p>
          </p:txBody>
        </p:sp>
        <p:grpSp>
          <p:nvGrpSpPr>
            <p:cNvPr id="28" name="Grafik 16">
              <a:extLst>
                <a:ext uri="{FF2B5EF4-FFF2-40B4-BE49-F238E27FC236}">
                  <a16:creationId xmlns:a16="http://schemas.microsoft.com/office/drawing/2014/main" id="{F24A54A2-B353-4D53-ABC1-8B095BB2AEAB}"/>
                </a:ext>
              </a:extLst>
            </p:cNvPr>
            <p:cNvGrpSpPr/>
            <p:nvPr/>
          </p:nvGrpSpPr>
          <p:grpSpPr>
            <a:xfrm>
              <a:off x="3372237" y="4782186"/>
              <a:ext cx="604889" cy="573919"/>
              <a:chOff x="4992819" y="4470869"/>
              <a:chExt cx="604889" cy="573919"/>
            </a:xfrm>
            <a:solidFill>
              <a:schemeClr val="accent2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1441F43-0FD9-45A4-AF06-13A1D39AE060}"/>
                  </a:ext>
                </a:extLst>
              </p:cNvPr>
              <p:cNvSpPr/>
              <p:nvPr/>
            </p:nvSpPr>
            <p:spPr>
              <a:xfrm>
                <a:off x="4992823" y="4839128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5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132F184-A42A-4C01-AFDB-88B90BB91BA9}"/>
                  </a:ext>
                </a:extLst>
              </p:cNvPr>
              <p:cNvSpPr/>
              <p:nvPr/>
            </p:nvSpPr>
            <p:spPr>
              <a:xfrm>
                <a:off x="4992819" y="4725953"/>
                <a:ext cx="604882" cy="205660"/>
              </a:xfrm>
              <a:custGeom>
                <a:avLst/>
                <a:gdLst>
                  <a:gd name="connsiteX0" fmla="*/ 45432 w 604882"/>
                  <a:gd name="connsiteY0" fmla="*/ 0 h 205659"/>
                  <a:gd name="connsiteX1" fmla="*/ 6991 w 604882"/>
                  <a:gd name="connsiteY1" fmla="*/ 22199 h 205659"/>
                  <a:gd name="connsiteX2" fmla="*/ 1874 w 604882"/>
                  <a:gd name="connsiteY2" fmla="*/ 41277 h 205659"/>
                  <a:gd name="connsiteX3" fmla="*/ 6991 w 604882"/>
                  <a:gd name="connsiteY3" fmla="*/ 46394 h 205659"/>
                  <a:gd name="connsiteX4" fmla="*/ 281868 w 604882"/>
                  <a:gd name="connsiteY4" fmla="*/ 205091 h 205659"/>
                  <a:gd name="connsiteX5" fmla="*/ 323774 w 604882"/>
                  <a:gd name="connsiteY5" fmla="*/ 205091 h 205659"/>
                  <a:gd name="connsiteX6" fmla="*/ 598650 w 604882"/>
                  <a:gd name="connsiteY6" fmla="*/ 46394 h 205659"/>
                  <a:gd name="connsiteX7" fmla="*/ 603761 w 604882"/>
                  <a:gd name="connsiteY7" fmla="*/ 27310 h 205659"/>
                  <a:gd name="connsiteX8" fmla="*/ 598650 w 604882"/>
                  <a:gd name="connsiteY8" fmla="*/ 22199 h 205659"/>
                  <a:gd name="connsiteX9" fmla="*/ 560204 w 604882"/>
                  <a:gd name="connsiteY9" fmla="*/ 0 h 205659"/>
                  <a:gd name="connsiteX10" fmla="*/ 344727 w 604882"/>
                  <a:gd name="connsiteY10" fmla="*/ 124412 h 205659"/>
                  <a:gd name="connsiteX11" fmla="*/ 260908 w 604882"/>
                  <a:gd name="connsiteY11" fmla="*/ 124412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2" y="0"/>
                    </a:moveTo>
                    <a:lnTo>
                      <a:pt x="6991" y="22199"/>
                    </a:lnTo>
                    <a:cubicBezTo>
                      <a:pt x="307" y="26052"/>
                      <a:pt x="-1985" y="34599"/>
                      <a:pt x="1874" y="41277"/>
                    </a:cubicBezTo>
                    <a:cubicBezTo>
                      <a:pt x="3102" y="43406"/>
                      <a:pt x="4862" y="45167"/>
                      <a:pt x="6991" y="46394"/>
                    </a:cubicBezTo>
                    <a:lnTo>
                      <a:pt x="281868" y="205091"/>
                    </a:lnTo>
                    <a:cubicBezTo>
                      <a:pt x="294830" y="212580"/>
                      <a:pt x="310805" y="212580"/>
                      <a:pt x="323774" y="205091"/>
                    </a:cubicBezTo>
                    <a:lnTo>
                      <a:pt x="598650" y="46394"/>
                    </a:lnTo>
                    <a:cubicBezTo>
                      <a:pt x="605334" y="42535"/>
                      <a:pt x="607621" y="33994"/>
                      <a:pt x="603761" y="27310"/>
                    </a:cubicBezTo>
                    <a:cubicBezTo>
                      <a:pt x="602540" y="25187"/>
                      <a:pt x="600773" y="23421"/>
                      <a:pt x="598650" y="22199"/>
                    </a:cubicBezTo>
                    <a:lnTo>
                      <a:pt x="560204" y="0"/>
                    </a:lnTo>
                    <a:lnTo>
                      <a:pt x="344727" y="124412"/>
                    </a:lnTo>
                    <a:cubicBezTo>
                      <a:pt x="318796" y="139389"/>
                      <a:pt x="286840" y="139389"/>
                      <a:pt x="260908" y="124412"/>
                    </a:cubicBezTo>
                    <a:close/>
                  </a:path>
                </a:pathLst>
              </a:custGeom>
              <a:grpFill/>
              <a:ln w="22715" cap="flat">
                <a:solidFill>
                  <a:srgbClr val="000000"/>
                </a:solidFill>
                <a:custDash>
                  <a:ds d="0" sp="826298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9DB6BF4-D582-4148-89CC-D6D68F1A906F}"/>
                  </a:ext>
                </a:extLst>
              </p:cNvPr>
              <p:cNvSpPr/>
              <p:nvPr/>
            </p:nvSpPr>
            <p:spPr>
              <a:xfrm>
                <a:off x="4992826" y="4470869"/>
                <a:ext cx="604882" cy="350832"/>
              </a:xfrm>
              <a:custGeom>
                <a:avLst/>
                <a:gdLst>
                  <a:gd name="connsiteX0" fmla="*/ 6988 w 604882"/>
                  <a:gd name="connsiteY0" fmla="*/ 164312 h 350831"/>
                  <a:gd name="connsiteX1" fmla="*/ 281861 w 604882"/>
                  <a:gd name="connsiteY1" fmla="*/ 5615 h 350831"/>
                  <a:gd name="connsiteX2" fmla="*/ 323769 w 604882"/>
                  <a:gd name="connsiteY2" fmla="*/ 5615 h 350831"/>
                  <a:gd name="connsiteX3" fmla="*/ 598648 w 604882"/>
                  <a:gd name="connsiteY3" fmla="*/ 164312 h 350831"/>
                  <a:gd name="connsiteX4" fmla="*/ 603747 w 604882"/>
                  <a:gd name="connsiteY4" fmla="*/ 183395 h 350831"/>
                  <a:gd name="connsiteX5" fmla="*/ 598648 w 604882"/>
                  <a:gd name="connsiteY5" fmla="*/ 188509 h 350831"/>
                  <a:gd name="connsiteX6" fmla="*/ 323769 w 604882"/>
                  <a:gd name="connsiteY6" fmla="*/ 347206 h 350831"/>
                  <a:gd name="connsiteX7" fmla="*/ 281861 w 604882"/>
                  <a:gd name="connsiteY7" fmla="*/ 347206 h 350831"/>
                  <a:gd name="connsiteX8" fmla="*/ 6988 w 604882"/>
                  <a:gd name="connsiteY8" fmla="*/ 188509 h 350831"/>
                  <a:gd name="connsiteX9" fmla="*/ 1873 w 604882"/>
                  <a:gd name="connsiteY9" fmla="*/ 169426 h 350831"/>
                  <a:gd name="connsiteX10" fmla="*/ 6988 w 604882"/>
                  <a:gd name="connsiteY10" fmla="*/ 164312 h 35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4882" h="350831">
                    <a:moveTo>
                      <a:pt x="6988" y="164312"/>
                    </a:moveTo>
                    <a:lnTo>
                      <a:pt x="281861" y="5615"/>
                    </a:lnTo>
                    <a:cubicBezTo>
                      <a:pt x="294828" y="-1872"/>
                      <a:pt x="310801" y="-1872"/>
                      <a:pt x="323769" y="5615"/>
                    </a:cubicBezTo>
                    <a:lnTo>
                      <a:pt x="598648" y="164312"/>
                    </a:lnTo>
                    <a:cubicBezTo>
                      <a:pt x="605324" y="168171"/>
                      <a:pt x="607610" y="176715"/>
                      <a:pt x="603747" y="183395"/>
                    </a:cubicBezTo>
                    <a:cubicBezTo>
                      <a:pt x="602535" y="185519"/>
                      <a:pt x="600775" y="187281"/>
                      <a:pt x="598648" y="188509"/>
                    </a:cubicBezTo>
                    <a:lnTo>
                      <a:pt x="323769" y="347206"/>
                    </a:lnTo>
                    <a:cubicBezTo>
                      <a:pt x="310801" y="354693"/>
                      <a:pt x="294828" y="354693"/>
                      <a:pt x="281861" y="347206"/>
                    </a:cubicBezTo>
                    <a:lnTo>
                      <a:pt x="6988" y="188509"/>
                    </a:lnTo>
                    <a:cubicBezTo>
                      <a:pt x="305" y="184650"/>
                      <a:pt x="-1983" y="176107"/>
                      <a:pt x="1873" y="169426"/>
                    </a:cubicBezTo>
                    <a:cubicBezTo>
                      <a:pt x="3101" y="167303"/>
                      <a:pt x="4864" y="165540"/>
                      <a:pt x="6988" y="164312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5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</p:grp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2EF8A8DA-9B18-4914-9039-44A372764090}"/>
                </a:ext>
              </a:extLst>
            </p:cNvPr>
            <p:cNvSpPr/>
            <p:nvPr/>
          </p:nvSpPr>
          <p:spPr>
            <a:xfrm>
              <a:off x="3372237" y="3135318"/>
              <a:ext cx="604882" cy="350832"/>
            </a:xfrm>
            <a:custGeom>
              <a:avLst/>
              <a:gdLst>
                <a:gd name="connsiteX0" fmla="*/ 6988 w 604882"/>
                <a:gd name="connsiteY0" fmla="*/ 164312 h 350831"/>
                <a:gd name="connsiteX1" fmla="*/ 281861 w 604882"/>
                <a:gd name="connsiteY1" fmla="*/ 5615 h 350831"/>
                <a:gd name="connsiteX2" fmla="*/ 323769 w 604882"/>
                <a:gd name="connsiteY2" fmla="*/ 5615 h 350831"/>
                <a:gd name="connsiteX3" fmla="*/ 598648 w 604882"/>
                <a:gd name="connsiteY3" fmla="*/ 164312 h 350831"/>
                <a:gd name="connsiteX4" fmla="*/ 603747 w 604882"/>
                <a:gd name="connsiteY4" fmla="*/ 183395 h 350831"/>
                <a:gd name="connsiteX5" fmla="*/ 598648 w 604882"/>
                <a:gd name="connsiteY5" fmla="*/ 188509 h 350831"/>
                <a:gd name="connsiteX6" fmla="*/ 323769 w 604882"/>
                <a:gd name="connsiteY6" fmla="*/ 347206 h 350831"/>
                <a:gd name="connsiteX7" fmla="*/ 281861 w 604882"/>
                <a:gd name="connsiteY7" fmla="*/ 347206 h 350831"/>
                <a:gd name="connsiteX8" fmla="*/ 6988 w 604882"/>
                <a:gd name="connsiteY8" fmla="*/ 188509 h 350831"/>
                <a:gd name="connsiteX9" fmla="*/ 1873 w 604882"/>
                <a:gd name="connsiteY9" fmla="*/ 169426 h 350831"/>
                <a:gd name="connsiteX10" fmla="*/ 6988 w 604882"/>
                <a:gd name="connsiteY10" fmla="*/ 164312 h 35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882" h="350831">
                  <a:moveTo>
                    <a:pt x="6988" y="164312"/>
                  </a:moveTo>
                  <a:lnTo>
                    <a:pt x="281861" y="5615"/>
                  </a:lnTo>
                  <a:cubicBezTo>
                    <a:pt x="294828" y="-1872"/>
                    <a:pt x="310801" y="-1872"/>
                    <a:pt x="323769" y="5615"/>
                  </a:cubicBezTo>
                  <a:lnTo>
                    <a:pt x="598648" y="164312"/>
                  </a:lnTo>
                  <a:cubicBezTo>
                    <a:pt x="605324" y="168171"/>
                    <a:pt x="607610" y="176715"/>
                    <a:pt x="603747" y="183395"/>
                  </a:cubicBezTo>
                  <a:cubicBezTo>
                    <a:pt x="602535" y="185519"/>
                    <a:pt x="600775" y="187281"/>
                    <a:pt x="598648" y="188509"/>
                  </a:cubicBezTo>
                  <a:lnTo>
                    <a:pt x="323769" y="347206"/>
                  </a:lnTo>
                  <a:cubicBezTo>
                    <a:pt x="310801" y="354693"/>
                    <a:pt x="294828" y="354693"/>
                    <a:pt x="281861" y="347206"/>
                  </a:cubicBezTo>
                  <a:lnTo>
                    <a:pt x="6988" y="188509"/>
                  </a:lnTo>
                  <a:cubicBezTo>
                    <a:pt x="305" y="184650"/>
                    <a:pt x="-1983" y="176107"/>
                    <a:pt x="1873" y="169426"/>
                  </a:cubicBezTo>
                  <a:cubicBezTo>
                    <a:pt x="3101" y="167303"/>
                    <a:pt x="4864" y="165540"/>
                    <a:pt x="6988" y="164312"/>
                  </a:cubicBezTo>
                  <a:close/>
                </a:path>
              </a:pathLst>
            </a:custGeom>
            <a:solidFill>
              <a:schemeClr val="accent2"/>
            </a:solidFill>
            <a:ln w="6009" cap="flat">
              <a:solidFill>
                <a:srgbClr val="000000"/>
              </a:solidFill>
              <a:custDash>
                <a:ds d="0" sp="218625"/>
              </a:custDash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grpSp>
          <p:nvGrpSpPr>
            <p:cNvPr id="35" name="Grafik 7">
              <a:extLst>
                <a:ext uri="{FF2B5EF4-FFF2-40B4-BE49-F238E27FC236}">
                  <a16:creationId xmlns:a16="http://schemas.microsoft.com/office/drawing/2014/main" id="{08F6D1E3-7A90-446B-BCDC-4BA253E22A69}"/>
                </a:ext>
              </a:extLst>
            </p:cNvPr>
            <p:cNvGrpSpPr/>
            <p:nvPr/>
          </p:nvGrpSpPr>
          <p:grpSpPr>
            <a:xfrm>
              <a:off x="3363657" y="3559446"/>
              <a:ext cx="604882" cy="1149276"/>
              <a:chOff x="3363657" y="3559446"/>
              <a:chExt cx="604882" cy="1149276"/>
            </a:xfrm>
            <a:solidFill>
              <a:schemeClr val="accent2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FC811DE-A9E3-4183-98C7-3672AC1DB9EF}"/>
                  </a:ext>
                </a:extLst>
              </p:cNvPr>
              <p:cNvSpPr/>
              <p:nvPr/>
            </p:nvSpPr>
            <p:spPr>
              <a:xfrm>
                <a:off x="3363661" y="4499248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E7ED3F11-DAE3-416E-B4BB-EC65D5D32364}"/>
                  </a:ext>
                </a:extLst>
              </p:cNvPr>
              <p:cNvSpPr/>
              <p:nvPr/>
            </p:nvSpPr>
            <p:spPr>
              <a:xfrm>
                <a:off x="3363661" y="4386073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3 h 205659"/>
                  <a:gd name="connsiteX11" fmla="*/ 260907 w 604882"/>
                  <a:gd name="connsiteY11" fmla="*/ 124413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7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3"/>
                    </a:lnTo>
                    <a:cubicBezTo>
                      <a:pt x="318795" y="139388"/>
                      <a:pt x="286841" y="139388"/>
                      <a:pt x="260907" y="124413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0EE16E8-9EDF-4F7C-B0D1-A6F551620B0A}"/>
                  </a:ext>
                </a:extLst>
              </p:cNvPr>
              <p:cNvSpPr/>
              <p:nvPr/>
            </p:nvSpPr>
            <p:spPr>
              <a:xfrm>
                <a:off x="3363661" y="4270631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C7F3D209-CC4E-4AA9-928B-4323C1C3F02C}"/>
                  </a:ext>
                </a:extLst>
              </p:cNvPr>
              <p:cNvSpPr/>
              <p:nvPr/>
            </p:nvSpPr>
            <p:spPr>
              <a:xfrm>
                <a:off x="3363661" y="4156322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AA114EE-A5D5-4D15-9B19-1FFABFF5021D}"/>
                  </a:ext>
                </a:extLst>
              </p:cNvPr>
              <p:cNvSpPr/>
              <p:nvPr/>
            </p:nvSpPr>
            <p:spPr>
              <a:xfrm>
                <a:off x="3363661" y="4043147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3 h 205659"/>
                  <a:gd name="connsiteX11" fmla="*/ 260907 w 604882"/>
                  <a:gd name="connsiteY11" fmla="*/ 124413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3"/>
                    </a:lnTo>
                    <a:cubicBezTo>
                      <a:pt x="318795" y="139388"/>
                      <a:pt x="286841" y="139388"/>
                      <a:pt x="260907" y="124413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EA0A4CB2-7E05-4657-AA92-28774800729F}"/>
                  </a:ext>
                </a:extLst>
              </p:cNvPr>
              <p:cNvSpPr/>
              <p:nvPr/>
            </p:nvSpPr>
            <p:spPr>
              <a:xfrm>
                <a:off x="3363661" y="3927705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5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D74EC049-3E7B-49FD-A810-8DBD868844E8}"/>
                  </a:ext>
                </a:extLst>
              </p:cNvPr>
              <p:cNvSpPr/>
              <p:nvPr/>
            </p:nvSpPr>
            <p:spPr>
              <a:xfrm>
                <a:off x="3363657" y="3814530"/>
                <a:ext cx="604882" cy="205660"/>
              </a:xfrm>
              <a:custGeom>
                <a:avLst/>
                <a:gdLst>
                  <a:gd name="connsiteX0" fmla="*/ 45432 w 604882"/>
                  <a:gd name="connsiteY0" fmla="*/ 0 h 205659"/>
                  <a:gd name="connsiteX1" fmla="*/ 6991 w 604882"/>
                  <a:gd name="connsiteY1" fmla="*/ 22199 h 205659"/>
                  <a:gd name="connsiteX2" fmla="*/ 1874 w 604882"/>
                  <a:gd name="connsiteY2" fmla="*/ 41277 h 205659"/>
                  <a:gd name="connsiteX3" fmla="*/ 6991 w 604882"/>
                  <a:gd name="connsiteY3" fmla="*/ 46394 h 205659"/>
                  <a:gd name="connsiteX4" fmla="*/ 281868 w 604882"/>
                  <a:gd name="connsiteY4" fmla="*/ 205091 h 205659"/>
                  <a:gd name="connsiteX5" fmla="*/ 323774 w 604882"/>
                  <a:gd name="connsiteY5" fmla="*/ 205091 h 205659"/>
                  <a:gd name="connsiteX6" fmla="*/ 598650 w 604882"/>
                  <a:gd name="connsiteY6" fmla="*/ 46394 h 205659"/>
                  <a:gd name="connsiteX7" fmla="*/ 603761 w 604882"/>
                  <a:gd name="connsiteY7" fmla="*/ 27310 h 205659"/>
                  <a:gd name="connsiteX8" fmla="*/ 598650 w 604882"/>
                  <a:gd name="connsiteY8" fmla="*/ 22199 h 205659"/>
                  <a:gd name="connsiteX9" fmla="*/ 560204 w 604882"/>
                  <a:gd name="connsiteY9" fmla="*/ 0 h 205659"/>
                  <a:gd name="connsiteX10" fmla="*/ 344727 w 604882"/>
                  <a:gd name="connsiteY10" fmla="*/ 124412 h 205659"/>
                  <a:gd name="connsiteX11" fmla="*/ 260908 w 604882"/>
                  <a:gd name="connsiteY11" fmla="*/ 124412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2" y="0"/>
                    </a:moveTo>
                    <a:lnTo>
                      <a:pt x="6991" y="22199"/>
                    </a:lnTo>
                    <a:cubicBezTo>
                      <a:pt x="307" y="26052"/>
                      <a:pt x="-1985" y="34599"/>
                      <a:pt x="1874" y="41277"/>
                    </a:cubicBezTo>
                    <a:cubicBezTo>
                      <a:pt x="3102" y="43406"/>
                      <a:pt x="4862" y="45167"/>
                      <a:pt x="6991" y="46394"/>
                    </a:cubicBezTo>
                    <a:lnTo>
                      <a:pt x="281868" y="205091"/>
                    </a:lnTo>
                    <a:cubicBezTo>
                      <a:pt x="294830" y="212580"/>
                      <a:pt x="310805" y="212580"/>
                      <a:pt x="323774" y="205091"/>
                    </a:cubicBezTo>
                    <a:lnTo>
                      <a:pt x="598650" y="46394"/>
                    </a:lnTo>
                    <a:cubicBezTo>
                      <a:pt x="605334" y="42535"/>
                      <a:pt x="607621" y="33994"/>
                      <a:pt x="603761" y="27310"/>
                    </a:cubicBezTo>
                    <a:cubicBezTo>
                      <a:pt x="602540" y="25187"/>
                      <a:pt x="600773" y="23421"/>
                      <a:pt x="598650" y="22199"/>
                    </a:cubicBezTo>
                    <a:lnTo>
                      <a:pt x="560204" y="0"/>
                    </a:lnTo>
                    <a:lnTo>
                      <a:pt x="344727" y="124412"/>
                    </a:lnTo>
                    <a:cubicBezTo>
                      <a:pt x="318796" y="139389"/>
                      <a:pt x="286840" y="139389"/>
                      <a:pt x="260908" y="124412"/>
                    </a:cubicBezTo>
                    <a:close/>
                  </a:path>
                </a:pathLst>
              </a:custGeom>
              <a:grpFill/>
              <a:ln w="22715" cap="flat">
                <a:solidFill>
                  <a:srgbClr val="000000"/>
                </a:solidFill>
                <a:custDash>
                  <a:ds d="0" sp="826298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666C79A9-4ADA-44CC-A025-6D1273A6D7FA}"/>
                  </a:ext>
                </a:extLst>
              </p:cNvPr>
              <p:cNvSpPr/>
              <p:nvPr/>
            </p:nvSpPr>
            <p:spPr>
              <a:xfrm>
                <a:off x="3363664" y="3559446"/>
                <a:ext cx="604882" cy="350832"/>
              </a:xfrm>
              <a:custGeom>
                <a:avLst/>
                <a:gdLst>
                  <a:gd name="connsiteX0" fmla="*/ 6988 w 604882"/>
                  <a:gd name="connsiteY0" fmla="*/ 164312 h 350831"/>
                  <a:gd name="connsiteX1" fmla="*/ 281861 w 604882"/>
                  <a:gd name="connsiteY1" fmla="*/ 5615 h 350831"/>
                  <a:gd name="connsiteX2" fmla="*/ 323769 w 604882"/>
                  <a:gd name="connsiteY2" fmla="*/ 5615 h 350831"/>
                  <a:gd name="connsiteX3" fmla="*/ 598648 w 604882"/>
                  <a:gd name="connsiteY3" fmla="*/ 164312 h 350831"/>
                  <a:gd name="connsiteX4" fmla="*/ 603747 w 604882"/>
                  <a:gd name="connsiteY4" fmla="*/ 183395 h 350831"/>
                  <a:gd name="connsiteX5" fmla="*/ 598648 w 604882"/>
                  <a:gd name="connsiteY5" fmla="*/ 188509 h 350831"/>
                  <a:gd name="connsiteX6" fmla="*/ 323769 w 604882"/>
                  <a:gd name="connsiteY6" fmla="*/ 347206 h 350831"/>
                  <a:gd name="connsiteX7" fmla="*/ 281861 w 604882"/>
                  <a:gd name="connsiteY7" fmla="*/ 347206 h 350831"/>
                  <a:gd name="connsiteX8" fmla="*/ 6988 w 604882"/>
                  <a:gd name="connsiteY8" fmla="*/ 188509 h 350831"/>
                  <a:gd name="connsiteX9" fmla="*/ 1873 w 604882"/>
                  <a:gd name="connsiteY9" fmla="*/ 169426 h 350831"/>
                  <a:gd name="connsiteX10" fmla="*/ 6988 w 604882"/>
                  <a:gd name="connsiteY10" fmla="*/ 164312 h 35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4882" h="350831">
                    <a:moveTo>
                      <a:pt x="6988" y="164312"/>
                    </a:moveTo>
                    <a:lnTo>
                      <a:pt x="281861" y="5615"/>
                    </a:lnTo>
                    <a:cubicBezTo>
                      <a:pt x="294828" y="-1872"/>
                      <a:pt x="310801" y="-1872"/>
                      <a:pt x="323769" y="5615"/>
                    </a:cubicBezTo>
                    <a:lnTo>
                      <a:pt x="598648" y="164312"/>
                    </a:lnTo>
                    <a:cubicBezTo>
                      <a:pt x="605324" y="168171"/>
                      <a:pt x="607610" y="176715"/>
                      <a:pt x="603747" y="183395"/>
                    </a:cubicBezTo>
                    <a:cubicBezTo>
                      <a:pt x="602535" y="185519"/>
                      <a:pt x="600775" y="187281"/>
                      <a:pt x="598648" y="188509"/>
                    </a:cubicBezTo>
                    <a:lnTo>
                      <a:pt x="323769" y="347206"/>
                    </a:lnTo>
                    <a:cubicBezTo>
                      <a:pt x="310801" y="354693"/>
                      <a:pt x="294828" y="354693"/>
                      <a:pt x="281861" y="347206"/>
                    </a:cubicBezTo>
                    <a:lnTo>
                      <a:pt x="6988" y="188509"/>
                    </a:lnTo>
                    <a:cubicBezTo>
                      <a:pt x="305" y="184650"/>
                      <a:pt x="-1983" y="176107"/>
                      <a:pt x="1873" y="169426"/>
                    </a:cubicBezTo>
                    <a:cubicBezTo>
                      <a:pt x="3101" y="167303"/>
                      <a:pt x="4864" y="165540"/>
                      <a:pt x="6988" y="164312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5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DD2770-B317-4BE5-ACBE-7D21DCE0B42F}"/>
                </a:ext>
              </a:extLst>
            </p:cNvPr>
            <p:cNvGrpSpPr/>
            <p:nvPr/>
          </p:nvGrpSpPr>
          <p:grpSpPr>
            <a:xfrm>
              <a:off x="4257564" y="2747744"/>
              <a:ext cx="1438275" cy="1047202"/>
              <a:chOff x="4875212" y="3127138"/>
              <a:chExt cx="1438275" cy="1047202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C44FCE66-234D-4AEB-A7A8-BC66C40C6050}"/>
                  </a:ext>
                </a:extLst>
              </p:cNvPr>
              <p:cNvSpPr/>
              <p:nvPr/>
            </p:nvSpPr>
            <p:spPr>
              <a:xfrm>
                <a:off x="4875212" y="3451829"/>
                <a:ext cx="1438275" cy="72251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de-CH" sz="1100" dirty="0">
                    <a:solidFill>
                      <a:schemeClr val="tx1"/>
                    </a:solidFill>
                  </a:rPr>
                  <a:t>Zeitstempel</a:t>
                </a:r>
              </a:p>
              <a:p>
                <a:pPr>
                  <a:spcBef>
                    <a:spcPts val="600"/>
                  </a:spcBef>
                </a:pPr>
                <a:r>
                  <a:rPr lang="de-CH" sz="1100" dirty="0">
                    <a:solidFill>
                      <a:schemeClr val="tx1"/>
                    </a:solidFill>
                  </a:rPr>
                  <a:t>X-, Y- und Z- Beschleunigung</a:t>
                </a:r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F88D5E98-0951-4B13-ADD4-EFA2A1D00E34}"/>
                  </a:ext>
                </a:extLst>
              </p:cNvPr>
              <p:cNvSpPr/>
              <p:nvPr/>
            </p:nvSpPr>
            <p:spPr>
              <a:xfrm>
                <a:off x="4875212" y="3127138"/>
                <a:ext cx="1438275" cy="2976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600" dirty="0">
                    <a:solidFill>
                      <a:schemeClr val="tx1"/>
                    </a:solidFill>
                  </a:rPr>
                  <a:t>Messung</a:t>
                </a:r>
              </a:p>
            </p:txBody>
          </p:sp>
        </p:grpSp>
        <p:sp>
          <p:nvSpPr>
            <p:cNvPr id="61" name="Geschweifte Klammer rechts 60">
              <a:extLst>
                <a:ext uri="{FF2B5EF4-FFF2-40B4-BE49-F238E27FC236}">
                  <a16:creationId xmlns:a16="http://schemas.microsoft.com/office/drawing/2014/main" id="{F3FEA9C5-FCD8-415C-9AC4-2ECD052195F7}"/>
                </a:ext>
              </a:extLst>
            </p:cNvPr>
            <p:cNvSpPr/>
            <p:nvPr/>
          </p:nvSpPr>
          <p:spPr>
            <a:xfrm>
              <a:off x="3988062" y="3116420"/>
              <a:ext cx="114300" cy="391955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2" name="Geschweifte Klammer rechts 61">
              <a:extLst>
                <a:ext uri="{FF2B5EF4-FFF2-40B4-BE49-F238E27FC236}">
                  <a16:creationId xmlns:a16="http://schemas.microsoft.com/office/drawing/2014/main" id="{5C13BE1F-3550-4546-A7C6-E9C3AD0FB2D4}"/>
                </a:ext>
              </a:extLst>
            </p:cNvPr>
            <p:cNvSpPr/>
            <p:nvPr/>
          </p:nvSpPr>
          <p:spPr>
            <a:xfrm>
              <a:off x="3986073" y="3574055"/>
              <a:ext cx="114300" cy="1116000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3" name="Geschweifte Klammer rechts 62">
              <a:extLst>
                <a:ext uri="{FF2B5EF4-FFF2-40B4-BE49-F238E27FC236}">
                  <a16:creationId xmlns:a16="http://schemas.microsoft.com/office/drawing/2014/main" id="{1DD8BF4E-EB08-4BAF-86E7-C993C145ABA4}"/>
                </a:ext>
              </a:extLst>
            </p:cNvPr>
            <p:cNvSpPr/>
            <p:nvPr/>
          </p:nvSpPr>
          <p:spPr>
            <a:xfrm>
              <a:off x="3988062" y="4779601"/>
              <a:ext cx="114300" cy="540000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79DC5AC9-115F-4FCA-BD83-6809D1D7AE37}"/>
                </a:ext>
              </a:extLst>
            </p:cNvPr>
            <p:cNvSpPr/>
            <p:nvPr/>
          </p:nvSpPr>
          <p:spPr>
            <a:xfrm>
              <a:off x="4257563" y="3973031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FIFO-Puffer</a:t>
              </a: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9BD990EC-40E3-41C2-9D22-9AC5F51091F8}"/>
                </a:ext>
              </a:extLst>
            </p:cNvPr>
            <p:cNvSpPr/>
            <p:nvPr/>
          </p:nvSpPr>
          <p:spPr>
            <a:xfrm>
              <a:off x="4257564" y="4901401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Paket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5636EBB-C54E-445E-A55B-BFA7CA663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7010" y="5400041"/>
              <a:ext cx="748869" cy="547046"/>
            </a:xfrm>
            <a:prstGeom prst="rect">
              <a:avLst/>
            </a:prstGeom>
          </p:spPr>
        </p:pic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45FE8D7-11E5-45B6-91CF-EA65B8A29EBC}"/>
                </a:ext>
              </a:extLst>
            </p:cNvPr>
            <p:cNvSpPr/>
            <p:nvPr/>
          </p:nvSpPr>
          <p:spPr>
            <a:xfrm>
              <a:off x="4257562" y="5569214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Datenpaket</a:t>
              </a:r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75" name="Geschweifte Klammer rechts 74">
              <a:extLst>
                <a:ext uri="{FF2B5EF4-FFF2-40B4-BE49-F238E27FC236}">
                  <a16:creationId xmlns:a16="http://schemas.microsoft.com/office/drawing/2014/main" id="{EB51AB27-FCE8-47AE-9E9D-8B442C970457}"/>
                </a:ext>
              </a:extLst>
            </p:cNvPr>
            <p:cNvSpPr/>
            <p:nvPr/>
          </p:nvSpPr>
          <p:spPr>
            <a:xfrm>
              <a:off x="3977319" y="5555132"/>
              <a:ext cx="114300" cy="391955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93028603-092A-4E21-9D30-D88BE2F927B2}"/>
              </a:ext>
            </a:extLst>
          </p:cNvPr>
          <p:cNvCxnSpPr>
            <a:cxnSpLocks/>
          </p:cNvCxnSpPr>
          <p:nvPr/>
        </p:nvCxnSpPr>
        <p:spPr>
          <a:xfrm flipH="1" flipV="1">
            <a:off x="4020480" y="5069028"/>
            <a:ext cx="1404814" cy="343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6FEC613D-7A01-4EFF-964D-D05FA3339F10}"/>
              </a:ext>
            </a:extLst>
          </p:cNvPr>
          <p:cNvCxnSpPr>
            <a:cxnSpLocks/>
          </p:cNvCxnSpPr>
          <p:nvPr/>
        </p:nvCxnSpPr>
        <p:spPr>
          <a:xfrm>
            <a:off x="3610331" y="5350681"/>
            <a:ext cx="0" cy="4458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Verbinder: gewinkelt 117">
            <a:extLst>
              <a:ext uri="{FF2B5EF4-FFF2-40B4-BE49-F238E27FC236}">
                <a16:creationId xmlns:a16="http://schemas.microsoft.com/office/drawing/2014/main" id="{D6737503-6C92-457B-9EF5-B3E954805655}"/>
              </a:ext>
            </a:extLst>
          </p:cNvPr>
          <p:cNvCxnSpPr>
            <a:cxnSpLocks/>
            <a:endCxn id="119" idx="1"/>
          </p:cNvCxnSpPr>
          <p:nvPr/>
        </p:nvCxnSpPr>
        <p:spPr>
          <a:xfrm>
            <a:off x="2686050" y="5350681"/>
            <a:ext cx="1503424" cy="445850"/>
          </a:xfrm>
          <a:prstGeom prst="bentConnector3">
            <a:avLst>
              <a:gd name="adj1" fmla="val -51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EEE3052C-3B95-48A8-B814-D368007C068A}"/>
              </a:ext>
            </a:extLst>
          </p:cNvPr>
          <p:cNvSpPr/>
          <p:nvPr/>
        </p:nvSpPr>
        <p:spPr>
          <a:xfrm>
            <a:off x="4189474" y="5572678"/>
            <a:ext cx="1181194" cy="447706"/>
          </a:xfrm>
          <a:prstGeom prst="rect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de-CH" dirty="0"/>
              <a:t>CPU</a:t>
            </a:r>
          </a:p>
          <a:p>
            <a:pPr algn="ctr"/>
            <a:endParaRPr lang="de-CH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D5E8A03-C5C6-4B64-ACD9-3B4570EB1B12}"/>
              </a:ext>
            </a:extLst>
          </p:cNvPr>
          <p:cNvSpPr/>
          <p:nvPr/>
        </p:nvSpPr>
        <p:spPr>
          <a:xfrm>
            <a:off x="4097321" y="4741770"/>
            <a:ext cx="1279375" cy="297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Übermittlung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6ABADC65-7F95-4E48-8721-1879981F60A4}"/>
              </a:ext>
            </a:extLst>
          </p:cNvPr>
          <p:cNvSpPr/>
          <p:nvPr/>
        </p:nvSpPr>
        <p:spPr>
          <a:xfrm>
            <a:off x="2686050" y="5823776"/>
            <a:ext cx="1279375" cy="297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Übermittlung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8909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72BAB50-1907-4895-B8FB-6AAF0F0F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926080"/>
            <a:ext cx="8496300" cy="3308029"/>
          </a:xfrm>
        </p:spPr>
        <p:txBody>
          <a:bodyPr>
            <a:normAutofit/>
          </a:bodyPr>
          <a:lstStyle/>
          <a:p>
            <a:pPr marL="0" indent="0" defTabSz="1800000">
              <a:buNone/>
              <a:tabLst>
                <a:tab pos="1080000" algn="l"/>
              </a:tabLst>
            </a:pPr>
            <a:r>
              <a:rPr lang="de-CH" sz="1800" dirty="0">
                <a:solidFill>
                  <a:schemeClr val="accent3"/>
                </a:solidFill>
              </a:rPr>
              <a:t>&lt;[</a:t>
            </a:r>
            <a:r>
              <a:rPr lang="de-CH" sz="1800" dirty="0"/>
              <a:t>/</a:t>
            </a:r>
            <a:r>
              <a:rPr lang="de-CH" sz="1800" dirty="0">
                <a:solidFill>
                  <a:schemeClr val="accent3"/>
                </a:solidFill>
              </a:rPr>
              <a:t>]&gt;</a:t>
            </a:r>
            <a:r>
              <a:rPr lang="de-CH" sz="1800" dirty="0"/>
              <a:t>	Start- und </a:t>
            </a:r>
            <a:r>
              <a:rPr lang="de-CH" sz="1800" dirty="0" err="1"/>
              <a:t>Endbytes</a:t>
            </a:r>
            <a:r>
              <a:rPr lang="de-CH" sz="1800" dirty="0"/>
              <a:t> (hier in </a:t>
            </a:r>
            <a:r>
              <a:rPr lang="de-CH" sz="1800" dirty="0" err="1"/>
              <a:t>Ascii</a:t>
            </a:r>
            <a:r>
              <a:rPr lang="de-CH" sz="1800" dirty="0"/>
              <a:t>)</a:t>
            </a:r>
          </a:p>
          <a:p>
            <a:pPr marL="0" indent="0" defTabSz="1800000">
              <a:buNone/>
              <a:tabLst>
                <a:tab pos="1080000" algn="l"/>
              </a:tabLst>
            </a:pPr>
            <a:r>
              <a:rPr lang="de-CH" sz="1800" dirty="0">
                <a:solidFill>
                  <a:schemeClr val="bg2"/>
                </a:solidFill>
              </a:rPr>
              <a:t>(reg)</a:t>
            </a:r>
            <a:r>
              <a:rPr lang="de-CH" sz="1800" dirty="0"/>
              <a:t>	Register / </a:t>
            </a:r>
            <a:r>
              <a:rPr lang="de-CH" sz="1800" dirty="0" err="1"/>
              <a:t>Addresse</a:t>
            </a:r>
            <a:r>
              <a:rPr lang="de-CH" sz="1800" dirty="0"/>
              <a:t> der Nachricht</a:t>
            </a:r>
          </a:p>
          <a:p>
            <a:pPr marL="0" indent="0" defTabSz="1800000">
              <a:buNone/>
              <a:tabLst>
                <a:tab pos="1080000" algn="l"/>
              </a:tabLst>
            </a:pPr>
            <a:r>
              <a:rPr lang="de-CH" sz="1800" dirty="0">
                <a:solidFill>
                  <a:schemeClr val="tx2"/>
                </a:solidFill>
              </a:rPr>
              <a:t>(#Bytes)</a:t>
            </a:r>
            <a:r>
              <a:rPr lang="de-CH" sz="1800" dirty="0"/>
              <a:t>	Grösse der Daten in Bytes</a:t>
            </a:r>
          </a:p>
          <a:p>
            <a:pPr marL="0" indent="0" defTabSz="1800000">
              <a:buNone/>
              <a:tabLst>
                <a:tab pos="1080000" algn="l"/>
              </a:tabLst>
            </a:pPr>
            <a:r>
              <a:rPr lang="de-CH" sz="1800" dirty="0">
                <a:solidFill>
                  <a:schemeClr val="accent2"/>
                </a:solidFill>
              </a:rPr>
              <a:t>(Daten)</a:t>
            </a:r>
            <a:r>
              <a:rPr lang="de-CH" sz="1800" dirty="0"/>
              <a:t>	Informationsbytes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D381E2-3318-4A49-9001-D2129943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1C1678-50CB-47E8-A60D-10D4B540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1F9B83F-0617-47F3-8D6C-48C676DC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Standardisierte Kommunikation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7A56E1-C014-47B1-AB1F-840ABB829146}"/>
              </a:ext>
            </a:extLst>
          </p:cNvPr>
          <p:cNvSpPr txBox="1"/>
          <p:nvPr/>
        </p:nvSpPr>
        <p:spPr>
          <a:xfrm>
            <a:off x="1664187" y="2024064"/>
            <a:ext cx="614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solidFill>
                  <a:schemeClr val="accent3"/>
                </a:solidFill>
              </a:rPr>
              <a:t>&lt;[</a:t>
            </a:r>
            <a:r>
              <a:rPr lang="de-CH" sz="3600" dirty="0"/>
              <a:t> </a:t>
            </a:r>
            <a:r>
              <a:rPr lang="de-CH" sz="3600" dirty="0">
                <a:solidFill>
                  <a:schemeClr val="bg2"/>
                </a:solidFill>
              </a:rPr>
              <a:t>(reg)</a:t>
            </a:r>
            <a:r>
              <a:rPr lang="de-CH" sz="3600" dirty="0"/>
              <a:t> </a:t>
            </a:r>
            <a:r>
              <a:rPr lang="de-CH" sz="3600" dirty="0">
                <a:solidFill>
                  <a:schemeClr val="tx2"/>
                </a:solidFill>
              </a:rPr>
              <a:t>(#Bytes)</a:t>
            </a:r>
            <a:r>
              <a:rPr lang="de-CH" sz="3600" dirty="0"/>
              <a:t> </a:t>
            </a:r>
            <a:r>
              <a:rPr lang="de-CH" sz="3600" dirty="0">
                <a:solidFill>
                  <a:schemeClr val="accent2"/>
                </a:solidFill>
              </a:rPr>
              <a:t>(Daten)</a:t>
            </a:r>
            <a:r>
              <a:rPr lang="de-CH" sz="3600" dirty="0"/>
              <a:t> </a:t>
            </a:r>
            <a:r>
              <a:rPr lang="de-CH" sz="3600" dirty="0">
                <a:solidFill>
                  <a:schemeClr val="accent3"/>
                </a:solidFill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6838464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Herausforderungen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BF81DB2C-7369-464B-B282-4ABAF3705A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Synchronisation</a:t>
                </a:r>
              </a:p>
              <a:p>
                <a:pPr lvl="1"/>
                <a:r>
                  <a:rPr lang="de-CH" dirty="0"/>
                  <a:t>Die MCUs müssen ihre Zeitstempel vor jeder Messung synchronisieren können</a:t>
                </a:r>
              </a:p>
              <a:p>
                <a:pPr lvl="1"/>
                <a:r>
                  <a:rPr lang="de-CH" dirty="0"/>
                  <a:t>Frequenzdrift in Oszillatoren wird aufgrund von kurzen Messzeiten (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&lt;10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CH" dirty="0"/>
                  <a:t>) vernachlässigt</a:t>
                </a:r>
              </a:p>
              <a:p>
                <a:r>
                  <a:rPr lang="de-CH" dirty="0"/>
                  <a:t>Geschwindigkeit</a:t>
                </a:r>
              </a:p>
              <a:p>
                <a:pPr lvl="1"/>
                <a:r>
                  <a:rPr lang="de-CH" dirty="0"/>
                  <a:t>Wird der Rechenaufwand der Software für die MCUs zu teuer, so kann das die Abtastfrequenz der Sensoren begrenzen.</a:t>
                </a:r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BF81DB2C-7369-464B-B282-4ABAF3705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8479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>
                <a:solidFill>
                  <a:schemeClr val="bg2"/>
                </a:solidFill>
              </a:rPr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345443427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1DB2C-7369-464B-B282-4ABAF3705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60681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Weiteres Vorgehen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1DB2C-7369-464B-B282-4ABAF3705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/>
              <a:t>Arbeitspakete</a:t>
            </a:r>
          </a:p>
          <a:p>
            <a:pPr lvl="1"/>
            <a:r>
              <a:rPr lang="de-CH" dirty="0"/>
              <a:t>Impulshammer:</a:t>
            </a:r>
          </a:p>
          <a:p>
            <a:pPr lvl="2"/>
            <a:r>
              <a:rPr lang="de-CH" dirty="0"/>
              <a:t>Weitere Tests müssen durchgeführt werden</a:t>
            </a:r>
          </a:p>
          <a:p>
            <a:pPr lvl="1"/>
            <a:r>
              <a:rPr lang="de-CH" dirty="0"/>
              <a:t>Beschleunigungssensor:</a:t>
            </a:r>
          </a:p>
          <a:p>
            <a:pPr lvl="2"/>
            <a:r>
              <a:rPr lang="de-CH" dirty="0"/>
              <a:t>Weitere Tests müssen durchgeführt werden</a:t>
            </a:r>
          </a:p>
          <a:p>
            <a:pPr lvl="1"/>
            <a:r>
              <a:rPr lang="de-CH" dirty="0"/>
              <a:t>Software:</a:t>
            </a:r>
          </a:p>
          <a:p>
            <a:pPr lvl="2"/>
            <a:r>
              <a:rPr lang="de-CH" dirty="0"/>
              <a:t>Zeit-Synchronisation muss implementiert werden</a:t>
            </a:r>
          </a:p>
          <a:p>
            <a:pPr lvl="2"/>
            <a:r>
              <a:rPr lang="de-CH" dirty="0"/>
              <a:t>Laufzeit muss geprüft werden</a:t>
            </a:r>
          </a:p>
          <a:p>
            <a:pPr lvl="1"/>
            <a:r>
              <a:rPr lang="de-CH" dirty="0"/>
              <a:t>Schnittstellen:</a:t>
            </a:r>
          </a:p>
          <a:p>
            <a:pPr lvl="2"/>
            <a:r>
              <a:rPr lang="de-CH" dirty="0"/>
              <a:t>Falls Software zum limitierenden Faktor wird müssen dezidierte Komponenten zwischengeschaltet werden</a:t>
            </a:r>
          </a:p>
          <a:p>
            <a:pPr lvl="3"/>
            <a:r>
              <a:rPr lang="de-CH" dirty="0"/>
              <a:t>z.B. einen Analog zu Digital Konverter (ADC) für Ausgangssignal der Kraftmesszelle</a:t>
            </a:r>
          </a:p>
          <a:p>
            <a:pPr lvl="1"/>
            <a:r>
              <a:rPr lang="de-CH" dirty="0"/>
              <a:t>Komplett-System-Tests:</a:t>
            </a:r>
          </a:p>
          <a:p>
            <a:pPr lvl="2"/>
            <a:r>
              <a:rPr lang="de-CH" dirty="0"/>
              <a:t>Vereinen und Überprüfen aller Arbeitspakete</a:t>
            </a:r>
          </a:p>
        </p:txBody>
      </p:sp>
    </p:spTree>
    <p:extLst>
      <p:ext uri="{BB962C8B-B14F-4D97-AF65-F5344CB8AC3E}">
        <p14:creationId xmlns:p14="http://schemas.microsoft.com/office/powerpoint/2010/main" val="271642952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1DB2C-7369-464B-B282-4ABAF3705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Industrialisierung des EMA-Systems</a:t>
            </a:r>
          </a:p>
          <a:p>
            <a:pPr lvl="1"/>
            <a:r>
              <a:rPr lang="de-CH" dirty="0"/>
              <a:t>Miniaturisierung mit Leiterplatten mit Pick-and-Place Automatisierung auch für kleine Stückzahlen erschwinglich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682963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Ende</a:t>
            </a:r>
          </a:p>
        </p:txBody>
      </p:sp>
    </p:spTree>
    <p:extLst>
      <p:ext uri="{BB962C8B-B14F-4D97-AF65-F5344CB8AC3E}">
        <p14:creationId xmlns:p14="http://schemas.microsoft.com/office/powerpoint/2010/main" val="384890852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Zusatz-</a:t>
            </a:r>
            <a:r>
              <a:rPr lang="de-CH" dirty="0" err="1"/>
              <a:t>Slides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98F66-F29D-4152-9A38-F94A0A192400}" type="datetime1">
              <a:rPr lang="de-DE" smtClean="0"/>
              <a:t>21.10.2020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385267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EB734B9-EC37-47E3-AADA-7605870F3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1800" dirty="0"/>
              <a:t>Bei einer Experimentellen Modalanalyse (EMA) wird eine Werkzeugmaschine (WZM) mit einer dynamischen Kraft angeregt</a:t>
            </a:r>
          </a:p>
          <a:p>
            <a:r>
              <a:rPr lang="de-CH" sz="1800" dirty="0"/>
              <a:t>An vorher definierten Positionen wird ein Antwortsignal in Form von Position, Geschwindigkeit oder Beschleunigung gemessen</a:t>
            </a:r>
          </a:p>
          <a:p>
            <a:r>
              <a:rPr lang="de-CH" sz="1800" dirty="0"/>
              <a:t>Eine Eigenwertzerlegung von der Matrix aller Übertragungsfunktionen von Krafteingangssignal zu Antwortsignal ermöglicht die Bestimmung der dynamischen Charakteristika</a:t>
            </a:r>
          </a:p>
          <a:p>
            <a:pPr lvl="1"/>
            <a:r>
              <a:rPr lang="de-CH" sz="1600" dirty="0"/>
              <a:t>Eigenfrequenzen</a:t>
            </a:r>
          </a:p>
          <a:p>
            <a:pPr lvl="1"/>
            <a:r>
              <a:rPr lang="de-CH" sz="1600" dirty="0" err="1"/>
              <a:t>Eigenmodes</a:t>
            </a:r>
            <a:r>
              <a:rPr lang="de-CH" sz="1600" dirty="0"/>
              <a:t> und</a:t>
            </a:r>
          </a:p>
          <a:p>
            <a:pPr lvl="1"/>
            <a:r>
              <a:rPr lang="de-CH" sz="1600" dirty="0"/>
              <a:t>Dämpfungen</a:t>
            </a:r>
          </a:p>
          <a:p>
            <a:r>
              <a:rPr lang="de-CH" sz="2000" dirty="0"/>
              <a:t>Ein EMA-System dient zur Erfassung von Messdaten für die EMA.</a:t>
            </a:r>
          </a:p>
          <a:p>
            <a:pPr lvl="1"/>
            <a:endParaRPr lang="de-CH" sz="16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DAF48C-7B99-4574-A365-CA8D72EE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635976-544E-4377-83D9-EDC85B93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21412C-6E51-4C01-9800-77AC5B21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10903769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DEB9A9C-8E52-4BE1-B763-02D08F5FF17C}"/>
              </a:ext>
            </a:extLst>
          </p:cNvPr>
          <p:cNvSpPr/>
          <p:nvPr/>
        </p:nvSpPr>
        <p:spPr>
          <a:xfrm>
            <a:off x="323850" y="4124325"/>
            <a:ext cx="4343400" cy="40005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Finde die modalen Parameter um das dynamische Verhalten einer Struktur zu beschreiben</a:t>
            </a:r>
          </a:p>
          <a:p>
            <a:endParaRPr lang="de-CH" dirty="0"/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Vorversuche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Messpunkte 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Messdaten aufzeichnen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Modes identifizieren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Geometrie modellieren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Schwingformen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Experimentelle Modalanalyse (EMA)</a:t>
            </a:r>
          </a:p>
        </p:txBody>
      </p:sp>
    </p:spTree>
    <p:extLst>
      <p:ext uri="{BB962C8B-B14F-4D97-AF65-F5344CB8AC3E}">
        <p14:creationId xmlns:p14="http://schemas.microsoft.com/office/powerpoint/2010/main" val="157517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Rechteck 427">
            <a:extLst>
              <a:ext uri="{FF2B5EF4-FFF2-40B4-BE49-F238E27FC236}">
                <a16:creationId xmlns:a16="http://schemas.microsoft.com/office/drawing/2014/main" id="{3A4DF99A-1774-42CA-AF3D-5EB051D326BA}"/>
              </a:ext>
            </a:extLst>
          </p:cNvPr>
          <p:cNvSpPr/>
          <p:nvPr/>
        </p:nvSpPr>
        <p:spPr>
          <a:xfrm>
            <a:off x="566637" y="3427960"/>
            <a:ext cx="1978674" cy="1903146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A7B176-C547-4459-9452-E085F011E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Verschiedene Mittel Schwingungen in die Struktur zu bringen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509350-3FB6-428B-B541-3020E87F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54EA60-A086-43B3-95EE-8B412A5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259829-7CF4-4811-BD4C-58447E57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Erreger</a:t>
            </a:r>
          </a:p>
        </p:txBody>
      </p:sp>
      <p:grpSp>
        <p:nvGrpSpPr>
          <p:cNvPr id="375" name="Gruppieren 374">
            <a:extLst>
              <a:ext uri="{FF2B5EF4-FFF2-40B4-BE49-F238E27FC236}">
                <a16:creationId xmlns:a16="http://schemas.microsoft.com/office/drawing/2014/main" id="{9B228993-817F-4A28-AAA9-8DEC9291FF4C}"/>
              </a:ext>
            </a:extLst>
          </p:cNvPr>
          <p:cNvGrpSpPr/>
          <p:nvPr/>
        </p:nvGrpSpPr>
        <p:grpSpPr>
          <a:xfrm>
            <a:off x="1257868" y="3861106"/>
            <a:ext cx="987385" cy="1409700"/>
            <a:chOff x="796925" y="3429000"/>
            <a:chExt cx="987385" cy="1409700"/>
          </a:xfrm>
        </p:grpSpPr>
        <p:sp>
          <p:nvSpPr>
            <p:cNvPr id="190" name="AutoShape 178">
              <a:extLst>
                <a:ext uri="{FF2B5EF4-FFF2-40B4-BE49-F238E27FC236}">
                  <a16:creationId xmlns:a16="http://schemas.microsoft.com/office/drawing/2014/main" id="{4879CFB8-9D4D-4790-A8FF-DD009B82D77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96925" y="3429000"/>
              <a:ext cx="987385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2" name="Freeform 181">
              <a:extLst>
                <a:ext uri="{FF2B5EF4-FFF2-40B4-BE49-F238E27FC236}">
                  <a16:creationId xmlns:a16="http://schemas.microsoft.com/office/drawing/2014/main" id="{5A3E0718-9F19-45AC-94E2-60B6AEDE3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28" y="3582164"/>
              <a:ext cx="359860" cy="0"/>
            </a:xfrm>
            <a:custGeom>
              <a:avLst/>
              <a:gdLst>
                <a:gd name="T0" fmla="*/ 0 w 242"/>
                <a:gd name="T1" fmla="*/ 8 w 242"/>
                <a:gd name="T2" fmla="*/ 16 w 242"/>
                <a:gd name="T3" fmla="*/ 242 w 2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2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2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3" name="Line 182">
              <a:extLst>
                <a:ext uri="{FF2B5EF4-FFF2-40B4-BE49-F238E27FC236}">
                  <a16:creationId xmlns:a16="http://schemas.microsoft.com/office/drawing/2014/main" id="{49951B9D-91A8-48A3-920C-7BF8DEF4E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981" y="3582164"/>
              <a:ext cx="47585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4" name="Freeform 183">
              <a:extLst>
                <a:ext uri="{FF2B5EF4-FFF2-40B4-BE49-F238E27FC236}">
                  <a16:creationId xmlns:a16="http://schemas.microsoft.com/office/drawing/2014/main" id="{787FCDBB-9097-40F6-80D7-7769304CF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8871" y="3582164"/>
              <a:ext cx="359860" cy="0"/>
            </a:xfrm>
            <a:custGeom>
              <a:avLst/>
              <a:gdLst>
                <a:gd name="T0" fmla="*/ 0 w 242"/>
                <a:gd name="T1" fmla="*/ 226 w 242"/>
                <a:gd name="T2" fmla="*/ 234 w 242"/>
                <a:gd name="T3" fmla="*/ 242 w 2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2">
                  <a:moveTo>
                    <a:pt x="0" y="0"/>
                  </a:moveTo>
                  <a:lnTo>
                    <a:pt x="226" y="0"/>
                  </a:lnTo>
                  <a:lnTo>
                    <a:pt x="234" y="0"/>
                  </a:lnTo>
                  <a:lnTo>
                    <a:pt x="242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5" name="Freeform 184">
              <a:extLst>
                <a:ext uri="{FF2B5EF4-FFF2-40B4-BE49-F238E27FC236}">
                  <a16:creationId xmlns:a16="http://schemas.microsoft.com/office/drawing/2014/main" id="{42472B24-28B2-417F-BDF4-5CDE3F272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502" y="4239429"/>
              <a:ext cx="0" cy="469900"/>
            </a:xfrm>
            <a:custGeom>
              <a:avLst/>
              <a:gdLst>
                <a:gd name="T0" fmla="*/ 316 h 316"/>
                <a:gd name="T1" fmla="*/ 158 h 316"/>
                <a:gd name="T2" fmla="*/ 0 h 3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16">
                  <a:moveTo>
                    <a:pt x="0" y="316"/>
                  </a:moveTo>
                  <a:lnTo>
                    <a:pt x="0" y="158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6" name="Freeform 185">
              <a:extLst>
                <a:ext uri="{FF2B5EF4-FFF2-40B4-BE49-F238E27FC236}">
                  <a16:creationId xmlns:a16="http://schemas.microsoft.com/office/drawing/2014/main" id="{1E221B94-66C9-48A1-94CF-131F5D9B4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825" y="4239429"/>
              <a:ext cx="0" cy="469900"/>
            </a:xfrm>
            <a:custGeom>
              <a:avLst/>
              <a:gdLst>
                <a:gd name="T0" fmla="*/ 0 h 316"/>
                <a:gd name="T1" fmla="*/ 158 h 316"/>
                <a:gd name="T2" fmla="*/ 316 h 3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16">
                  <a:moveTo>
                    <a:pt x="0" y="0"/>
                  </a:moveTo>
                  <a:lnTo>
                    <a:pt x="0" y="158"/>
                  </a:lnTo>
                  <a:lnTo>
                    <a:pt x="0" y="31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7" name="Freeform 186">
              <a:extLst>
                <a:ext uri="{FF2B5EF4-FFF2-40B4-BE49-F238E27FC236}">
                  <a16:creationId xmlns:a16="http://schemas.microsoft.com/office/drawing/2014/main" id="{35938F9D-8B92-4A3C-B0D0-2A7C2B2B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825" y="4239429"/>
              <a:ext cx="151677" cy="0"/>
            </a:xfrm>
            <a:custGeom>
              <a:avLst/>
              <a:gdLst>
                <a:gd name="T0" fmla="*/ 102 w 102"/>
                <a:gd name="T1" fmla="*/ 100 w 102"/>
                <a:gd name="T2" fmla="*/ 99 w 102"/>
                <a:gd name="T3" fmla="*/ 96 w 102"/>
                <a:gd name="T4" fmla="*/ 94 w 102"/>
                <a:gd name="T5" fmla="*/ 91 w 102"/>
                <a:gd name="T6" fmla="*/ 87 w 102"/>
                <a:gd name="T7" fmla="*/ 84 w 102"/>
                <a:gd name="T8" fmla="*/ 78 w 102"/>
                <a:gd name="T9" fmla="*/ 72 w 102"/>
                <a:gd name="T10" fmla="*/ 68 w 102"/>
                <a:gd name="T11" fmla="*/ 66 w 102"/>
                <a:gd name="T12" fmla="*/ 64 w 102"/>
                <a:gd name="T13" fmla="*/ 63 w 102"/>
                <a:gd name="T14" fmla="*/ 62 w 102"/>
                <a:gd name="T15" fmla="*/ 60 w 102"/>
                <a:gd name="T16" fmla="*/ 54 w 102"/>
                <a:gd name="T17" fmla="*/ 45 w 102"/>
                <a:gd name="T18" fmla="*/ 39 w 102"/>
                <a:gd name="T19" fmla="*/ 35 w 102"/>
                <a:gd name="T20" fmla="*/ 31 w 102"/>
                <a:gd name="T21" fmla="*/ 27 w 102"/>
                <a:gd name="T22" fmla="*/ 25 w 102"/>
                <a:gd name="T23" fmla="*/ 25 w 102"/>
                <a:gd name="T24" fmla="*/ 24 w 102"/>
                <a:gd name="T25" fmla="*/ 24 w 102"/>
                <a:gd name="T26" fmla="*/ 21 w 102"/>
                <a:gd name="T27" fmla="*/ 19 w 102"/>
                <a:gd name="T28" fmla="*/ 16 w 102"/>
                <a:gd name="T29" fmla="*/ 13 w 102"/>
                <a:gd name="T30" fmla="*/ 9 w 102"/>
                <a:gd name="T31" fmla="*/ 7 w 102"/>
                <a:gd name="T32" fmla="*/ 4 w 102"/>
                <a:gd name="T33" fmla="*/ 3 w 102"/>
                <a:gd name="T34" fmla="*/ 1 w 102"/>
                <a:gd name="T35" fmla="*/ 0 w 10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102">
                  <a:moveTo>
                    <a:pt x="102" y="0"/>
                  </a:moveTo>
                  <a:lnTo>
                    <a:pt x="102" y="0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99" y="0"/>
                  </a:lnTo>
                  <a:lnTo>
                    <a:pt x="98" y="0"/>
                  </a:lnTo>
                  <a:lnTo>
                    <a:pt x="96" y="0"/>
                  </a:lnTo>
                  <a:lnTo>
                    <a:pt x="95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7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8" name="Freeform 187">
              <a:extLst>
                <a:ext uri="{FF2B5EF4-FFF2-40B4-BE49-F238E27FC236}">
                  <a16:creationId xmlns:a16="http://schemas.microsoft.com/office/drawing/2014/main" id="{5A55B1A5-A638-422F-B4CB-8D39C3140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825" y="4709329"/>
              <a:ext cx="151677" cy="0"/>
            </a:xfrm>
            <a:custGeom>
              <a:avLst/>
              <a:gdLst>
                <a:gd name="T0" fmla="*/ 0 w 102"/>
                <a:gd name="T1" fmla="*/ 1 w 102"/>
                <a:gd name="T2" fmla="*/ 3 w 102"/>
                <a:gd name="T3" fmla="*/ 4 w 102"/>
                <a:gd name="T4" fmla="*/ 7 w 102"/>
                <a:gd name="T5" fmla="*/ 9 w 102"/>
                <a:gd name="T6" fmla="*/ 13 w 102"/>
                <a:gd name="T7" fmla="*/ 16 w 102"/>
                <a:gd name="T8" fmla="*/ 19 w 102"/>
                <a:gd name="T9" fmla="*/ 21 w 102"/>
                <a:gd name="T10" fmla="*/ 24 w 102"/>
                <a:gd name="T11" fmla="*/ 24 w 102"/>
                <a:gd name="T12" fmla="*/ 25 w 102"/>
                <a:gd name="T13" fmla="*/ 25 w 102"/>
                <a:gd name="T14" fmla="*/ 27 w 102"/>
                <a:gd name="T15" fmla="*/ 31 w 102"/>
                <a:gd name="T16" fmla="*/ 35 w 102"/>
                <a:gd name="T17" fmla="*/ 39 w 102"/>
                <a:gd name="T18" fmla="*/ 45 w 102"/>
                <a:gd name="T19" fmla="*/ 54 w 102"/>
                <a:gd name="T20" fmla="*/ 60 w 102"/>
                <a:gd name="T21" fmla="*/ 62 w 102"/>
                <a:gd name="T22" fmla="*/ 63 w 102"/>
                <a:gd name="T23" fmla="*/ 64 w 102"/>
                <a:gd name="T24" fmla="*/ 66 w 102"/>
                <a:gd name="T25" fmla="*/ 68 w 102"/>
                <a:gd name="T26" fmla="*/ 72 w 102"/>
                <a:gd name="T27" fmla="*/ 78 w 102"/>
                <a:gd name="T28" fmla="*/ 84 w 102"/>
                <a:gd name="T29" fmla="*/ 87 w 102"/>
                <a:gd name="T30" fmla="*/ 91 w 102"/>
                <a:gd name="T31" fmla="*/ 94 w 102"/>
                <a:gd name="T32" fmla="*/ 96 w 102"/>
                <a:gd name="T33" fmla="*/ 99 w 102"/>
                <a:gd name="T34" fmla="*/ 100 w 102"/>
                <a:gd name="T35" fmla="*/ 102 w 10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10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90" y="0"/>
                  </a:lnTo>
                  <a:lnTo>
                    <a:pt x="91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9" name="Freeform 188">
              <a:extLst>
                <a:ext uri="{FF2B5EF4-FFF2-40B4-BE49-F238E27FC236}">
                  <a16:creationId xmlns:a16="http://schemas.microsoft.com/office/drawing/2014/main" id="{BCD3378E-D452-4996-B1C4-023B8AF1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709" y="4052064"/>
              <a:ext cx="23792" cy="187365"/>
            </a:xfrm>
            <a:custGeom>
              <a:avLst/>
              <a:gdLst>
                <a:gd name="T0" fmla="*/ 16 w 16"/>
                <a:gd name="T1" fmla="*/ 126 h 126"/>
                <a:gd name="T2" fmla="*/ 8 w 16"/>
                <a:gd name="T3" fmla="*/ 63 h 126"/>
                <a:gd name="T4" fmla="*/ 0 w 1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6">
                  <a:moveTo>
                    <a:pt x="16" y="126"/>
                  </a:moveTo>
                  <a:lnTo>
                    <a:pt x="8" y="6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0" name="Freeform 189">
              <a:extLst>
                <a:ext uri="{FF2B5EF4-FFF2-40B4-BE49-F238E27FC236}">
                  <a16:creationId xmlns:a16="http://schemas.microsoft.com/office/drawing/2014/main" id="{D0283378-B729-4958-AE17-F9F387C1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825" y="4052064"/>
              <a:ext cx="23792" cy="187365"/>
            </a:xfrm>
            <a:custGeom>
              <a:avLst/>
              <a:gdLst>
                <a:gd name="T0" fmla="*/ 16 w 16"/>
                <a:gd name="T1" fmla="*/ 0 h 126"/>
                <a:gd name="T2" fmla="*/ 8 w 16"/>
                <a:gd name="T3" fmla="*/ 63 h 126"/>
                <a:gd name="T4" fmla="*/ 0 w 16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6">
                  <a:moveTo>
                    <a:pt x="16" y="0"/>
                  </a:moveTo>
                  <a:lnTo>
                    <a:pt x="8" y="63"/>
                  </a:lnTo>
                  <a:lnTo>
                    <a:pt x="0" y="12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1" name="Freeform 190">
              <a:extLst>
                <a:ext uri="{FF2B5EF4-FFF2-40B4-BE49-F238E27FC236}">
                  <a16:creationId xmlns:a16="http://schemas.microsoft.com/office/drawing/2014/main" id="{2403747E-4B92-454C-A781-99D361DC9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18" y="4052064"/>
              <a:ext cx="104092" cy="0"/>
            </a:xfrm>
            <a:custGeom>
              <a:avLst/>
              <a:gdLst>
                <a:gd name="T0" fmla="*/ 70 w 70"/>
                <a:gd name="T1" fmla="*/ 70 w 70"/>
                <a:gd name="T2" fmla="*/ 68 w 70"/>
                <a:gd name="T3" fmla="*/ 68 w 70"/>
                <a:gd name="T4" fmla="*/ 67 w 70"/>
                <a:gd name="T5" fmla="*/ 64 w 70"/>
                <a:gd name="T6" fmla="*/ 63 w 70"/>
                <a:gd name="T7" fmla="*/ 60 w 70"/>
                <a:gd name="T8" fmla="*/ 58 w 70"/>
                <a:gd name="T9" fmla="*/ 54 w 70"/>
                <a:gd name="T10" fmla="*/ 51 w 70"/>
                <a:gd name="T11" fmla="*/ 48 w 70"/>
                <a:gd name="T12" fmla="*/ 48 w 70"/>
                <a:gd name="T13" fmla="*/ 47 w 70"/>
                <a:gd name="T14" fmla="*/ 47 w 70"/>
                <a:gd name="T15" fmla="*/ 46 w 70"/>
                <a:gd name="T16" fmla="*/ 40 w 70"/>
                <a:gd name="T17" fmla="*/ 35 w 70"/>
                <a:gd name="T18" fmla="*/ 31 w 70"/>
                <a:gd name="T19" fmla="*/ 28 w 70"/>
                <a:gd name="T20" fmla="*/ 25 w 70"/>
                <a:gd name="T21" fmla="*/ 24 w 70"/>
                <a:gd name="T22" fmla="*/ 23 w 70"/>
                <a:gd name="T23" fmla="*/ 21 w 70"/>
                <a:gd name="T24" fmla="*/ 21 w 70"/>
                <a:gd name="T25" fmla="*/ 20 w 70"/>
                <a:gd name="T26" fmla="*/ 19 w 70"/>
                <a:gd name="T27" fmla="*/ 16 w 70"/>
                <a:gd name="T28" fmla="*/ 13 w 70"/>
                <a:gd name="T29" fmla="*/ 11 w 70"/>
                <a:gd name="T30" fmla="*/ 8 w 70"/>
                <a:gd name="T31" fmla="*/ 5 w 70"/>
                <a:gd name="T32" fmla="*/ 3 w 70"/>
                <a:gd name="T33" fmla="*/ 1 w 70"/>
                <a:gd name="T34" fmla="*/ 1 w 70"/>
                <a:gd name="T35" fmla="*/ 0 w 7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70"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2" name="Line 191">
              <a:extLst>
                <a:ext uri="{FF2B5EF4-FFF2-40B4-BE49-F238E27FC236}">
                  <a16:creationId xmlns:a16="http://schemas.microsoft.com/office/drawing/2014/main" id="{8ECF61F6-B3D3-4E94-A5BD-CBA9C3D04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6556" y="3539040"/>
              <a:ext cx="72864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3" name="Line 192">
              <a:extLst>
                <a:ext uri="{FF2B5EF4-FFF2-40B4-BE49-F238E27FC236}">
                  <a16:creationId xmlns:a16="http://schemas.microsoft.com/office/drawing/2014/main" id="{1BFD1EA1-4E95-47E6-9AD0-95D375AE4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4300" y="3623800"/>
              <a:ext cx="2408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4" name="Line 193">
              <a:extLst>
                <a:ext uri="{FF2B5EF4-FFF2-40B4-BE49-F238E27FC236}">
                  <a16:creationId xmlns:a16="http://schemas.microsoft.com/office/drawing/2014/main" id="{330892C0-DF01-41B3-8A5D-85ABDA082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6556" y="3623800"/>
              <a:ext cx="40447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5" name="Freeform 194">
              <a:extLst>
                <a:ext uri="{FF2B5EF4-FFF2-40B4-BE49-F238E27FC236}">
                  <a16:creationId xmlns:a16="http://schemas.microsoft.com/office/drawing/2014/main" id="{E1357E34-6D45-4C5C-919B-028F6C92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27" y="3616365"/>
              <a:ext cx="83273" cy="7435"/>
            </a:xfrm>
            <a:custGeom>
              <a:avLst/>
              <a:gdLst>
                <a:gd name="T0" fmla="*/ 56 w 56"/>
                <a:gd name="T1" fmla="*/ 5 h 5"/>
                <a:gd name="T2" fmla="*/ 56 w 56"/>
                <a:gd name="T3" fmla="*/ 5 h 5"/>
                <a:gd name="T4" fmla="*/ 56 w 56"/>
                <a:gd name="T5" fmla="*/ 4 h 5"/>
                <a:gd name="T6" fmla="*/ 56 w 56"/>
                <a:gd name="T7" fmla="*/ 4 h 5"/>
                <a:gd name="T8" fmla="*/ 56 w 56"/>
                <a:gd name="T9" fmla="*/ 4 h 5"/>
                <a:gd name="T10" fmla="*/ 55 w 56"/>
                <a:gd name="T11" fmla="*/ 4 h 5"/>
                <a:gd name="T12" fmla="*/ 53 w 56"/>
                <a:gd name="T13" fmla="*/ 4 h 5"/>
                <a:gd name="T14" fmla="*/ 53 w 56"/>
                <a:gd name="T15" fmla="*/ 4 h 5"/>
                <a:gd name="T16" fmla="*/ 52 w 56"/>
                <a:gd name="T17" fmla="*/ 3 h 5"/>
                <a:gd name="T18" fmla="*/ 52 w 56"/>
                <a:gd name="T19" fmla="*/ 3 h 5"/>
                <a:gd name="T20" fmla="*/ 51 w 56"/>
                <a:gd name="T21" fmla="*/ 3 h 5"/>
                <a:gd name="T22" fmla="*/ 49 w 56"/>
                <a:gd name="T23" fmla="*/ 1 h 5"/>
                <a:gd name="T24" fmla="*/ 48 w 56"/>
                <a:gd name="T25" fmla="*/ 1 h 5"/>
                <a:gd name="T26" fmla="*/ 47 w 56"/>
                <a:gd name="T27" fmla="*/ 1 h 5"/>
                <a:gd name="T28" fmla="*/ 45 w 56"/>
                <a:gd name="T29" fmla="*/ 1 h 5"/>
                <a:gd name="T30" fmla="*/ 45 w 56"/>
                <a:gd name="T31" fmla="*/ 0 h 5"/>
                <a:gd name="T32" fmla="*/ 44 w 56"/>
                <a:gd name="T33" fmla="*/ 0 h 5"/>
                <a:gd name="T34" fmla="*/ 43 w 56"/>
                <a:gd name="T35" fmla="*/ 0 h 5"/>
                <a:gd name="T36" fmla="*/ 41 w 56"/>
                <a:gd name="T37" fmla="*/ 0 h 5"/>
                <a:gd name="T38" fmla="*/ 41 w 56"/>
                <a:gd name="T39" fmla="*/ 0 h 5"/>
                <a:gd name="T40" fmla="*/ 40 w 56"/>
                <a:gd name="T41" fmla="*/ 0 h 5"/>
                <a:gd name="T42" fmla="*/ 33 w 56"/>
                <a:gd name="T43" fmla="*/ 0 h 5"/>
                <a:gd name="T44" fmla="*/ 18 w 56"/>
                <a:gd name="T45" fmla="*/ 0 h 5"/>
                <a:gd name="T46" fmla="*/ 16 w 56"/>
                <a:gd name="T47" fmla="*/ 0 h 5"/>
                <a:gd name="T48" fmla="*/ 16 w 56"/>
                <a:gd name="T49" fmla="*/ 0 h 5"/>
                <a:gd name="T50" fmla="*/ 13 w 56"/>
                <a:gd name="T51" fmla="*/ 0 h 5"/>
                <a:gd name="T52" fmla="*/ 13 w 56"/>
                <a:gd name="T53" fmla="*/ 0 h 5"/>
                <a:gd name="T54" fmla="*/ 12 w 56"/>
                <a:gd name="T55" fmla="*/ 0 h 5"/>
                <a:gd name="T56" fmla="*/ 10 w 56"/>
                <a:gd name="T57" fmla="*/ 1 h 5"/>
                <a:gd name="T58" fmla="*/ 9 w 56"/>
                <a:gd name="T59" fmla="*/ 1 h 5"/>
                <a:gd name="T60" fmla="*/ 8 w 56"/>
                <a:gd name="T61" fmla="*/ 1 h 5"/>
                <a:gd name="T62" fmla="*/ 8 w 56"/>
                <a:gd name="T63" fmla="*/ 1 h 5"/>
                <a:gd name="T64" fmla="*/ 6 w 56"/>
                <a:gd name="T65" fmla="*/ 1 h 5"/>
                <a:gd name="T66" fmla="*/ 5 w 56"/>
                <a:gd name="T67" fmla="*/ 3 h 5"/>
                <a:gd name="T68" fmla="*/ 4 w 56"/>
                <a:gd name="T69" fmla="*/ 3 h 5"/>
                <a:gd name="T70" fmla="*/ 4 w 56"/>
                <a:gd name="T71" fmla="*/ 3 h 5"/>
                <a:gd name="T72" fmla="*/ 4 w 56"/>
                <a:gd name="T73" fmla="*/ 3 h 5"/>
                <a:gd name="T74" fmla="*/ 2 w 56"/>
                <a:gd name="T75" fmla="*/ 4 h 5"/>
                <a:gd name="T76" fmla="*/ 1 w 56"/>
                <a:gd name="T77" fmla="*/ 4 h 5"/>
                <a:gd name="T78" fmla="*/ 1 w 56"/>
                <a:gd name="T79" fmla="*/ 4 h 5"/>
                <a:gd name="T80" fmla="*/ 1 w 56"/>
                <a:gd name="T81" fmla="*/ 4 h 5"/>
                <a:gd name="T82" fmla="*/ 0 w 56"/>
                <a:gd name="T83" fmla="*/ 5 h 5"/>
                <a:gd name="T84" fmla="*/ 0 w 56"/>
                <a:gd name="T85" fmla="*/ 5 h 5"/>
                <a:gd name="T86" fmla="*/ 0 w 56"/>
                <a:gd name="T8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5">
                  <a:moveTo>
                    <a:pt x="56" y="5"/>
                  </a:move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6" name="Freeform 195">
              <a:extLst>
                <a:ext uri="{FF2B5EF4-FFF2-40B4-BE49-F238E27FC236}">
                  <a16:creationId xmlns:a16="http://schemas.microsoft.com/office/drawing/2014/main" id="{C2AA7CA1-B64F-4FD1-8B49-572AA102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198" y="3539040"/>
              <a:ext cx="0" cy="84760"/>
            </a:xfrm>
            <a:custGeom>
              <a:avLst/>
              <a:gdLst>
                <a:gd name="T0" fmla="*/ 0 h 57"/>
                <a:gd name="T1" fmla="*/ 2 h 57"/>
                <a:gd name="T2" fmla="*/ 6 h 57"/>
                <a:gd name="T3" fmla="*/ 14 h 57"/>
                <a:gd name="T4" fmla="*/ 24 h 57"/>
                <a:gd name="T5" fmla="*/ 33 h 57"/>
                <a:gd name="T6" fmla="*/ 43 h 57"/>
                <a:gd name="T7" fmla="*/ 51 h 57"/>
                <a:gd name="T8" fmla="*/ 55 h 57"/>
                <a:gd name="T9" fmla="*/ 57 h 5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57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2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5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7" name="Freeform 196">
              <a:extLst>
                <a:ext uri="{FF2B5EF4-FFF2-40B4-BE49-F238E27FC236}">
                  <a16:creationId xmlns:a16="http://schemas.microsoft.com/office/drawing/2014/main" id="{9992AB97-7693-41E2-BD5B-E686574F7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556" y="3539040"/>
              <a:ext cx="0" cy="84760"/>
            </a:xfrm>
            <a:custGeom>
              <a:avLst/>
              <a:gdLst>
                <a:gd name="T0" fmla="*/ 0 h 57"/>
                <a:gd name="T1" fmla="*/ 2 h 57"/>
                <a:gd name="T2" fmla="*/ 6 h 57"/>
                <a:gd name="T3" fmla="*/ 14 h 57"/>
                <a:gd name="T4" fmla="*/ 24 h 57"/>
                <a:gd name="T5" fmla="*/ 33 h 57"/>
                <a:gd name="T6" fmla="*/ 43 h 57"/>
                <a:gd name="T7" fmla="*/ 51 h 57"/>
                <a:gd name="T8" fmla="*/ 55 h 57"/>
                <a:gd name="T9" fmla="*/ 57 h 5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57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2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5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8" name="Freeform 197">
              <a:extLst>
                <a:ext uri="{FF2B5EF4-FFF2-40B4-BE49-F238E27FC236}">
                  <a16:creationId xmlns:a16="http://schemas.microsoft.com/office/drawing/2014/main" id="{A393E24D-EDD0-456D-8091-F2E19831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300" y="3623800"/>
              <a:ext cx="0" cy="428263"/>
            </a:xfrm>
            <a:custGeom>
              <a:avLst/>
              <a:gdLst>
                <a:gd name="T0" fmla="*/ 288 h 288"/>
                <a:gd name="T1" fmla="*/ 279 h 288"/>
                <a:gd name="T2" fmla="*/ 269 h 288"/>
                <a:gd name="T3" fmla="*/ 261 h 288"/>
                <a:gd name="T4" fmla="*/ 252 h 288"/>
                <a:gd name="T5" fmla="*/ 244 h 288"/>
                <a:gd name="T6" fmla="*/ 236 h 288"/>
                <a:gd name="T7" fmla="*/ 229 h 288"/>
                <a:gd name="T8" fmla="*/ 221 h 288"/>
                <a:gd name="T9" fmla="*/ 214 h 288"/>
                <a:gd name="T10" fmla="*/ 208 h 288"/>
                <a:gd name="T11" fmla="*/ 202 h 288"/>
                <a:gd name="T12" fmla="*/ 196 h 288"/>
                <a:gd name="T13" fmla="*/ 192 h 288"/>
                <a:gd name="T14" fmla="*/ 188 h 288"/>
                <a:gd name="T15" fmla="*/ 184 h 288"/>
                <a:gd name="T16" fmla="*/ 180 h 288"/>
                <a:gd name="T17" fmla="*/ 176 h 288"/>
                <a:gd name="T18" fmla="*/ 173 h 288"/>
                <a:gd name="T19" fmla="*/ 169 h 288"/>
                <a:gd name="T20" fmla="*/ 166 h 288"/>
                <a:gd name="T21" fmla="*/ 164 h 288"/>
                <a:gd name="T22" fmla="*/ 161 h 288"/>
                <a:gd name="T23" fmla="*/ 157 h 288"/>
                <a:gd name="T24" fmla="*/ 154 h 288"/>
                <a:gd name="T25" fmla="*/ 150 h 288"/>
                <a:gd name="T26" fmla="*/ 146 h 288"/>
                <a:gd name="T27" fmla="*/ 141 h 288"/>
                <a:gd name="T28" fmla="*/ 135 h 288"/>
                <a:gd name="T29" fmla="*/ 130 h 288"/>
                <a:gd name="T30" fmla="*/ 123 h 288"/>
                <a:gd name="T31" fmla="*/ 118 h 288"/>
                <a:gd name="T32" fmla="*/ 111 h 288"/>
                <a:gd name="T33" fmla="*/ 105 h 288"/>
                <a:gd name="T34" fmla="*/ 98 h 288"/>
                <a:gd name="T35" fmla="*/ 90 h 288"/>
                <a:gd name="T36" fmla="*/ 82 h 288"/>
                <a:gd name="T37" fmla="*/ 74 h 288"/>
                <a:gd name="T38" fmla="*/ 67 h 288"/>
                <a:gd name="T39" fmla="*/ 58 h 288"/>
                <a:gd name="T40" fmla="*/ 50 h 288"/>
                <a:gd name="T41" fmla="*/ 40 h 288"/>
                <a:gd name="T42" fmla="*/ 32 h 288"/>
                <a:gd name="T43" fmla="*/ 23 h 288"/>
                <a:gd name="T44" fmla="*/ 14 h 288"/>
                <a:gd name="T45" fmla="*/ 7 h 288"/>
                <a:gd name="T46" fmla="*/ 0 h 28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</a:cxnLst>
              <a:rect l="0" t="0" r="r" b="b"/>
              <a:pathLst>
                <a:path h="288">
                  <a:moveTo>
                    <a:pt x="0" y="288"/>
                  </a:moveTo>
                  <a:lnTo>
                    <a:pt x="0" y="279"/>
                  </a:lnTo>
                  <a:lnTo>
                    <a:pt x="0" y="269"/>
                  </a:lnTo>
                  <a:lnTo>
                    <a:pt x="0" y="261"/>
                  </a:lnTo>
                  <a:lnTo>
                    <a:pt x="0" y="252"/>
                  </a:lnTo>
                  <a:lnTo>
                    <a:pt x="0" y="244"/>
                  </a:lnTo>
                  <a:lnTo>
                    <a:pt x="0" y="236"/>
                  </a:lnTo>
                  <a:lnTo>
                    <a:pt x="0" y="229"/>
                  </a:lnTo>
                  <a:lnTo>
                    <a:pt x="0" y="221"/>
                  </a:lnTo>
                  <a:lnTo>
                    <a:pt x="0" y="214"/>
                  </a:lnTo>
                  <a:lnTo>
                    <a:pt x="0" y="208"/>
                  </a:lnTo>
                  <a:lnTo>
                    <a:pt x="0" y="202"/>
                  </a:lnTo>
                  <a:lnTo>
                    <a:pt x="0" y="196"/>
                  </a:lnTo>
                  <a:lnTo>
                    <a:pt x="0" y="192"/>
                  </a:lnTo>
                  <a:lnTo>
                    <a:pt x="0" y="188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6"/>
                  </a:lnTo>
                  <a:lnTo>
                    <a:pt x="0" y="173"/>
                  </a:lnTo>
                  <a:lnTo>
                    <a:pt x="0" y="169"/>
                  </a:lnTo>
                  <a:lnTo>
                    <a:pt x="0" y="166"/>
                  </a:lnTo>
                  <a:lnTo>
                    <a:pt x="0" y="164"/>
                  </a:lnTo>
                  <a:lnTo>
                    <a:pt x="0" y="161"/>
                  </a:lnTo>
                  <a:lnTo>
                    <a:pt x="0" y="157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5"/>
                  </a:lnTo>
                  <a:lnTo>
                    <a:pt x="0" y="130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1"/>
                  </a:lnTo>
                  <a:lnTo>
                    <a:pt x="0" y="105"/>
                  </a:lnTo>
                  <a:lnTo>
                    <a:pt x="0" y="98"/>
                  </a:lnTo>
                  <a:lnTo>
                    <a:pt x="0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9" name="Freeform 198">
              <a:extLst>
                <a:ext uri="{FF2B5EF4-FFF2-40B4-BE49-F238E27FC236}">
                  <a16:creationId xmlns:a16="http://schemas.microsoft.com/office/drawing/2014/main" id="{A089E2DE-5117-4E48-80FC-3C3EB71E6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27" y="3623800"/>
              <a:ext cx="0" cy="428263"/>
            </a:xfrm>
            <a:custGeom>
              <a:avLst/>
              <a:gdLst>
                <a:gd name="T0" fmla="*/ 0 h 288"/>
                <a:gd name="T1" fmla="*/ 12 h 288"/>
                <a:gd name="T2" fmla="*/ 20 h 288"/>
                <a:gd name="T3" fmla="*/ 28 h 288"/>
                <a:gd name="T4" fmla="*/ 36 h 288"/>
                <a:gd name="T5" fmla="*/ 44 h 288"/>
                <a:gd name="T6" fmla="*/ 52 h 288"/>
                <a:gd name="T7" fmla="*/ 59 h 288"/>
                <a:gd name="T8" fmla="*/ 66 h 288"/>
                <a:gd name="T9" fmla="*/ 73 h 288"/>
                <a:gd name="T10" fmla="*/ 79 h 288"/>
                <a:gd name="T11" fmla="*/ 85 h 288"/>
                <a:gd name="T12" fmla="*/ 89 h 288"/>
                <a:gd name="T13" fmla="*/ 94 h 288"/>
                <a:gd name="T14" fmla="*/ 98 h 288"/>
                <a:gd name="T15" fmla="*/ 102 h 288"/>
                <a:gd name="T16" fmla="*/ 105 h 288"/>
                <a:gd name="T17" fmla="*/ 109 h 288"/>
                <a:gd name="T18" fmla="*/ 111 h 288"/>
                <a:gd name="T19" fmla="*/ 115 h 288"/>
                <a:gd name="T20" fmla="*/ 118 h 288"/>
                <a:gd name="T21" fmla="*/ 121 h 288"/>
                <a:gd name="T22" fmla="*/ 123 h 288"/>
                <a:gd name="T23" fmla="*/ 126 h 288"/>
                <a:gd name="T24" fmla="*/ 131 h 288"/>
                <a:gd name="T25" fmla="*/ 135 h 288"/>
                <a:gd name="T26" fmla="*/ 141 h 288"/>
                <a:gd name="T27" fmla="*/ 145 h 288"/>
                <a:gd name="T28" fmla="*/ 152 h 288"/>
                <a:gd name="T29" fmla="*/ 157 h 288"/>
                <a:gd name="T30" fmla="*/ 164 h 288"/>
                <a:gd name="T31" fmla="*/ 169 h 288"/>
                <a:gd name="T32" fmla="*/ 177 h 288"/>
                <a:gd name="T33" fmla="*/ 184 h 288"/>
                <a:gd name="T34" fmla="*/ 192 h 288"/>
                <a:gd name="T35" fmla="*/ 198 h 288"/>
                <a:gd name="T36" fmla="*/ 206 h 288"/>
                <a:gd name="T37" fmla="*/ 214 h 288"/>
                <a:gd name="T38" fmla="*/ 223 h 288"/>
                <a:gd name="T39" fmla="*/ 231 h 288"/>
                <a:gd name="T40" fmla="*/ 240 h 288"/>
                <a:gd name="T41" fmla="*/ 249 h 288"/>
                <a:gd name="T42" fmla="*/ 259 h 288"/>
                <a:gd name="T43" fmla="*/ 268 h 288"/>
                <a:gd name="T44" fmla="*/ 277 h 288"/>
                <a:gd name="T45" fmla="*/ 288 h 28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</a:cxnLst>
              <a:rect l="0" t="0" r="r" b="b"/>
              <a:pathLst>
                <a:path h="288">
                  <a:moveTo>
                    <a:pt x="0" y="0"/>
                  </a:move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79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94"/>
                  </a:lnTo>
                  <a:lnTo>
                    <a:pt x="0" y="98"/>
                  </a:lnTo>
                  <a:lnTo>
                    <a:pt x="0" y="102"/>
                  </a:lnTo>
                  <a:lnTo>
                    <a:pt x="0" y="105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3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5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4"/>
                  </a:lnTo>
                  <a:lnTo>
                    <a:pt x="0" y="169"/>
                  </a:lnTo>
                  <a:lnTo>
                    <a:pt x="0" y="177"/>
                  </a:lnTo>
                  <a:lnTo>
                    <a:pt x="0" y="184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0" y="206"/>
                  </a:lnTo>
                  <a:lnTo>
                    <a:pt x="0" y="214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49"/>
                  </a:lnTo>
                  <a:lnTo>
                    <a:pt x="0" y="259"/>
                  </a:lnTo>
                  <a:lnTo>
                    <a:pt x="0" y="268"/>
                  </a:lnTo>
                  <a:lnTo>
                    <a:pt x="0" y="277"/>
                  </a:lnTo>
                  <a:lnTo>
                    <a:pt x="0" y="28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0" name="Line 199">
              <a:extLst>
                <a:ext uri="{FF2B5EF4-FFF2-40B4-BE49-F238E27FC236}">
                  <a16:creationId xmlns:a16="http://schemas.microsoft.com/office/drawing/2014/main" id="{35A50841-C102-4251-AC29-1003A039E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25198" y="3558371"/>
              <a:ext cx="2379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1" name="Line 200">
              <a:extLst>
                <a:ext uri="{FF2B5EF4-FFF2-40B4-BE49-F238E27FC236}">
                  <a16:creationId xmlns:a16="http://schemas.microsoft.com/office/drawing/2014/main" id="{ED1B1164-477B-4295-97D4-3C0F364FA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5198" y="3604469"/>
              <a:ext cx="2379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2" name="Freeform 201">
              <a:extLst>
                <a:ext uri="{FF2B5EF4-FFF2-40B4-BE49-F238E27FC236}">
                  <a16:creationId xmlns:a16="http://schemas.microsoft.com/office/drawing/2014/main" id="{8A52F807-F88C-416E-8311-85C63ABBF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991" y="3558371"/>
              <a:ext cx="0" cy="46098"/>
            </a:xfrm>
            <a:custGeom>
              <a:avLst/>
              <a:gdLst>
                <a:gd name="T0" fmla="*/ 0 h 31"/>
                <a:gd name="T1" fmla="*/ 1 h 31"/>
                <a:gd name="T2" fmla="*/ 8 h 31"/>
                <a:gd name="T3" fmla="*/ 16 h 31"/>
                <a:gd name="T4" fmla="*/ 23 h 31"/>
                <a:gd name="T5" fmla="*/ 30 h 31"/>
                <a:gd name="T6" fmla="*/ 31 h 3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31">
                  <a:moveTo>
                    <a:pt x="0" y="0"/>
                  </a:moveTo>
                  <a:lnTo>
                    <a:pt x="0" y="1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3"/>
                  </a:lnTo>
                  <a:lnTo>
                    <a:pt x="0" y="30"/>
                  </a:lnTo>
                  <a:lnTo>
                    <a:pt x="0" y="31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F6E3D945-5220-4387-B78D-E4C4C0BD78AF}"/>
              </a:ext>
            </a:extLst>
          </p:cNvPr>
          <p:cNvGrpSpPr/>
          <p:nvPr/>
        </p:nvGrpSpPr>
        <p:grpSpPr>
          <a:xfrm>
            <a:off x="6083061" y="3710424"/>
            <a:ext cx="2507031" cy="888502"/>
            <a:chOff x="5842642" y="3672324"/>
            <a:chExt cx="2507031" cy="888502"/>
          </a:xfrm>
        </p:grpSpPr>
        <p:sp>
          <p:nvSpPr>
            <p:cNvPr id="281" name="AutoShape 272">
              <a:extLst>
                <a:ext uri="{FF2B5EF4-FFF2-40B4-BE49-F238E27FC236}">
                  <a16:creationId xmlns:a16="http://schemas.microsoft.com/office/drawing/2014/main" id="{26B1FA01-FCE7-47E3-B2E4-1D815471FBD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42642" y="3672324"/>
              <a:ext cx="2504433" cy="88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2" name="Rectangle 274">
              <a:extLst>
                <a:ext uri="{FF2B5EF4-FFF2-40B4-BE49-F238E27FC236}">
                  <a16:creationId xmlns:a16="http://schemas.microsoft.com/office/drawing/2014/main" id="{C27BFBA4-0C4C-4425-973B-F3751B24C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2642" y="3672324"/>
              <a:ext cx="2507031" cy="8885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3" name="Freeform 275">
              <a:extLst>
                <a:ext uri="{FF2B5EF4-FFF2-40B4-BE49-F238E27FC236}">
                  <a16:creationId xmlns:a16="http://schemas.microsoft.com/office/drawing/2014/main" id="{E9B8C582-F548-4921-918A-7078F8C4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674" y="4117874"/>
              <a:ext cx="370209" cy="0"/>
            </a:xfrm>
            <a:custGeom>
              <a:avLst/>
              <a:gdLst>
                <a:gd name="T0" fmla="*/ 0 w 285"/>
                <a:gd name="T1" fmla="*/ 12 w 285"/>
                <a:gd name="T2" fmla="*/ 23 w 285"/>
                <a:gd name="T3" fmla="*/ 285 w 28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85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285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4" name="Line 276">
              <a:extLst>
                <a:ext uri="{FF2B5EF4-FFF2-40B4-BE49-F238E27FC236}">
                  <a16:creationId xmlns:a16="http://schemas.microsoft.com/office/drawing/2014/main" id="{74C60901-F208-4B9A-BF49-5735776A4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7161" y="4117874"/>
              <a:ext cx="59753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5" name="Line 277">
              <a:extLst>
                <a:ext uri="{FF2B5EF4-FFF2-40B4-BE49-F238E27FC236}">
                  <a16:creationId xmlns:a16="http://schemas.microsoft.com/office/drawing/2014/main" id="{07747E4F-7E97-4BCC-8D58-729ED8F90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6791" y="4117874"/>
              <a:ext cx="367611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6" name="Line 278">
              <a:extLst>
                <a:ext uri="{FF2B5EF4-FFF2-40B4-BE49-F238E27FC236}">
                  <a16:creationId xmlns:a16="http://schemas.microsoft.com/office/drawing/2014/main" id="{8CC11FD8-BBFD-4EE2-BF9D-0A98E5E91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4279" y="4117874"/>
              <a:ext cx="59753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7" name="Line 279">
              <a:extLst>
                <a:ext uri="{FF2B5EF4-FFF2-40B4-BE49-F238E27FC236}">
                  <a16:creationId xmlns:a16="http://schemas.microsoft.com/office/drawing/2014/main" id="{DE063EBB-7228-4F81-ABCE-EBE1C4655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3908" y="4117874"/>
              <a:ext cx="367611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8" name="Line 280">
              <a:extLst>
                <a:ext uri="{FF2B5EF4-FFF2-40B4-BE49-F238E27FC236}">
                  <a16:creationId xmlns:a16="http://schemas.microsoft.com/office/drawing/2014/main" id="{BFD63ECC-56C2-47DB-AD05-984F3B260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1396" y="4117874"/>
              <a:ext cx="59753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9" name="Line 281">
              <a:extLst>
                <a:ext uri="{FF2B5EF4-FFF2-40B4-BE49-F238E27FC236}">
                  <a16:creationId xmlns:a16="http://schemas.microsoft.com/office/drawing/2014/main" id="{A01C45F6-6C05-437F-A688-A42906B8E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1026" y="4117874"/>
              <a:ext cx="366312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0" name="Line 282">
              <a:extLst>
                <a:ext uri="{FF2B5EF4-FFF2-40B4-BE49-F238E27FC236}">
                  <a16:creationId xmlns:a16="http://schemas.microsoft.com/office/drawing/2014/main" id="{3927310A-2854-46A4-9B1C-F933A18F73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7215" y="4117874"/>
              <a:ext cx="61052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1" name="Freeform 283">
              <a:extLst>
                <a:ext uri="{FF2B5EF4-FFF2-40B4-BE49-F238E27FC236}">
                  <a16:creationId xmlns:a16="http://schemas.microsoft.com/office/drawing/2014/main" id="{A5631B91-29A3-46B0-8EBE-5D5B1C470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8143" y="4117874"/>
              <a:ext cx="366312" cy="0"/>
            </a:xfrm>
            <a:custGeom>
              <a:avLst/>
              <a:gdLst>
                <a:gd name="T0" fmla="*/ 0 w 282"/>
                <a:gd name="T1" fmla="*/ 259 w 282"/>
                <a:gd name="T2" fmla="*/ 271 w 282"/>
                <a:gd name="T3" fmla="*/ 282 w 2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82">
                  <a:moveTo>
                    <a:pt x="0" y="0"/>
                  </a:moveTo>
                  <a:lnTo>
                    <a:pt x="259" y="0"/>
                  </a:lnTo>
                  <a:lnTo>
                    <a:pt x="271" y="0"/>
                  </a:lnTo>
                  <a:lnTo>
                    <a:pt x="282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2" name="Freeform 284">
              <a:extLst>
                <a:ext uri="{FF2B5EF4-FFF2-40B4-BE49-F238E27FC236}">
                  <a16:creationId xmlns:a16="http://schemas.microsoft.com/office/drawing/2014/main" id="{53EDCB8E-8F62-42F5-BBBB-7A2F86F00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106" y="3823006"/>
              <a:ext cx="0" cy="589737"/>
            </a:xfrm>
            <a:custGeom>
              <a:avLst/>
              <a:gdLst>
                <a:gd name="T0" fmla="*/ 454 h 454"/>
                <a:gd name="T1" fmla="*/ 425 h 454"/>
                <a:gd name="T2" fmla="*/ 393 h 454"/>
                <a:gd name="T3" fmla="*/ 360 h 454"/>
                <a:gd name="T4" fmla="*/ 323 h 454"/>
                <a:gd name="T5" fmla="*/ 285 h 454"/>
                <a:gd name="T6" fmla="*/ 246 h 454"/>
                <a:gd name="T7" fmla="*/ 208 h 454"/>
                <a:gd name="T8" fmla="*/ 169 h 454"/>
                <a:gd name="T9" fmla="*/ 131 h 454"/>
                <a:gd name="T10" fmla="*/ 94 h 454"/>
                <a:gd name="T11" fmla="*/ 59 h 454"/>
                <a:gd name="T12" fmla="*/ 29 h 454"/>
                <a:gd name="T13" fmla="*/ 0 h 4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</a:cxnLst>
              <a:rect l="0" t="0" r="r" b="b"/>
              <a:pathLst>
                <a:path h="454">
                  <a:moveTo>
                    <a:pt x="0" y="454"/>
                  </a:moveTo>
                  <a:lnTo>
                    <a:pt x="0" y="425"/>
                  </a:lnTo>
                  <a:lnTo>
                    <a:pt x="0" y="393"/>
                  </a:lnTo>
                  <a:lnTo>
                    <a:pt x="0" y="360"/>
                  </a:lnTo>
                  <a:lnTo>
                    <a:pt x="0" y="323"/>
                  </a:lnTo>
                  <a:lnTo>
                    <a:pt x="0" y="285"/>
                  </a:lnTo>
                  <a:lnTo>
                    <a:pt x="0" y="246"/>
                  </a:lnTo>
                  <a:lnTo>
                    <a:pt x="0" y="208"/>
                  </a:lnTo>
                  <a:lnTo>
                    <a:pt x="0" y="169"/>
                  </a:lnTo>
                  <a:lnTo>
                    <a:pt x="0" y="131"/>
                  </a:lnTo>
                  <a:lnTo>
                    <a:pt x="0" y="94"/>
                  </a:lnTo>
                  <a:lnTo>
                    <a:pt x="0" y="59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3" name="Line 285">
              <a:extLst>
                <a:ext uri="{FF2B5EF4-FFF2-40B4-BE49-F238E27FC236}">
                  <a16:creationId xmlns:a16="http://schemas.microsoft.com/office/drawing/2014/main" id="{AD206303-44C5-403C-BEE8-667FA43347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61106" y="3823006"/>
              <a:ext cx="17666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4" name="Freeform 286">
              <a:extLst>
                <a:ext uri="{FF2B5EF4-FFF2-40B4-BE49-F238E27FC236}">
                  <a16:creationId xmlns:a16="http://schemas.microsoft.com/office/drawing/2014/main" id="{6D1899AC-41A9-4AF1-9529-EF42BF35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768" y="3823006"/>
              <a:ext cx="0" cy="589737"/>
            </a:xfrm>
            <a:custGeom>
              <a:avLst/>
              <a:gdLst>
                <a:gd name="T0" fmla="*/ 454 h 454"/>
                <a:gd name="T1" fmla="*/ 425 h 454"/>
                <a:gd name="T2" fmla="*/ 393 h 454"/>
                <a:gd name="T3" fmla="*/ 360 h 454"/>
                <a:gd name="T4" fmla="*/ 323 h 454"/>
                <a:gd name="T5" fmla="*/ 285 h 454"/>
                <a:gd name="T6" fmla="*/ 246 h 454"/>
                <a:gd name="T7" fmla="*/ 208 h 454"/>
                <a:gd name="T8" fmla="*/ 169 h 454"/>
                <a:gd name="T9" fmla="*/ 131 h 454"/>
                <a:gd name="T10" fmla="*/ 94 h 454"/>
                <a:gd name="T11" fmla="*/ 59 h 454"/>
                <a:gd name="T12" fmla="*/ 29 h 454"/>
                <a:gd name="T13" fmla="*/ 0 h 4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</a:cxnLst>
              <a:rect l="0" t="0" r="r" b="b"/>
              <a:pathLst>
                <a:path h="454">
                  <a:moveTo>
                    <a:pt x="0" y="454"/>
                  </a:moveTo>
                  <a:lnTo>
                    <a:pt x="0" y="425"/>
                  </a:lnTo>
                  <a:lnTo>
                    <a:pt x="0" y="393"/>
                  </a:lnTo>
                  <a:lnTo>
                    <a:pt x="0" y="360"/>
                  </a:lnTo>
                  <a:lnTo>
                    <a:pt x="0" y="323"/>
                  </a:lnTo>
                  <a:lnTo>
                    <a:pt x="0" y="285"/>
                  </a:lnTo>
                  <a:lnTo>
                    <a:pt x="0" y="246"/>
                  </a:lnTo>
                  <a:lnTo>
                    <a:pt x="0" y="208"/>
                  </a:lnTo>
                  <a:lnTo>
                    <a:pt x="0" y="169"/>
                  </a:lnTo>
                  <a:lnTo>
                    <a:pt x="0" y="131"/>
                  </a:lnTo>
                  <a:lnTo>
                    <a:pt x="0" y="94"/>
                  </a:lnTo>
                  <a:lnTo>
                    <a:pt x="0" y="59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5" name="Line 287">
              <a:extLst>
                <a:ext uri="{FF2B5EF4-FFF2-40B4-BE49-F238E27FC236}">
                  <a16:creationId xmlns:a16="http://schemas.microsoft.com/office/drawing/2014/main" id="{72C7E7F9-1F9A-4CC9-8A6C-0B22F87AC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61106" y="4412742"/>
              <a:ext cx="17666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6" name="Line 288">
              <a:extLst>
                <a:ext uri="{FF2B5EF4-FFF2-40B4-BE49-F238E27FC236}">
                  <a16:creationId xmlns:a16="http://schemas.microsoft.com/office/drawing/2014/main" id="{CB9F6C8F-0010-46B9-95A7-6ABF53B80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7768" y="4325711"/>
              <a:ext cx="44295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7" name="Line 289">
              <a:extLst>
                <a:ext uri="{FF2B5EF4-FFF2-40B4-BE49-F238E27FC236}">
                  <a16:creationId xmlns:a16="http://schemas.microsoft.com/office/drawing/2014/main" id="{8B102B45-FF4B-472D-B844-5D07467FBE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37768" y="3910037"/>
              <a:ext cx="44295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8" name="Freeform 290">
              <a:extLst>
                <a:ext uri="{FF2B5EF4-FFF2-40B4-BE49-F238E27FC236}">
                  <a16:creationId xmlns:a16="http://schemas.microsoft.com/office/drawing/2014/main" id="{0E30185F-F643-4599-8A81-6B278BB54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720" y="3910037"/>
              <a:ext cx="0" cy="415673"/>
            </a:xfrm>
            <a:custGeom>
              <a:avLst/>
              <a:gdLst>
                <a:gd name="T0" fmla="*/ 320 h 320"/>
                <a:gd name="T1" fmla="*/ 316 h 320"/>
                <a:gd name="T2" fmla="*/ 310 h 320"/>
                <a:gd name="T3" fmla="*/ 297 h 320"/>
                <a:gd name="T4" fmla="*/ 281 h 320"/>
                <a:gd name="T5" fmla="*/ 262 h 320"/>
                <a:gd name="T6" fmla="*/ 239 h 320"/>
                <a:gd name="T7" fmla="*/ 214 h 320"/>
                <a:gd name="T8" fmla="*/ 187 h 320"/>
                <a:gd name="T9" fmla="*/ 160 h 320"/>
                <a:gd name="T10" fmla="*/ 131 h 320"/>
                <a:gd name="T11" fmla="*/ 106 h 320"/>
                <a:gd name="T12" fmla="*/ 79 h 320"/>
                <a:gd name="T13" fmla="*/ 58 h 320"/>
                <a:gd name="T14" fmla="*/ 37 h 320"/>
                <a:gd name="T15" fmla="*/ 21 h 320"/>
                <a:gd name="T16" fmla="*/ 10 h 320"/>
                <a:gd name="T17" fmla="*/ 2 h 320"/>
                <a:gd name="T18" fmla="*/ 0 h 3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</a:cxnLst>
              <a:rect l="0" t="0" r="r" b="b"/>
              <a:pathLst>
                <a:path h="320">
                  <a:moveTo>
                    <a:pt x="0" y="320"/>
                  </a:moveTo>
                  <a:lnTo>
                    <a:pt x="0" y="316"/>
                  </a:lnTo>
                  <a:lnTo>
                    <a:pt x="0" y="310"/>
                  </a:lnTo>
                  <a:lnTo>
                    <a:pt x="0" y="297"/>
                  </a:lnTo>
                  <a:lnTo>
                    <a:pt x="0" y="281"/>
                  </a:lnTo>
                  <a:lnTo>
                    <a:pt x="0" y="262"/>
                  </a:lnTo>
                  <a:lnTo>
                    <a:pt x="0" y="239"/>
                  </a:lnTo>
                  <a:lnTo>
                    <a:pt x="0" y="214"/>
                  </a:lnTo>
                  <a:lnTo>
                    <a:pt x="0" y="187"/>
                  </a:lnTo>
                  <a:lnTo>
                    <a:pt x="0" y="160"/>
                  </a:lnTo>
                  <a:lnTo>
                    <a:pt x="0" y="131"/>
                  </a:lnTo>
                  <a:lnTo>
                    <a:pt x="0" y="106"/>
                  </a:lnTo>
                  <a:lnTo>
                    <a:pt x="0" y="79"/>
                  </a:lnTo>
                  <a:lnTo>
                    <a:pt x="0" y="58"/>
                  </a:lnTo>
                  <a:lnTo>
                    <a:pt x="0" y="37"/>
                  </a:lnTo>
                  <a:lnTo>
                    <a:pt x="0" y="21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9" name="Freeform 291">
              <a:extLst>
                <a:ext uri="{FF2B5EF4-FFF2-40B4-BE49-F238E27FC236}">
                  <a16:creationId xmlns:a16="http://schemas.microsoft.com/office/drawing/2014/main" id="{8434FD20-6195-44FB-B8F5-3F5122415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0639" y="4002265"/>
              <a:ext cx="29877" cy="10392"/>
            </a:xfrm>
            <a:custGeom>
              <a:avLst/>
              <a:gdLst>
                <a:gd name="T0" fmla="*/ 23 w 23"/>
                <a:gd name="T1" fmla="*/ 4 h 8"/>
                <a:gd name="T2" fmla="*/ 23 w 23"/>
                <a:gd name="T3" fmla="*/ 4 h 8"/>
                <a:gd name="T4" fmla="*/ 23 w 23"/>
                <a:gd name="T5" fmla="*/ 6 h 8"/>
                <a:gd name="T6" fmla="*/ 21 w 23"/>
                <a:gd name="T7" fmla="*/ 6 h 8"/>
                <a:gd name="T8" fmla="*/ 21 w 23"/>
                <a:gd name="T9" fmla="*/ 6 h 8"/>
                <a:gd name="T10" fmla="*/ 21 w 23"/>
                <a:gd name="T11" fmla="*/ 6 h 8"/>
                <a:gd name="T12" fmla="*/ 19 w 23"/>
                <a:gd name="T13" fmla="*/ 6 h 8"/>
                <a:gd name="T14" fmla="*/ 19 w 23"/>
                <a:gd name="T15" fmla="*/ 6 h 8"/>
                <a:gd name="T16" fmla="*/ 19 w 23"/>
                <a:gd name="T17" fmla="*/ 6 h 8"/>
                <a:gd name="T18" fmla="*/ 17 w 23"/>
                <a:gd name="T19" fmla="*/ 8 h 8"/>
                <a:gd name="T20" fmla="*/ 17 w 23"/>
                <a:gd name="T21" fmla="*/ 8 h 8"/>
                <a:gd name="T22" fmla="*/ 15 w 23"/>
                <a:gd name="T23" fmla="*/ 8 h 8"/>
                <a:gd name="T24" fmla="*/ 15 w 23"/>
                <a:gd name="T25" fmla="*/ 8 h 8"/>
                <a:gd name="T26" fmla="*/ 11 w 23"/>
                <a:gd name="T27" fmla="*/ 8 h 8"/>
                <a:gd name="T28" fmla="*/ 9 w 23"/>
                <a:gd name="T29" fmla="*/ 8 h 8"/>
                <a:gd name="T30" fmla="*/ 9 w 23"/>
                <a:gd name="T31" fmla="*/ 8 h 8"/>
                <a:gd name="T32" fmla="*/ 7 w 23"/>
                <a:gd name="T33" fmla="*/ 6 h 8"/>
                <a:gd name="T34" fmla="*/ 5 w 23"/>
                <a:gd name="T35" fmla="*/ 6 h 8"/>
                <a:gd name="T36" fmla="*/ 5 w 23"/>
                <a:gd name="T37" fmla="*/ 6 h 8"/>
                <a:gd name="T38" fmla="*/ 3 w 23"/>
                <a:gd name="T39" fmla="*/ 4 h 8"/>
                <a:gd name="T40" fmla="*/ 3 w 23"/>
                <a:gd name="T41" fmla="*/ 4 h 8"/>
                <a:gd name="T42" fmla="*/ 3 w 23"/>
                <a:gd name="T43" fmla="*/ 4 h 8"/>
                <a:gd name="T44" fmla="*/ 1 w 23"/>
                <a:gd name="T45" fmla="*/ 4 h 8"/>
                <a:gd name="T46" fmla="*/ 1 w 23"/>
                <a:gd name="T47" fmla="*/ 2 h 8"/>
                <a:gd name="T48" fmla="*/ 1 w 23"/>
                <a:gd name="T49" fmla="*/ 2 h 8"/>
                <a:gd name="T50" fmla="*/ 1 w 23"/>
                <a:gd name="T51" fmla="*/ 2 h 8"/>
                <a:gd name="T52" fmla="*/ 1 w 23"/>
                <a:gd name="T53" fmla="*/ 2 h 8"/>
                <a:gd name="T54" fmla="*/ 0 w 23"/>
                <a:gd name="T55" fmla="*/ 0 h 8"/>
                <a:gd name="T56" fmla="*/ 0 w 23"/>
                <a:gd name="T57" fmla="*/ 0 h 8"/>
                <a:gd name="T58" fmla="*/ 0 w 23"/>
                <a:gd name="T5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8">
                  <a:moveTo>
                    <a:pt x="23" y="4"/>
                  </a:moveTo>
                  <a:lnTo>
                    <a:pt x="23" y="4"/>
                  </a:lnTo>
                  <a:lnTo>
                    <a:pt x="23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0" name="Freeform 292">
              <a:extLst>
                <a:ext uri="{FF2B5EF4-FFF2-40B4-BE49-F238E27FC236}">
                  <a16:creationId xmlns:a16="http://schemas.microsoft.com/office/drawing/2014/main" id="{73E0FFE4-A86C-4F27-80B1-0F658ECF9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00" y="4002265"/>
              <a:ext cx="35072" cy="10392"/>
            </a:xfrm>
            <a:custGeom>
              <a:avLst/>
              <a:gdLst>
                <a:gd name="T0" fmla="*/ 27 w 27"/>
                <a:gd name="T1" fmla="*/ 0 h 8"/>
                <a:gd name="T2" fmla="*/ 27 w 27"/>
                <a:gd name="T3" fmla="*/ 0 h 8"/>
                <a:gd name="T4" fmla="*/ 27 w 27"/>
                <a:gd name="T5" fmla="*/ 2 h 8"/>
                <a:gd name="T6" fmla="*/ 27 w 27"/>
                <a:gd name="T7" fmla="*/ 2 h 8"/>
                <a:gd name="T8" fmla="*/ 25 w 27"/>
                <a:gd name="T9" fmla="*/ 2 h 8"/>
                <a:gd name="T10" fmla="*/ 25 w 27"/>
                <a:gd name="T11" fmla="*/ 4 h 8"/>
                <a:gd name="T12" fmla="*/ 25 w 27"/>
                <a:gd name="T13" fmla="*/ 4 h 8"/>
                <a:gd name="T14" fmla="*/ 25 w 27"/>
                <a:gd name="T15" fmla="*/ 4 h 8"/>
                <a:gd name="T16" fmla="*/ 23 w 27"/>
                <a:gd name="T17" fmla="*/ 4 h 8"/>
                <a:gd name="T18" fmla="*/ 23 w 27"/>
                <a:gd name="T19" fmla="*/ 6 h 8"/>
                <a:gd name="T20" fmla="*/ 21 w 27"/>
                <a:gd name="T21" fmla="*/ 6 h 8"/>
                <a:gd name="T22" fmla="*/ 21 w 27"/>
                <a:gd name="T23" fmla="*/ 6 h 8"/>
                <a:gd name="T24" fmla="*/ 19 w 27"/>
                <a:gd name="T25" fmla="*/ 8 h 8"/>
                <a:gd name="T26" fmla="*/ 17 w 27"/>
                <a:gd name="T27" fmla="*/ 8 h 8"/>
                <a:gd name="T28" fmla="*/ 13 w 27"/>
                <a:gd name="T29" fmla="*/ 8 h 8"/>
                <a:gd name="T30" fmla="*/ 11 w 27"/>
                <a:gd name="T31" fmla="*/ 8 h 8"/>
                <a:gd name="T32" fmla="*/ 10 w 27"/>
                <a:gd name="T33" fmla="*/ 8 h 8"/>
                <a:gd name="T34" fmla="*/ 10 w 27"/>
                <a:gd name="T35" fmla="*/ 8 h 8"/>
                <a:gd name="T36" fmla="*/ 8 w 27"/>
                <a:gd name="T37" fmla="*/ 8 h 8"/>
                <a:gd name="T38" fmla="*/ 8 w 27"/>
                <a:gd name="T39" fmla="*/ 8 h 8"/>
                <a:gd name="T40" fmla="*/ 8 w 27"/>
                <a:gd name="T41" fmla="*/ 6 h 8"/>
                <a:gd name="T42" fmla="*/ 6 w 27"/>
                <a:gd name="T43" fmla="*/ 6 h 8"/>
                <a:gd name="T44" fmla="*/ 6 w 27"/>
                <a:gd name="T45" fmla="*/ 6 h 8"/>
                <a:gd name="T46" fmla="*/ 6 w 27"/>
                <a:gd name="T47" fmla="*/ 6 h 8"/>
                <a:gd name="T48" fmla="*/ 6 w 27"/>
                <a:gd name="T49" fmla="*/ 6 h 8"/>
                <a:gd name="T50" fmla="*/ 6 w 27"/>
                <a:gd name="T51" fmla="*/ 6 h 8"/>
                <a:gd name="T52" fmla="*/ 6 w 27"/>
                <a:gd name="T53" fmla="*/ 6 h 8"/>
                <a:gd name="T54" fmla="*/ 4 w 27"/>
                <a:gd name="T55" fmla="*/ 6 h 8"/>
                <a:gd name="T56" fmla="*/ 4 w 27"/>
                <a:gd name="T57" fmla="*/ 6 h 8"/>
                <a:gd name="T58" fmla="*/ 4 w 27"/>
                <a:gd name="T59" fmla="*/ 6 h 8"/>
                <a:gd name="T60" fmla="*/ 4 w 27"/>
                <a:gd name="T61" fmla="*/ 6 h 8"/>
                <a:gd name="T62" fmla="*/ 4 w 27"/>
                <a:gd name="T63" fmla="*/ 4 h 8"/>
                <a:gd name="T64" fmla="*/ 4 w 27"/>
                <a:gd name="T65" fmla="*/ 4 h 8"/>
                <a:gd name="T66" fmla="*/ 4 w 27"/>
                <a:gd name="T67" fmla="*/ 4 h 8"/>
                <a:gd name="T68" fmla="*/ 4 w 27"/>
                <a:gd name="T69" fmla="*/ 4 h 8"/>
                <a:gd name="T70" fmla="*/ 4 w 27"/>
                <a:gd name="T71" fmla="*/ 4 h 8"/>
                <a:gd name="T72" fmla="*/ 4 w 27"/>
                <a:gd name="T73" fmla="*/ 4 h 8"/>
                <a:gd name="T74" fmla="*/ 2 w 27"/>
                <a:gd name="T75" fmla="*/ 4 h 8"/>
                <a:gd name="T76" fmla="*/ 2 w 27"/>
                <a:gd name="T77" fmla="*/ 4 h 8"/>
                <a:gd name="T78" fmla="*/ 2 w 27"/>
                <a:gd name="T79" fmla="*/ 4 h 8"/>
                <a:gd name="T80" fmla="*/ 2 w 27"/>
                <a:gd name="T81" fmla="*/ 2 h 8"/>
                <a:gd name="T82" fmla="*/ 2 w 27"/>
                <a:gd name="T83" fmla="*/ 2 h 8"/>
                <a:gd name="T84" fmla="*/ 2 w 27"/>
                <a:gd name="T85" fmla="*/ 2 h 8"/>
                <a:gd name="T86" fmla="*/ 0 w 27"/>
                <a:gd name="T87" fmla="*/ 2 h 8"/>
                <a:gd name="T88" fmla="*/ 0 w 27"/>
                <a:gd name="T89" fmla="*/ 0 h 8"/>
                <a:gd name="T90" fmla="*/ 0 w 27"/>
                <a:gd name="T91" fmla="*/ 0 h 8"/>
                <a:gd name="T92" fmla="*/ 0 w 27"/>
                <a:gd name="T93" fmla="*/ 0 h 8"/>
                <a:gd name="T94" fmla="*/ 0 w 27"/>
                <a:gd name="T95" fmla="*/ 0 h 8"/>
                <a:gd name="T96" fmla="*/ 0 w 27"/>
                <a:gd name="T9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8">
                  <a:moveTo>
                    <a:pt x="27" y="0"/>
                  </a:moveTo>
                  <a:lnTo>
                    <a:pt x="27" y="0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7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1" name="Freeform 293">
              <a:extLst>
                <a:ext uri="{FF2B5EF4-FFF2-40B4-BE49-F238E27FC236}">
                  <a16:creationId xmlns:a16="http://schemas.microsoft.com/office/drawing/2014/main" id="{82139B3F-3A5C-413B-B52A-E5074ED3B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360" y="4004863"/>
              <a:ext cx="35072" cy="7794"/>
            </a:xfrm>
            <a:custGeom>
              <a:avLst/>
              <a:gdLst>
                <a:gd name="T0" fmla="*/ 27 w 27"/>
                <a:gd name="T1" fmla="*/ 0 h 6"/>
                <a:gd name="T2" fmla="*/ 27 w 27"/>
                <a:gd name="T3" fmla="*/ 0 h 6"/>
                <a:gd name="T4" fmla="*/ 27 w 27"/>
                <a:gd name="T5" fmla="*/ 0 h 6"/>
                <a:gd name="T6" fmla="*/ 27 w 27"/>
                <a:gd name="T7" fmla="*/ 0 h 6"/>
                <a:gd name="T8" fmla="*/ 25 w 27"/>
                <a:gd name="T9" fmla="*/ 0 h 6"/>
                <a:gd name="T10" fmla="*/ 25 w 27"/>
                <a:gd name="T11" fmla="*/ 2 h 6"/>
                <a:gd name="T12" fmla="*/ 25 w 27"/>
                <a:gd name="T13" fmla="*/ 2 h 6"/>
                <a:gd name="T14" fmla="*/ 25 w 27"/>
                <a:gd name="T15" fmla="*/ 2 h 6"/>
                <a:gd name="T16" fmla="*/ 25 w 27"/>
                <a:gd name="T17" fmla="*/ 2 h 6"/>
                <a:gd name="T18" fmla="*/ 25 w 27"/>
                <a:gd name="T19" fmla="*/ 2 h 6"/>
                <a:gd name="T20" fmla="*/ 23 w 27"/>
                <a:gd name="T21" fmla="*/ 4 h 6"/>
                <a:gd name="T22" fmla="*/ 23 w 27"/>
                <a:gd name="T23" fmla="*/ 4 h 6"/>
                <a:gd name="T24" fmla="*/ 21 w 27"/>
                <a:gd name="T25" fmla="*/ 4 h 6"/>
                <a:gd name="T26" fmla="*/ 21 w 27"/>
                <a:gd name="T27" fmla="*/ 4 h 6"/>
                <a:gd name="T28" fmla="*/ 21 w 27"/>
                <a:gd name="T29" fmla="*/ 6 h 6"/>
                <a:gd name="T30" fmla="*/ 19 w 27"/>
                <a:gd name="T31" fmla="*/ 6 h 6"/>
                <a:gd name="T32" fmla="*/ 19 w 27"/>
                <a:gd name="T33" fmla="*/ 6 h 6"/>
                <a:gd name="T34" fmla="*/ 19 w 27"/>
                <a:gd name="T35" fmla="*/ 6 h 6"/>
                <a:gd name="T36" fmla="*/ 18 w 27"/>
                <a:gd name="T37" fmla="*/ 6 h 6"/>
                <a:gd name="T38" fmla="*/ 18 w 27"/>
                <a:gd name="T39" fmla="*/ 6 h 6"/>
                <a:gd name="T40" fmla="*/ 16 w 27"/>
                <a:gd name="T41" fmla="*/ 6 h 6"/>
                <a:gd name="T42" fmla="*/ 14 w 27"/>
                <a:gd name="T43" fmla="*/ 6 h 6"/>
                <a:gd name="T44" fmla="*/ 14 w 27"/>
                <a:gd name="T45" fmla="*/ 6 h 6"/>
                <a:gd name="T46" fmla="*/ 12 w 27"/>
                <a:gd name="T47" fmla="*/ 6 h 6"/>
                <a:gd name="T48" fmla="*/ 10 w 27"/>
                <a:gd name="T49" fmla="*/ 6 h 6"/>
                <a:gd name="T50" fmla="*/ 6 w 27"/>
                <a:gd name="T51" fmla="*/ 6 h 6"/>
                <a:gd name="T52" fmla="*/ 6 w 27"/>
                <a:gd name="T53" fmla="*/ 4 h 6"/>
                <a:gd name="T54" fmla="*/ 4 w 27"/>
                <a:gd name="T55" fmla="*/ 4 h 6"/>
                <a:gd name="T56" fmla="*/ 4 w 27"/>
                <a:gd name="T57" fmla="*/ 4 h 6"/>
                <a:gd name="T58" fmla="*/ 4 w 27"/>
                <a:gd name="T59" fmla="*/ 2 h 6"/>
                <a:gd name="T60" fmla="*/ 2 w 27"/>
                <a:gd name="T61" fmla="*/ 2 h 6"/>
                <a:gd name="T62" fmla="*/ 2 w 27"/>
                <a:gd name="T63" fmla="*/ 2 h 6"/>
                <a:gd name="T64" fmla="*/ 2 w 27"/>
                <a:gd name="T65" fmla="*/ 2 h 6"/>
                <a:gd name="T66" fmla="*/ 2 w 27"/>
                <a:gd name="T67" fmla="*/ 0 h 6"/>
                <a:gd name="T68" fmla="*/ 0 w 27"/>
                <a:gd name="T69" fmla="*/ 0 h 6"/>
                <a:gd name="T70" fmla="*/ 0 w 27"/>
                <a:gd name="T71" fmla="*/ 0 h 6"/>
                <a:gd name="T72" fmla="*/ 0 w 27"/>
                <a:gd name="T73" fmla="*/ 0 h 6"/>
                <a:gd name="T74" fmla="*/ 0 w 27"/>
                <a:gd name="T75" fmla="*/ 0 h 6"/>
                <a:gd name="T76" fmla="*/ 0 w 27"/>
                <a:gd name="T7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6"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2" name="Freeform 294">
              <a:extLst>
                <a:ext uri="{FF2B5EF4-FFF2-40B4-BE49-F238E27FC236}">
                  <a16:creationId xmlns:a16="http://schemas.microsoft.com/office/drawing/2014/main" id="{192476E7-5EE4-4171-9DB0-EFFA2CD64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318" y="4004863"/>
              <a:ext cx="35072" cy="10392"/>
            </a:xfrm>
            <a:custGeom>
              <a:avLst/>
              <a:gdLst>
                <a:gd name="T0" fmla="*/ 27 w 27"/>
                <a:gd name="T1" fmla="*/ 0 h 8"/>
                <a:gd name="T2" fmla="*/ 27 w 27"/>
                <a:gd name="T3" fmla="*/ 0 h 8"/>
                <a:gd name="T4" fmla="*/ 27 w 27"/>
                <a:gd name="T5" fmla="*/ 0 h 8"/>
                <a:gd name="T6" fmla="*/ 27 w 27"/>
                <a:gd name="T7" fmla="*/ 0 h 8"/>
                <a:gd name="T8" fmla="*/ 27 w 27"/>
                <a:gd name="T9" fmla="*/ 0 h 8"/>
                <a:gd name="T10" fmla="*/ 27 w 27"/>
                <a:gd name="T11" fmla="*/ 0 h 8"/>
                <a:gd name="T12" fmla="*/ 25 w 27"/>
                <a:gd name="T13" fmla="*/ 2 h 8"/>
                <a:gd name="T14" fmla="*/ 25 w 27"/>
                <a:gd name="T15" fmla="*/ 2 h 8"/>
                <a:gd name="T16" fmla="*/ 25 w 27"/>
                <a:gd name="T17" fmla="*/ 2 h 8"/>
                <a:gd name="T18" fmla="*/ 25 w 27"/>
                <a:gd name="T19" fmla="*/ 4 h 8"/>
                <a:gd name="T20" fmla="*/ 23 w 27"/>
                <a:gd name="T21" fmla="*/ 4 h 8"/>
                <a:gd name="T22" fmla="*/ 23 w 27"/>
                <a:gd name="T23" fmla="*/ 4 h 8"/>
                <a:gd name="T24" fmla="*/ 23 w 27"/>
                <a:gd name="T25" fmla="*/ 4 h 8"/>
                <a:gd name="T26" fmla="*/ 21 w 27"/>
                <a:gd name="T27" fmla="*/ 6 h 8"/>
                <a:gd name="T28" fmla="*/ 21 w 27"/>
                <a:gd name="T29" fmla="*/ 6 h 8"/>
                <a:gd name="T30" fmla="*/ 19 w 27"/>
                <a:gd name="T31" fmla="*/ 6 h 8"/>
                <a:gd name="T32" fmla="*/ 17 w 27"/>
                <a:gd name="T33" fmla="*/ 8 h 8"/>
                <a:gd name="T34" fmla="*/ 13 w 27"/>
                <a:gd name="T35" fmla="*/ 8 h 8"/>
                <a:gd name="T36" fmla="*/ 11 w 27"/>
                <a:gd name="T37" fmla="*/ 8 h 8"/>
                <a:gd name="T38" fmla="*/ 9 w 27"/>
                <a:gd name="T39" fmla="*/ 6 h 8"/>
                <a:gd name="T40" fmla="*/ 7 w 27"/>
                <a:gd name="T41" fmla="*/ 6 h 8"/>
                <a:gd name="T42" fmla="*/ 7 w 27"/>
                <a:gd name="T43" fmla="*/ 6 h 8"/>
                <a:gd name="T44" fmla="*/ 5 w 27"/>
                <a:gd name="T45" fmla="*/ 6 h 8"/>
                <a:gd name="T46" fmla="*/ 5 w 27"/>
                <a:gd name="T47" fmla="*/ 6 h 8"/>
                <a:gd name="T48" fmla="*/ 5 w 27"/>
                <a:gd name="T49" fmla="*/ 6 h 8"/>
                <a:gd name="T50" fmla="*/ 5 w 27"/>
                <a:gd name="T51" fmla="*/ 4 h 8"/>
                <a:gd name="T52" fmla="*/ 3 w 27"/>
                <a:gd name="T53" fmla="*/ 4 h 8"/>
                <a:gd name="T54" fmla="*/ 3 w 27"/>
                <a:gd name="T55" fmla="*/ 4 h 8"/>
                <a:gd name="T56" fmla="*/ 3 w 27"/>
                <a:gd name="T57" fmla="*/ 4 h 8"/>
                <a:gd name="T58" fmla="*/ 3 w 27"/>
                <a:gd name="T59" fmla="*/ 4 h 8"/>
                <a:gd name="T60" fmla="*/ 3 w 27"/>
                <a:gd name="T61" fmla="*/ 4 h 8"/>
                <a:gd name="T62" fmla="*/ 3 w 27"/>
                <a:gd name="T63" fmla="*/ 4 h 8"/>
                <a:gd name="T64" fmla="*/ 2 w 27"/>
                <a:gd name="T65" fmla="*/ 4 h 8"/>
                <a:gd name="T66" fmla="*/ 2 w 27"/>
                <a:gd name="T67" fmla="*/ 4 h 8"/>
                <a:gd name="T68" fmla="*/ 2 w 27"/>
                <a:gd name="T69" fmla="*/ 4 h 8"/>
                <a:gd name="T70" fmla="*/ 2 w 27"/>
                <a:gd name="T71" fmla="*/ 4 h 8"/>
                <a:gd name="T72" fmla="*/ 2 w 27"/>
                <a:gd name="T73" fmla="*/ 2 h 8"/>
                <a:gd name="T74" fmla="*/ 2 w 27"/>
                <a:gd name="T75" fmla="*/ 2 h 8"/>
                <a:gd name="T76" fmla="*/ 2 w 27"/>
                <a:gd name="T77" fmla="*/ 2 h 8"/>
                <a:gd name="T78" fmla="*/ 2 w 27"/>
                <a:gd name="T79" fmla="*/ 2 h 8"/>
                <a:gd name="T80" fmla="*/ 2 w 27"/>
                <a:gd name="T81" fmla="*/ 2 h 8"/>
                <a:gd name="T82" fmla="*/ 2 w 27"/>
                <a:gd name="T83" fmla="*/ 2 h 8"/>
                <a:gd name="T84" fmla="*/ 2 w 27"/>
                <a:gd name="T85" fmla="*/ 2 h 8"/>
                <a:gd name="T86" fmla="*/ 2 w 27"/>
                <a:gd name="T87" fmla="*/ 2 h 8"/>
                <a:gd name="T88" fmla="*/ 2 w 27"/>
                <a:gd name="T89" fmla="*/ 2 h 8"/>
                <a:gd name="T90" fmla="*/ 0 w 27"/>
                <a:gd name="T91" fmla="*/ 0 h 8"/>
                <a:gd name="T92" fmla="*/ 0 w 27"/>
                <a:gd name="T93" fmla="*/ 0 h 8"/>
                <a:gd name="T94" fmla="*/ 0 w 27"/>
                <a:gd name="T95" fmla="*/ 0 h 8"/>
                <a:gd name="T96" fmla="*/ 0 w 27"/>
                <a:gd name="T9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8"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3" name="Freeform 295">
              <a:extLst>
                <a:ext uri="{FF2B5EF4-FFF2-40B4-BE49-F238E27FC236}">
                  <a16:creationId xmlns:a16="http://schemas.microsoft.com/office/drawing/2014/main" id="{4207BEF8-C390-4118-A407-23E6E0FEF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6426" y="4023048"/>
              <a:ext cx="24681" cy="5196"/>
            </a:xfrm>
            <a:custGeom>
              <a:avLst/>
              <a:gdLst>
                <a:gd name="T0" fmla="*/ 19 w 19"/>
                <a:gd name="T1" fmla="*/ 0 h 4"/>
                <a:gd name="T2" fmla="*/ 19 w 19"/>
                <a:gd name="T3" fmla="*/ 0 h 4"/>
                <a:gd name="T4" fmla="*/ 19 w 19"/>
                <a:gd name="T5" fmla="*/ 2 h 4"/>
                <a:gd name="T6" fmla="*/ 17 w 19"/>
                <a:gd name="T7" fmla="*/ 2 h 4"/>
                <a:gd name="T8" fmla="*/ 17 w 19"/>
                <a:gd name="T9" fmla="*/ 2 h 4"/>
                <a:gd name="T10" fmla="*/ 15 w 19"/>
                <a:gd name="T11" fmla="*/ 2 h 4"/>
                <a:gd name="T12" fmla="*/ 13 w 19"/>
                <a:gd name="T13" fmla="*/ 4 h 4"/>
                <a:gd name="T14" fmla="*/ 13 w 19"/>
                <a:gd name="T15" fmla="*/ 4 h 4"/>
                <a:gd name="T16" fmla="*/ 9 w 19"/>
                <a:gd name="T17" fmla="*/ 4 h 4"/>
                <a:gd name="T18" fmla="*/ 7 w 19"/>
                <a:gd name="T19" fmla="*/ 4 h 4"/>
                <a:gd name="T20" fmla="*/ 6 w 19"/>
                <a:gd name="T21" fmla="*/ 4 h 4"/>
                <a:gd name="T22" fmla="*/ 4 w 19"/>
                <a:gd name="T23" fmla="*/ 2 h 4"/>
                <a:gd name="T24" fmla="*/ 2 w 19"/>
                <a:gd name="T25" fmla="*/ 2 h 4"/>
                <a:gd name="T26" fmla="*/ 2 w 19"/>
                <a:gd name="T27" fmla="*/ 2 h 4"/>
                <a:gd name="T28" fmla="*/ 2 w 19"/>
                <a:gd name="T29" fmla="*/ 2 h 4"/>
                <a:gd name="T30" fmla="*/ 0 w 19"/>
                <a:gd name="T31" fmla="*/ 0 h 4"/>
                <a:gd name="T32" fmla="*/ 0 w 19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4">
                  <a:moveTo>
                    <a:pt x="19" y="0"/>
                  </a:moveTo>
                  <a:lnTo>
                    <a:pt x="19" y="0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4" name="Freeform 296">
              <a:extLst>
                <a:ext uri="{FF2B5EF4-FFF2-40B4-BE49-F238E27FC236}">
                  <a16:creationId xmlns:a16="http://schemas.microsoft.com/office/drawing/2014/main" id="{0EACFDEB-8103-4E9C-A88E-9ED6682F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085" y="4017853"/>
              <a:ext cx="32474" cy="10392"/>
            </a:xfrm>
            <a:custGeom>
              <a:avLst/>
              <a:gdLst>
                <a:gd name="T0" fmla="*/ 25 w 25"/>
                <a:gd name="T1" fmla="*/ 0 h 8"/>
                <a:gd name="T2" fmla="*/ 25 w 25"/>
                <a:gd name="T3" fmla="*/ 0 h 8"/>
                <a:gd name="T4" fmla="*/ 23 w 25"/>
                <a:gd name="T5" fmla="*/ 2 h 8"/>
                <a:gd name="T6" fmla="*/ 23 w 25"/>
                <a:gd name="T7" fmla="*/ 2 h 8"/>
                <a:gd name="T8" fmla="*/ 23 w 25"/>
                <a:gd name="T9" fmla="*/ 2 h 8"/>
                <a:gd name="T10" fmla="*/ 23 w 25"/>
                <a:gd name="T11" fmla="*/ 2 h 8"/>
                <a:gd name="T12" fmla="*/ 21 w 25"/>
                <a:gd name="T13" fmla="*/ 4 h 8"/>
                <a:gd name="T14" fmla="*/ 21 w 25"/>
                <a:gd name="T15" fmla="*/ 4 h 8"/>
                <a:gd name="T16" fmla="*/ 19 w 25"/>
                <a:gd name="T17" fmla="*/ 4 h 8"/>
                <a:gd name="T18" fmla="*/ 19 w 25"/>
                <a:gd name="T19" fmla="*/ 6 h 8"/>
                <a:gd name="T20" fmla="*/ 17 w 25"/>
                <a:gd name="T21" fmla="*/ 6 h 8"/>
                <a:gd name="T22" fmla="*/ 17 w 25"/>
                <a:gd name="T23" fmla="*/ 6 h 8"/>
                <a:gd name="T24" fmla="*/ 15 w 25"/>
                <a:gd name="T25" fmla="*/ 6 h 8"/>
                <a:gd name="T26" fmla="*/ 14 w 25"/>
                <a:gd name="T27" fmla="*/ 8 h 8"/>
                <a:gd name="T28" fmla="*/ 14 w 25"/>
                <a:gd name="T29" fmla="*/ 8 h 8"/>
                <a:gd name="T30" fmla="*/ 12 w 25"/>
                <a:gd name="T31" fmla="*/ 8 h 8"/>
                <a:gd name="T32" fmla="*/ 12 w 25"/>
                <a:gd name="T33" fmla="*/ 8 h 8"/>
                <a:gd name="T34" fmla="*/ 10 w 25"/>
                <a:gd name="T35" fmla="*/ 8 h 8"/>
                <a:gd name="T36" fmla="*/ 10 w 25"/>
                <a:gd name="T37" fmla="*/ 8 h 8"/>
                <a:gd name="T38" fmla="*/ 8 w 25"/>
                <a:gd name="T39" fmla="*/ 8 h 8"/>
                <a:gd name="T40" fmla="*/ 8 w 25"/>
                <a:gd name="T41" fmla="*/ 8 h 8"/>
                <a:gd name="T42" fmla="*/ 6 w 25"/>
                <a:gd name="T43" fmla="*/ 6 h 8"/>
                <a:gd name="T44" fmla="*/ 4 w 25"/>
                <a:gd name="T45" fmla="*/ 6 h 8"/>
                <a:gd name="T46" fmla="*/ 4 w 25"/>
                <a:gd name="T47" fmla="*/ 6 h 8"/>
                <a:gd name="T48" fmla="*/ 4 w 25"/>
                <a:gd name="T49" fmla="*/ 6 h 8"/>
                <a:gd name="T50" fmla="*/ 2 w 25"/>
                <a:gd name="T51" fmla="*/ 6 h 8"/>
                <a:gd name="T52" fmla="*/ 2 w 25"/>
                <a:gd name="T53" fmla="*/ 4 h 8"/>
                <a:gd name="T54" fmla="*/ 2 w 25"/>
                <a:gd name="T55" fmla="*/ 4 h 8"/>
                <a:gd name="T56" fmla="*/ 2 w 25"/>
                <a:gd name="T57" fmla="*/ 4 h 8"/>
                <a:gd name="T58" fmla="*/ 0 w 25"/>
                <a:gd name="T59" fmla="*/ 4 h 8"/>
                <a:gd name="T60" fmla="*/ 0 w 25"/>
                <a:gd name="T6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8">
                  <a:moveTo>
                    <a:pt x="25" y="0"/>
                  </a:moveTo>
                  <a:lnTo>
                    <a:pt x="25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5" name="Freeform 297">
              <a:extLst>
                <a:ext uri="{FF2B5EF4-FFF2-40B4-BE49-F238E27FC236}">
                  <a16:creationId xmlns:a16="http://schemas.microsoft.com/office/drawing/2014/main" id="{FA18BD66-174D-4A1C-B2DF-95FF1D9C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342" y="4017853"/>
              <a:ext cx="29877" cy="7794"/>
            </a:xfrm>
            <a:custGeom>
              <a:avLst/>
              <a:gdLst>
                <a:gd name="T0" fmla="*/ 23 w 23"/>
                <a:gd name="T1" fmla="*/ 0 h 6"/>
                <a:gd name="T2" fmla="*/ 23 w 23"/>
                <a:gd name="T3" fmla="*/ 0 h 6"/>
                <a:gd name="T4" fmla="*/ 23 w 23"/>
                <a:gd name="T5" fmla="*/ 0 h 6"/>
                <a:gd name="T6" fmla="*/ 23 w 23"/>
                <a:gd name="T7" fmla="*/ 0 h 6"/>
                <a:gd name="T8" fmla="*/ 23 w 23"/>
                <a:gd name="T9" fmla="*/ 0 h 6"/>
                <a:gd name="T10" fmla="*/ 23 w 23"/>
                <a:gd name="T11" fmla="*/ 2 h 6"/>
                <a:gd name="T12" fmla="*/ 21 w 23"/>
                <a:gd name="T13" fmla="*/ 2 h 6"/>
                <a:gd name="T14" fmla="*/ 21 w 23"/>
                <a:gd name="T15" fmla="*/ 4 h 6"/>
                <a:gd name="T16" fmla="*/ 21 w 23"/>
                <a:gd name="T17" fmla="*/ 4 h 6"/>
                <a:gd name="T18" fmla="*/ 20 w 23"/>
                <a:gd name="T19" fmla="*/ 4 h 6"/>
                <a:gd name="T20" fmla="*/ 20 w 23"/>
                <a:gd name="T21" fmla="*/ 4 h 6"/>
                <a:gd name="T22" fmla="*/ 18 w 23"/>
                <a:gd name="T23" fmla="*/ 6 h 6"/>
                <a:gd name="T24" fmla="*/ 18 w 23"/>
                <a:gd name="T25" fmla="*/ 6 h 6"/>
                <a:gd name="T26" fmla="*/ 16 w 23"/>
                <a:gd name="T27" fmla="*/ 6 h 6"/>
                <a:gd name="T28" fmla="*/ 14 w 23"/>
                <a:gd name="T29" fmla="*/ 6 h 6"/>
                <a:gd name="T30" fmla="*/ 12 w 23"/>
                <a:gd name="T31" fmla="*/ 6 h 6"/>
                <a:gd name="T32" fmla="*/ 10 w 23"/>
                <a:gd name="T33" fmla="*/ 6 h 6"/>
                <a:gd name="T34" fmla="*/ 6 w 23"/>
                <a:gd name="T35" fmla="*/ 6 h 6"/>
                <a:gd name="T36" fmla="*/ 6 w 23"/>
                <a:gd name="T37" fmla="*/ 6 h 6"/>
                <a:gd name="T38" fmla="*/ 4 w 23"/>
                <a:gd name="T39" fmla="*/ 6 h 6"/>
                <a:gd name="T40" fmla="*/ 4 w 23"/>
                <a:gd name="T41" fmla="*/ 4 h 6"/>
                <a:gd name="T42" fmla="*/ 2 w 23"/>
                <a:gd name="T43" fmla="*/ 4 h 6"/>
                <a:gd name="T44" fmla="*/ 2 w 23"/>
                <a:gd name="T45" fmla="*/ 4 h 6"/>
                <a:gd name="T46" fmla="*/ 0 w 23"/>
                <a:gd name="T47" fmla="*/ 2 h 6"/>
                <a:gd name="T48" fmla="*/ 0 w 23"/>
                <a:gd name="T4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6">
                  <a:moveTo>
                    <a:pt x="23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6" name="Freeform 298">
              <a:extLst>
                <a:ext uri="{FF2B5EF4-FFF2-40B4-BE49-F238E27FC236}">
                  <a16:creationId xmlns:a16="http://schemas.microsoft.com/office/drawing/2014/main" id="{74819199-3C8C-4A21-BA04-DF1980B54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4300" y="4015255"/>
              <a:ext cx="32474" cy="10392"/>
            </a:xfrm>
            <a:custGeom>
              <a:avLst/>
              <a:gdLst>
                <a:gd name="T0" fmla="*/ 25 w 25"/>
                <a:gd name="T1" fmla="*/ 0 h 8"/>
                <a:gd name="T2" fmla="*/ 25 w 25"/>
                <a:gd name="T3" fmla="*/ 0 h 8"/>
                <a:gd name="T4" fmla="*/ 25 w 25"/>
                <a:gd name="T5" fmla="*/ 0 h 8"/>
                <a:gd name="T6" fmla="*/ 25 w 25"/>
                <a:gd name="T7" fmla="*/ 2 h 8"/>
                <a:gd name="T8" fmla="*/ 25 w 25"/>
                <a:gd name="T9" fmla="*/ 2 h 8"/>
                <a:gd name="T10" fmla="*/ 25 w 25"/>
                <a:gd name="T11" fmla="*/ 2 h 8"/>
                <a:gd name="T12" fmla="*/ 23 w 25"/>
                <a:gd name="T13" fmla="*/ 2 h 8"/>
                <a:gd name="T14" fmla="*/ 23 w 25"/>
                <a:gd name="T15" fmla="*/ 4 h 8"/>
                <a:gd name="T16" fmla="*/ 23 w 25"/>
                <a:gd name="T17" fmla="*/ 4 h 8"/>
                <a:gd name="T18" fmla="*/ 21 w 25"/>
                <a:gd name="T19" fmla="*/ 4 h 8"/>
                <a:gd name="T20" fmla="*/ 21 w 25"/>
                <a:gd name="T21" fmla="*/ 4 h 8"/>
                <a:gd name="T22" fmla="*/ 19 w 25"/>
                <a:gd name="T23" fmla="*/ 6 h 8"/>
                <a:gd name="T24" fmla="*/ 19 w 25"/>
                <a:gd name="T25" fmla="*/ 6 h 8"/>
                <a:gd name="T26" fmla="*/ 17 w 25"/>
                <a:gd name="T27" fmla="*/ 6 h 8"/>
                <a:gd name="T28" fmla="*/ 17 w 25"/>
                <a:gd name="T29" fmla="*/ 8 h 8"/>
                <a:gd name="T30" fmla="*/ 15 w 25"/>
                <a:gd name="T31" fmla="*/ 8 h 8"/>
                <a:gd name="T32" fmla="*/ 15 w 25"/>
                <a:gd name="T33" fmla="*/ 8 h 8"/>
                <a:gd name="T34" fmla="*/ 13 w 25"/>
                <a:gd name="T35" fmla="*/ 8 h 8"/>
                <a:gd name="T36" fmla="*/ 13 w 25"/>
                <a:gd name="T37" fmla="*/ 8 h 8"/>
                <a:gd name="T38" fmla="*/ 11 w 25"/>
                <a:gd name="T39" fmla="*/ 8 h 8"/>
                <a:gd name="T40" fmla="*/ 11 w 25"/>
                <a:gd name="T41" fmla="*/ 8 h 8"/>
                <a:gd name="T42" fmla="*/ 9 w 25"/>
                <a:gd name="T43" fmla="*/ 8 h 8"/>
                <a:gd name="T44" fmla="*/ 7 w 25"/>
                <a:gd name="T45" fmla="*/ 8 h 8"/>
                <a:gd name="T46" fmla="*/ 7 w 25"/>
                <a:gd name="T47" fmla="*/ 8 h 8"/>
                <a:gd name="T48" fmla="*/ 5 w 25"/>
                <a:gd name="T49" fmla="*/ 6 h 8"/>
                <a:gd name="T50" fmla="*/ 4 w 25"/>
                <a:gd name="T51" fmla="*/ 6 h 8"/>
                <a:gd name="T52" fmla="*/ 4 w 25"/>
                <a:gd name="T53" fmla="*/ 6 h 8"/>
                <a:gd name="T54" fmla="*/ 4 w 25"/>
                <a:gd name="T55" fmla="*/ 4 h 8"/>
                <a:gd name="T56" fmla="*/ 2 w 25"/>
                <a:gd name="T57" fmla="*/ 4 h 8"/>
                <a:gd name="T58" fmla="*/ 2 w 25"/>
                <a:gd name="T59" fmla="*/ 4 h 8"/>
                <a:gd name="T60" fmla="*/ 0 w 25"/>
                <a:gd name="T6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8">
                  <a:moveTo>
                    <a:pt x="25" y="0"/>
                  </a:moveTo>
                  <a:lnTo>
                    <a:pt x="25" y="0"/>
                  </a:lnTo>
                  <a:lnTo>
                    <a:pt x="25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3" y="2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7" name="Freeform 299">
              <a:extLst>
                <a:ext uri="{FF2B5EF4-FFF2-40B4-BE49-F238E27FC236}">
                  <a16:creationId xmlns:a16="http://schemas.microsoft.com/office/drawing/2014/main" id="{B5D089E2-B504-4E99-BA8D-FFAB26F26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557" y="4012657"/>
              <a:ext cx="32474" cy="10392"/>
            </a:xfrm>
            <a:custGeom>
              <a:avLst/>
              <a:gdLst>
                <a:gd name="T0" fmla="*/ 25 w 25"/>
                <a:gd name="T1" fmla="*/ 0 h 8"/>
                <a:gd name="T2" fmla="*/ 25 w 25"/>
                <a:gd name="T3" fmla="*/ 0 h 8"/>
                <a:gd name="T4" fmla="*/ 25 w 25"/>
                <a:gd name="T5" fmla="*/ 0 h 8"/>
                <a:gd name="T6" fmla="*/ 25 w 25"/>
                <a:gd name="T7" fmla="*/ 0 h 8"/>
                <a:gd name="T8" fmla="*/ 23 w 25"/>
                <a:gd name="T9" fmla="*/ 2 h 8"/>
                <a:gd name="T10" fmla="*/ 23 w 25"/>
                <a:gd name="T11" fmla="*/ 2 h 8"/>
                <a:gd name="T12" fmla="*/ 21 w 25"/>
                <a:gd name="T13" fmla="*/ 4 h 8"/>
                <a:gd name="T14" fmla="*/ 21 w 25"/>
                <a:gd name="T15" fmla="*/ 4 h 8"/>
                <a:gd name="T16" fmla="*/ 21 w 25"/>
                <a:gd name="T17" fmla="*/ 4 h 8"/>
                <a:gd name="T18" fmla="*/ 19 w 25"/>
                <a:gd name="T19" fmla="*/ 4 h 8"/>
                <a:gd name="T20" fmla="*/ 19 w 25"/>
                <a:gd name="T21" fmla="*/ 6 h 8"/>
                <a:gd name="T22" fmla="*/ 17 w 25"/>
                <a:gd name="T23" fmla="*/ 6 h 8"/>
                <a:gd name="T24" fmla="*/ 17 w 25"/>
                <a:gd name="T25" fmla="*/ 6 h 8"/>
                <a:gd name="T26" fmla="*/ 15 w 25"/>
                <a:gd name="T27" fmla="*/ 6 h 8"/>
                <a:gd name="T28" fmla="*/ 13 w 25"/>
                <a:gd name="T29" fmla="*/ 8 h 8"/>
                <a:gd name="T30" fmla="*/ 11 w 25"/>
                <a:gd name="T31" fmla="*/ 8 h 8"/>
                <a:gd name="T32" fmla="*/ 10 w 25"/>
                <a:gd name="T33" fmla="*/ 8 h 8"/>
                <a:gd name="T34" fmla="*/ 10 w 25"/>
                <a:gd name="T35" fmla="*/ 6 h 8"/>
                <a:gd name="T36" fmla="*/ 8 w 25"/>
                <a:gd name="T37" fmla="*/ 6 h 8"/>
                <a:gd name="T38" fmla="*/ 6 w 25"/>
                <a:gd name="T39" fmla="*/ 6 h 8"/>
                <a:gd name="T40" fmla="*/ 4 w 25"/>
                <a:gd name="T41" fmla="*/ 6 h 8"/>
                <a:gd name="T42" fmla="*/ 2 w 25"/>
                <a:gd name="T43" fmla="*/ 4 h 8"/>
                <a:gd name="T44" fmla="*/ 2 w 25"/>
                <a:gd name="T45" fmla="*/ 4 h 8"/>
                <a:gd name="T46" fmla="*/ 0 w 25"/>
                <a:gd name="T47" fmla="*/ 2 h 8"/>
                <a:gd name="T48" fmla="*/ 0 w 25"/>
                <a:gd name="T49" fmla="*/ 2 h 8"/>
                <a:gd name="T50" fmla="*/ 0 w 25"/>
                <a:gd name="T51" fmla="*/ 0 h 8"/>
                <a:gd name="T52" fmla="*/ 0 w 25"/>
                <a:gd name="T5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" h="8">
                  <a:moveTo>
                    <a:pt x="25" y="0"/>
                  </a:move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8" name="Freeform 300">
              <a:extLst>
                <a:ext uri="{FF2B5EF4-FFF2-40B4-BE49-F238E27FC236}">
                  <a16:creationId xmlns:a16="http://schemas.microsoft.com/office/drawing/2014/main" id="{11A37D61-8F43-4C82-8CCD-22AAD5C8D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206" y="4004863"/>
              <a:ext cx="16887" cy="10392"/>
            </a:xfrm>
            <a:custGeom>
              <a:avLst/>
              <a:gdLst>
                <a:gd name="T0" fmla="*/ 13 w 13"/>
                <a:gd name="T1" fmla="*/ 0 h 8"/>
                <a:gd name="T2" fmla="*/ 13 w 13"/>
                <a:gd name="T3" fmla="*/ 0 h 8"/>
                <a:gd name="T4" fmla="*/ 13 w 13"/>
                <a:gd name="T5" fmla="*/ 0 h 8"/>
                <a:gd name="T6" fmla="*/ 13 w 13"/>
                <a:gd name="T7" fmla="*/ 0 h 8"/>
                <a:gd name="T8" fmla="*/ 13 w 13"/>
                <a:gd name="T9" fmla="*/ 0 h 8"/>
                <a:gd name="T10" fmla="*/ 13 w 13"/>
                <a:gd name="T11" fmla="*/ 0 h 8"/>
                <a:gd name="T12" fmla="*/ 13 w 13"/>
                <a:gd name="T13" fmla="*/ 2 h 8"/>
                <a:gd name="T14" fmla="*/ 13 w 13"/>
                <a:gd name="T15" fmla="*/ 2 h 8"/>
                <a:gd name="T16" fmla="*/ 11 w 13"/>
                <a:gd name="T17" fmla="*/ 2 h 8"/>
                <a:gd name="T18" fmla="*/ 11 w 13"/>
                <a:gd name="T19" fmla="*/ 2 h 8"/>
                <a:gd name="T20" fmla="*/ 11 w 13"/>
                <a:gd name="T21" fmla="*/ 2 h 8"/>
                <a:gd name="T22" fmla="*/ 11 w 13"/>
                <a:gd name="T23" fmla="*/ 4 h 8"/>
                <a:gd name="T24" fmla="*/ 9 w 13"/>
                <a:gd name="T25" fmla="*/ 4 h 8"/>
                <a:gd name="T26" fmla="*/ 9 w 13"/>
                <a:gd name="T27" fmla="*/ 4 h 8"/>
                <a:gd name="T28" fmla="*/ 8 w 13"/>
                <a:gd name="T29" fmla="*/ 6 h 8"/>
                <a:gd name="T30" fmla="*/ 8 w 13"/>
                <a:gd name="T31" fmla="*/ 6 h 8"/>
                <a:gd name="T32" fmla="*/ 6 w 13"/>
                <a:gd name="T33" fmla="*/ 6 h 8"/>
                <a:gd name="T34" fmla="*/ 4 w 13"/>
                <a:gd name="T35" fmla="*/ 6 h 8"/>
                <a:gd name="T36" fmla="*/ 2 w 13"/>
                <a:gd name="T37" fmla="*/ 8 h 8"/>
                <a:gd name="T38" fmla="*/ 2 w 13"/>
                <a:gd name="T39" fmla="*/ 8 h 8"/>
                <a:gd name="T40" fmla="*/ 0 w 13"/>
                <a:gd name="T41" fmla="*/ 8 h 8"/>
                <a:gd name="T42" fmla="*/ 0 w 13"/>
                <a:gd name="T4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8">
                  <a:moveTo>
                    <a:pt x="13" y="0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9" name="Freeform 301">
              <a:extLst>
                <a:ext uri="{FF2B5EF4-FFF2-40B4-BE49-F238E27FC236}">
                  <a16:creationId xmlns:a16="http://schemas.microsoft.com/office/drawing/2014/main" id="{6CDB96EB-DC16-41EC-8448-66BF44FD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289" y="4215297"/>
              <a:ext cx="35072" cy="10392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8 h 8"/>
                <a:gd name="T6" fmla="*/ 0 w 27"/>
                <a:gd name="T7" fmla="*/ 8 h 8"/>
                <a:gd name="T8" fmla="*/ 2 w 27"/>
                <a:gd name="T9" fmla="*/ 8 h 8"/>
                <a:gd name="T10" fmla="*/ 2 w 27"/>
                <a:gd name="T11" fmla="*/ 6 h 8"/>
                <a:gd name="T12" fmla="*/ 2 w 27"/>
                <a:gd name="T13" fmla="*/ 6 h 8"/>
                <a:gd name="T14" fmla="*/ 2 w 27"/>
                <a:gd name="T15" fmla="*/ 6 h 8"/>
                <a:gd name="T16" fmla="*/ 4 w 27"/>
                <a:gd name="T17" fmla="*/ 4 h 8"/>
                <a:gd name="T18" fmla="*/ 4 w 27"/>
                <a:gd name="T19" fmla="*/ 4 h 8"/>
                <a:gd name="T20" fmla="*/ 6 w 27"/>
                <a:gd name="T21" fmla="*/ 4 h 8"/>
                <a:gd name="T22" fmla="*/ 6 w 27"/>
                <a:gd name="T23" fmla="*/ 2 h 8"/>
                <a:gd name="T24" fmla="*/ 8 w 27"/>
                <a:gd name="T25" fmla="*/ 2 h 8"/>
                <a:gd name="T26" fmla="*/ 8 w 27"/>
                <a:gd name="T27" fmla="*/ 2 h 8"/>
                <a:gd name="T28" fmla="*/ 10 w 27"/>
                <a:gd name="T29" fmla="*/ 2 h 8"/>
                <a:gd name="T30" fmla="*/ 12 w 27"/>
                <a:gd name="T31" fmla="*/ 2 h 8"/>
                <a:gd name="T32" fmla="*/ 12 w 27"/>
                <a:gd name="T33" fmla="*/ 0 h 8"/>
                <a:gd name="T34" fmla="*/ 14 w 27"/>
                <a:gd name="T35" fmla="*/ 0 h 8"/>
                <a:gd name="T36" fmla="*/ 16 w 27"/>
                <a:gd name="T37" fmla="*/ 0 h 8"/>
                <a:gd name="T38" fmla="*/ 16 w 27"/>
                <a:gd name="T39" fmla="*/ 2 h 8"/>
                <a:gd name="T40" fmla="*/ 17 w 27"/>
                <a:gd name="T41" fmla="*/ 2 h 8"/>
                <a:gd name="T42" fmla="*/ 17 w 27"/>
                <a:gd name="T43" fmla="*/ 2 h 8"/>
                <a:gd name="T44" fmla="*/ 19 w 27"/>
                <a:gd name="T45" fmla="*/ 2 h 8"/>
                <a:gd name="T46" fmla="*/ 19 w 27"/>
                <a:gd name="T47" fmla="*/ 2 h 8"/>
                <a:gd name="T48" fmla="*/ 19 w 27"/>
                <a:gd name="T49" fmla="*/ 2 h 8"/>
                <a:gd name="T50" fmla="*/ 19 w 27"/>
                <a:gd name="T51" fmla="*/ 2 h 8"/>
                <a:gd name="T52" fmla="*/ 21 w 27"/>
                <a:gd name="T53" fmla="*/ 2 h 8"/>
                <a:gd name="T54" fmla="*/ 21 w 27"/>
                <a:gd name="T55" fmla="*/ 2 h 8"/>
                <a:gd name="T56" fmla="*/ 21 w 27"/>
                <a:gd name="T57" fmla="*/ 4 h 8"/>
                <a:gd name="T58" fmla="*/ 21 w 27"/>
                <a:gd name="T59" fmla="*/ 4 h 8"/>
                <a:gd name="T60" fmla="*/ 23 w 27"/>
                <a:gd name="T61" fmla="*/ 4 h 8"/>
                <a:gd name="T62" fmla="*/ 23 w 27"/>
                <a:gd name="T63" fmla="*/ 4 h 8"/>
                <a:gd name="T64" fmla="*/ 23 w 27"/>
                <a:gd name="T65" fmla="*/ 4 h 8"/>
                <a:gd name="T66" fmla="*/ 23 w 27"/>
                <a:gd name="T67" fmla="*/ 4 h 8"/>
                <a:gd name="T68" fmla="*/ 25 w 27"/>
                <a:gd name="T69" fmla="*/ 6 h 8"/>
                <a:gd name="T70" fmla="*/ 25 w 27"/>
                <a:gd name="T71" fmla="*/ 6 h 8"/>
                <a:gd name="T72" fmla="*/ 25 w 27"/>
                <a:gd name="T73" fmla="*/ 6 h 8"/>
                <a:gd name="T74" fmla="*/ 25 w 27"/>
                <a:gd name="T75" fmla="*/ 6 h 8"/>
                <a:gd name="T76" fmla="*/ 27 w 27"/>
                <a:gd name="T77" fmla="*/ 8 h 8"/>
                <a:gd name="T78" fmla="*/ 27 w 27"/>
                <a:gd name="T79" fmla="*/ 8 h 8"/>
                <a:gd name="T80" fmla="*/ 27 w 27"/>
                <a:gd name="T8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0" name="Freeform 302">
              <a:extLst>
                <a:ext uri="{FF2B5EF4-FFF2-40B4-BE49-F238E27FC236}">
                  <a16:creationId xmlns:a16="http://schemas.microsoft.com/office/drawing/2014/main" id="{9560679C-F07B-47F5-AA18-3A8E6EE8A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630" y="4210102"/>
              <a:ext cx="32474" cy="10392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8 h 8"/>
                <a:gd name="T6" fmla="*/ 0 w 25"/>
                <a:gd name="T7" fmla="*/ 8 h 8"/>
                <a:gd name="T8" fmla="*/ 0 w 25"/>
                <a:gd name="T9" fmla="*/ 6 h 8"/>
                <a:gd name="T10" fmla="*/ 2 w 25"/>
                <a:gd name="T11" fmla="*/ 6 h 8"/>
                <a:gd name="T12" fmla="*/ 2 w 25"/>
                <a:gd name="T13" fmla="*/ 6 h 8"/>
                <a:gd name="T14" fmla="*/ 2 w 25"/>
                <a:gd name="T15" fmla="*/ 6 h 8"/>
                <a:gd name="T16" fmla="*/ 2 w 25"/>
                <a:gd name="T17" fmla="*/ 4 h 8"/>
                <a:gd name="T18" fmla="*/ 4 w 25"/>
                <a:gd name="T19" fmla="*/ 4 h 8"/>
                <a:gd name="T20" fmla="*/ 4 w 25"/>
                <a:gd name="T21" fmla="*/ 4 h 8"/>
                <a:gd name="T22" fmla="*/ 4 w 25"/>
                <a:gd name="T23" fmla="*/ 4 h 8"/>
                <a:gd name="T24" fmla="*/ 6 w 25"/>
                <a:gd name="T25" fmla="*/ 2 h 8"/>
                <a:gd name="T26" fmla="*/ 6 w 25"/>
                <a:gd name="T27" fmla="*/ 2 h 8"/>
                <a:gd name="T28" fmla="*/ 6 w 25"/>
                <a:gd name="T29" fmla="*/ 2 h 8"/>
                <a:gd name="T30" fmla="*/ 6 w 25"/>
                <a:gd name="T31" fmla="*/ 2 h 8"/>
                <a:gd name="T32" fmla="*/ 8 w 25"/>
                <a:gd name="T33" fmla="*/ 2 h 8"/>
                <a:gd name="T34" fmla="*/ 8 w 25"/>
                <a:gd name="T35" fmla="*/ 2 h 8"/>
                <a:gd name="T36" fmla="*/ 9 w 25"/>
                <a:gd name="T37" fmla="*/ 0 h 8"/>
                <a:gd name="T38" fmla="*/ 11 w 25"/>
                <a:gd name="T39" fmla="*/ 0 h 8"/>
                <a:gd name="T40" fmla="*/ 13 w 25"/>
                <a:gd name="T41" fmla="*/ 0 h 8"/>
                <a:gd name="T42" fmla="*/ 13 w 25"/>
                <a:gd name="T43" fmla="*/ 0 h 8"/>
                <a:gd name="T44" fmla="*/ 15 w 25"/>
                <a:gd name="T45" fmla="*/ 0 h 8"/>
                <a:gd name="T46" fmla="*/ 15 w 25"/>
                <a:gd name="T47" fmla="*/ 0 h 8"/>
                <a:gd name="T48" fmla="*/ 17 w 25"/>
                <a:gd name="T49" fmla="*/ 2 h 8"/>
                <a:gd name="T50" fmla="*/ 19 w 25"/>
                <a:gd name="T51" fmla="*/ 2 h 8"/>
                <a:gd name="T52" fmla="*/ 19 w 25"/>
                <a:gd name="T53" fmla="*/ 2 h 8"/>
                <a:gd name="T54" fmla="*/ 21 w 25"/>
                <a:gd name="T55" fmla="*/ 2 h 8"/>
                <a:gd name="T56" fmla="*/ 21 w 25"/>
                <a:gd name="T57" fmla="*/ 4 h 8"/>
                <a:gd name="T58" fmla="*/ 23 w 25"/>
                <a:gd name="T59" fmla="*/ 4 h 8"/>
                <a:gd name="T60" fmla="*/ 23 w 25"/>
                <a:gd name="T61" fmla="*/ 4 h 8"/>
                <a:gd name="T62" fmla="*/ 23 w 25"/>
                <a:gd name="T63" fmla="*/ 4 h 8"/>
                <a:gd name="T64" fmla="*/ 25 w 25"/>
                <a:gd name="T65" fmla="*/ 6 h 8"/>
                <a:gd name="T66" fmla="*/ 25 w 25"/>
                <a:gd name="T67" fmla="*/ 6 h 8"/>
                <a:gd name="T68" fmla="*/ 25 w 25"/>
                <a:gd name="T6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1" name="Freeform 303">
              <a:extLst>
                <a:ext uri="{FF2B5EF4-FFF2-40B4-BE49-F238E27FC236}">
                  <a16:creationId xmlns:a16="http://schemas.microsoft.com/office/drawing/2014/main" id="{7E43D4E7-8DB3-41E7-AC78-1AEFDC9FF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373" y="4207504"/>
              <a:ext cx="32474" cy="10392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8 h 8"/>
                <a:gd name="T6" fmla="*/ 0 w 25"/>
                <a:gd name="T7" fmla="*/ 8 h 8"/>
                <a:gd name="T8" fmla="*/ 2 w 25"/>
                <a:gd name="T9" fmla="*/ 6 h 8"/>
                <a:gd name="T10" fmla="*/ 2 w 25"/>
                <a:gd name="T11" fmla="*/ 6 h 8"/>
                <a:gd name="T12" fmla="*/ 2 w 25"/>
                <a:gd name="T13" fmla="*/ 6 h 8"/>
                <a:gd name="T14" fmla="*/ 2 w 25"/>
                <a:gd name="T15" fmla="*/ 6 h 8"/>
                <a:gd name="T16" fmla="*/ 3 w 25"/>
                <a:gd name="T17" fmla="*/ 4 h 8"/>
                <a:gd name="T18" fmla="*/ 3 w 25"/>
                <a:gd name="T19" fmla="*/ 4 h 8"/>
                <a:gd name="T20" fmla="*/ 5 w 25"/>
                <a:gd name="T21" fmla="*/ 4 h 8"/>
                <a:gd name="T22" fmla="*/ 5 w 25"/>
                <a:gd name="T23" fmla="*/ 2 h 8"/>
                <a:gd name="T24" fmla="*/ 7 w 25"/>
                <a:gd name="T25" fmla="*/ 2 h 8"/>
                <a:gd name="T26" fmla="*/ 7 w 25"/>
                <a:gd name="T27" fmla="*/ 2 h 8"/>
                <a:gd name="T28" fmla="*/ 9 w 25"/>
                <a:gd name="T29" fmla="*/ 2 h 8"/>
                <a:gd name="T30" fmla="*/ 9 w 25"/>
                <a:gd name="T31" fmla="*/ 2 h 8"/>
                <a:gd name="T32" fmla="*/ 11 w 25"/>
                <a:gd name="T33" fmla="*/ 0 h 8"/>
                <a:gd name="T34" fmla="*/ 13 w 25"/>
                <a:gd name="T35" fmla="*/ 0 h 8"/>
                <a:gd name="T36" fmla="*/ 13 w 25"/>
                <a:gd name="T37" fmla="*/ 0 h 8"/>
                <a:gd name="T38" fmla="*/ 15 w 25"/>
                <a:gd name="T39" fmla="*/ 0 h 8"/>
                <a:gd name="T40" fmla="*/ 15 w 25"/>
                <a:gd name="T41" fmla="*/ 2 h 8"/>
                <a:gd name="T42" fmla="*/ 17 w 25"/>
                <a:gd name="T43" fmla="*/ 2 h 8"/>
                <a:gd name="T44" fmla="*/ 17 w 25"/>
                <a:gd name="T45" fmla="*/ 2 h 8"/>
                <a:gd name="T46" fmla="*/ 19 w 25"/>
                <a:gd name="T47" fmla="*/ 2 h 8"/>
                <a:gd name="T48" fmla="*/ 19 w 25"/>
                <a:gd name="T49" fmla="*/ 2 h 8"/>
                <a:gd name="T50" fmla="*/ 19 w 25"/>
                <a:gd name="T51" fmla="*/ 2 h 8"/>
                <a:gd name="T52" fmla="*/ 21 w 25"/>
                <a:gd name="T53" fmla="*/ 2 h 8"/>
                <a:gd name="T54" fmla="*/ 21 w 25"/>
                <a:gd name="T55" fmla="*/ 2 h 8"/>
                <a:gd name="T56" fmla="*/ 21 w 25"/>
                <a:gd name="T57" fmla="*/ 4 h 8"/>
                <a:gd name="T58" fmla="*/ 23 w 25"/>
                <a:gd name="T59" fmla="*/ 4 h 8"/>
                <a:gd name="T60" fmla="*/ 23 w 25"/>
                <a:gd name="T61" fmla="*/ 4 h 8"/>
                <a:gd name="T62" fmla="*/ 25 w 25"/>
                <a:gd name="T63" fmla="*/ 6 h 8"/>
                <a:gd name="T64" fmla="*/ 25 w 25"/>
                <a:gd name="T6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5" y="6"/>
                  </a:lnTo>
                  <a:lnTo>
                    <a:pt x="25" y="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2" name="Freeform 304">
              <a:extLst>
                <a:ext uri="{FF2B5EF4-FFF2-40B4-BE49-F238E27FC236}">
                  <a16:creationId xmlns:a16="http://schemas.microsoft.com/office/drawing/2014/main" id="{94F5217C-DD93-4419-B2E4-2B83F7C81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0817" y="4207504"/>
              <a:ext cx="32474" cy="10392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8 h 8"/>
                <a:gd name="T6" fmla="*/ 0 w 25"/>
                <a:gd name="T7" fmla="*/ 8 h 8"/>
                <a:gd name="T8" fmla="*/ 2 w 25"/>
                <a:gd name="T9" fmla="*/ 6 h 8"/>
                <a:gd name="T10" fmla="*/ 2 w 25"/>
                <a:gd name="T11" fmla="*/ 6 h 8"/>
                <a:gd name="T12" fmla="*/ 2 w 25"/>
                <a:gd name="T13" fmla="*/ 6 h 8"/>
                <a:gd name="T14" fmla="*/ 2 w 25"/>
                <a:gd name="T15" fmla="*/ 6 h 8"/>
                <a:gd name="T16" fmla="*/ 2 w 25"/>
                <a:gd name="T17" fmla="*/ 6 h 8"/>
                <a:gd name="T18" fmla="*/ 2 w 25"/>
                <a:gd name="T19" fmla="*/ 4 h 8"/>
                <a:gd name="T20" fmla="*/ 4 w 25"/>
                <a:gd name="T21" fmla="*/ 4 h 8"/>
                <a:gd name="T22" fmla="*/ 4 w 25"/>
                <a:gd name="T23" fmla="*/ 4 h 8"/>
                <a:gd name="T24" fmla="*/ 4 w 25"/>
                <a:gd name="T25" fmla="*/ 4 h 8"/>
                <a:gd name="T26" fmla="*/ 6 w 25"/>
                <a:gd name="T27" fmla="*/ 2 h 8"/>
                <a:gd name="T28" fmla="*/ 6 w 25"/>
                <a:gd name="T29" fmla="*/ 2 h 8"/>
                <a:gd name="T30" fmla="*/ 6 w 25"/>
                <a:gd name="T31" fmla="*/ 2 h 8"/>
                <a:gd name="T32" fmla="*/ 6 w 25"/>
                <a:gd name="T33" fmla="*/ 2 h 8"/>
                <a:gd name="T34" fmla="*/ 8 w 25"/>
                <a:gd name="T35" fmla="*/ 2 h 8"/>
                <a:gd name="T36" fmla="*/ 8 w 25"/>
                <a:gd name="T37" fmla="*/ 2 h 8"/>
                <a:gd name="T38" fmla="*/ 10 w 25"/>
                <a:gd name="T39" fmla="*/ 0 h 8"/>
                <a:gd name="T40" fmla="*/ 10 w 25"/>
                <a:gd name="T41" fmla="*/ 0 h 8"/>
                <a:gd name="T42" fmla="*/ 12 w 25"/>
                <a:gd name="T43" fmla="*/ 0 h 8"/>
                <a:gd name="T44" fmla="*/ 14 w 25"/>
                <a:gd name="T45" fmla="*/ 0 h 8"/>
                <a:gd name="T46" fmla="*/ 18 w 25"/>
                <a:gd name="T47" fmla="*/ 0 h 8"/>
                <a:gd name="T48" fmla="*/ 18 w 25"/>
                <a:gd name="T49" fmla="*/ 0 h 8"/>
                <a:gd name="T50" fmla="*/ 20 w 25"/>
                <a:gd name="T51" fmla="*/ 0 h 8"/>
                <a:gd name="T52" fmla="*/ 20 w 25"/>
                <a:gd name="T53" fmla="*/ 2 h 8"/>
                <a:gd name="T54" fmla="*/ 21 w 25"/>
                <a:gd name="T55" fmla="*/ 2 h 8"/>
                <a:gd name="T56" fmla="*/ 21 w 25"/>
                <a:gd name="T57" fmla="*/ 2 h 8"/>
                <a:gd name="T58" fmla="*/ 23 w 25"/>
                <a:gd name="T59" fmla="*/ 2 h 8"/>
                <a:gd name="T60" fmla="*/ 23 w 25"/>
                <a:gd name="T61" fmla="*/ 4 h 8"/>
                <a:gd name="T62" fmla="*/ 25 w 25"/>
                <a:gd name="T63" fmla="*/ 4 h 8"/>
                <a:gd name="T64" fmla="*/ 25 w 25"/>
                <a:gd name="T6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4"/>
                  </a:lnTo>
                  <a:lnTo>
                    <a:pt x="25" y="4"/>
                  </a:lnTo>
                  <a:lnTo>
                    <a:pt x="25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3" name="Freeform 305">
              <a:extLst>
                <a:ext uri="{FF2B5EF4-FFF2-40B4-BE49-F238E27FC236}">
                  <a16:creationId xmlns:a16="http://schemas.microsoft.com/office/drawing/2014/main" id="{415E13DF-3B4B-43A1-93E9-C618E55BC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57" y="4207504"/>
              <a:ext cx="29877" cy="10392"/>
            </a:xfrm>
            <a:custGeom>
              <a:avLst/>
              <a:gdLst>
                <a:gd name="T0" fmla="*/ 0 w 23"/>
                <a:gd name="T1" fmla="*/ 8 h 8"/>
                <a:gd name="T2" fmla="*/ 0 w 23"/>
                <a:gd name="T3" fmla="*/ 6 h 8"/>
                <a:gd name="T4" fmla="*/ 0 w 23"/>
                <a:gd name="T5" fmla="*/ 6 h 8"/>
                <a:gd name="T6" fmla="*/ 0 w 23"/>
                <a:gd name="T7" fmla="*/ 6 h 8"/>
                <a:gd name="T8" fmla="*/ 0 w 23"/>
                <a:gd name="T9" fmla="*/ 6 h 8"/>
                <a:gd name="T10" fmla="*/ 2 w 23"/>
                <a:gd name="T11" fmla="*/ 4 h 8"/>
                <a:gd name="T12" fmla="*/ 2 w 23"/>
                <a:gd name="T13" fmla="*/ 4 h 8"/>
                <a:gd name="T14" fmla="*/ 2 w 23"/>
                <a:gd name="T15" fmla="*/ 4 h 8"/>
                <a:gd name="T16" fmla="*/ 4 w 23"/>
                <a:gd name="T17" fmla="*/ 2 h 8"/>
                <a:gd name="T18" fmla="*/ 4 w 23"/>
                <a:gd name="T19" fmla="*/ 2 h 8"/>
                <a:gd name="T20" fmla="*/ 6 w 23"/>
                <a:gd name="T21" fmla="*/ 2 h 8"/>
                <a:gd name="T22" fmla="*/ 6 w 23"/>
                <a:gd name="T23" fmla="*/ 0 h 8"/>
                <a:gd name="T24" fmla="*/ 8 w 23"/>
                <a:gd name="T25" fmla="*/ 0 h 8"/>
                <a:gd name="T26" fmla="*/ 8 w 23"/>
                <a:gd name="T27" fmla="*/ 0 h 8"/>
                <a:gd name="T28" fmla="*/ 10 w 23"/>
                <a:gd name="T29" fmla="*/ 0 h 8"/>
                <a:gd name="T30" fmla="*/ 12 w 23"/>
                <a:gd name="T31" fmla="*/ 0 h 8"/>
                <a:gd name="T32" fmla="*/ 13 w 23"/>
                <a:gd name="T33" fmla="*/ 0 h 8"/>
                <a:gd name="T34" fmla="*/ 15 w 23"/>
                <a:gd name="T35" fmla="*/ 0 h 8"/>
                <a:gd name="T36" fmla="*/ 15 w 23"/>
                <a:gd name="T37" fmla="*/ 0 h 8"/>
                <a:gd name="T38" fmla="*/ 17 w 23"/>
                <a:gd name="T39" fmla="*/ 0 h 8"/>
                <a:gd name="T40" fmla="*/ 19 w 23"/>
                <a:gd name="T41" fmla="*/ 0 h 8"/>
                <a:gd name="T42" fmla="*/ 21 w 23"/>
                <a:gd name="T43" fmla="*/ 2 h 8"/>
                <a:gd name="T44" fmla="*/ 21 w 23"/>
                <a:gd name="T45" fmla="*/ 2 h 8"/>
                <a:gd name="T46" fmla="*/ 21 w 23"/>
                <a:gd name="T47" fmla="*/ 2 h 8"/>
                <a:gd name="T48" fmla="*/ 23 w 23"/>
                <a:gd name="T4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8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4" name="Freeform 306">
              <a:extLst>
                <a:ext uri="{FF2B5EF4-FFF2-40B4-BE49-F238E27FC236}">
                  <a16:creationId xmlns:a16="http://schemas.microsoft.com/office/drawing/2014/main" id="{A2E2D91D-AFAA-4BD2-95AD-4747AE1FB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720" y="4228287"/>
              <a:ext cx="0" cy="2598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5" name="Freeform 307">
              <a:extLst>
                <a:ext uri="{FF2B5EF4-FFF2-40B4-BE49-F238E27FC236}">
                  <a16:creationId xmlns:a16="http://schemas.microsoft.com/office/drawing/2014/main" id="{988DFFFE-DC02-4403-BACC-F9808F87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9689" y="4220493"/>
              <a:ext cx="35072" cy="10392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8 h 8"/>
                <a:gd name="T6" fmla="*/ 0 w 27"/>
                <a:gd name="T7" fmla="*/ 8 h 8"/>
                <a:gd name="T8" fmla="*/ 0 w 27"/>
                <a:gd name="T9" fmla="*/ 6 h 8"/>
                <a:gd name="T10" fmla="*/ 2 w 27"/>
                <a:gd name="T11" fmla="*/ 6 h 8"/>
                <a:gd name="T12" fmla="*/ 2 w 27"/>
                <a:gd name="T13" fmla="*/ 6 h 8"/>
                <a:gd name="T14" fmla="*/ 2 w 27"/>
                <a:gd name="T15" fmla="*/ 4 h 8"/>
                <a:gd name="T16" fmla="*/ 2 w 27"/>
                <a:gd name="T17" fmla="*/ 4 h 8"/>
                <a:gd name="T18" fmla="*/ 4 w 27"/>
                <a:gd name="T19" fmla="*/ 4 h 8"/>
                <a:gd name="T20" fmla="*/ 4 w 27"/>
                <a:gd name="T21" fmla="*/ 2 h 8"/>
                <a:gd name="T22" fmla="*/ 6 w 27"/>
                <a:gd name="T23" fmla="*/ 2 h 8"/>
                <a:gd name="T24" fmla="*/ 6 w 27"/>
                <a:gd name="T25" fmla="*/ 2 h 8"/>
                <a:gd name="T26" fmla="*/ 8 w 27"/>
                <a:gd name="T27" fmla="*/ 2 h 8"/>
                <a:gd name="T28" fmla="*/ 8 w 27"/>
                <a:gd name="T29" fmla="*/ 0 h 8"/>
                <a:gd name="T30" fmla="*/ 10 w 27"/>
                <a:gd name="T31" fmla="*/ 0 h 8"/>
                <a:gd name="T32" fmla="*/ 10 w 27"/>
                <a:gd name="T33" fmla="*/ 0 h 8"/>
                <a:gd name="T34" fmla="*/ 10 w 27"/>
                <a:gd name="T35" fmla="*/ 0 h 8"/>
                <a:gd name="T36" fmla="*/ 12 w 27"/>
                <a:gd name="T37" fmla="*/ 0 h 8"/>
                <a:gd name="T38" fmla="*/ 12 w 27"/>
                <a:gd name="T39" fmla="*/ 0 h 8"/>
                <a:gd name="T40" fmla="*/ 14 w 27"/>
                <a:gd name="T41" fmla="*/ 0 h 8"/>
                <a:gd name="T42" fmla="*/ 16 w 27"/>
                <a:gd name="T43" fmla="*/ 0 h 8"/>
                <a:gd name="T44" fmla="*/ 16 w 27"/>
                <a:gd name="T45" fmla="*/ 0 h 8"/>
                <a:gd name="T46" fmla="*/ 18 w 27"/>
                <a:gd name="T47" fmla="*/ 0 h 8"/>
                <a:gd name="T48" fmla="*/ 20 w 27"/>
                <a:gd name="T49" fmla="*/ 0 h 8"/>
                <a:gd name="T50" fmla="*/ 20 w 27"/>
                <a:gd name="T51" fmla="*/ 2 h 8"/>
                <a:gd name="T52" fmla="*/ 22 w 27"/>
                <a:gd name="T53" fmla="*/ 2 h 8"/>
                <a:gd name="T54" fmla="*/ 22 w 27"/>
                <a:gd name="T55" fmla="*/ 2 h 8"/>
                <a:gd name="T56" fmla="*/ 24 w 27"/>
                <a:gd name="T57" fmla="*/ 4 h 8"/>
                <a:gd name="T58" fmla="*/ 24 w 27"/>
                <a:gd name="T59" fmla="*/ 4 h 8"/>
                <a:gd name="T60" fmla="*/ 24 w 27"/>
                <a:gd name="T61" fmla="*/ 4 h 8"/>
                <a:gd name="T62" fmla="*/ 25 w 27"/>
                <a:gd name="T63" fmla="*/ 4 h 8"/>
                <a:gd name="T64" fmla="*/ 25 w 27"/>
                <a:gd name="T65" fmla="*/ 6 h 8"/>
                <a:gd name="T66" fmla="*/ 25 w 27"/>
                <a:gd name="T67" fmla="*/ 6 h 8"/>
                <a:gd name="T68" fmla="*/ 25 w 27"/>
                <a:gd name="T69" fmla="*/ 6 h 8"/>
                <a:gd name="T70" fmla="*/ 27 w 27"/>
                <a:gd name="T71" fmla="*/ 6 h 8"/>
                <a:gd name="T72" fmla="*/ 27 w 27"/>
                <a:gd name="T73" fmla="*/ 8 h 8"/>
                <a:gd name="T74" fmla="*/ 27 w 27"/>
                <a:gd name="T75" fmla="*/ 8 h 8"/>
                <a:gd name="T76" fmla="*/ 27 w 27"/>
                <a:gd name="T7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6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6" name="Freeform 308">
              <a:extLst>
                <a:ext uri="{FF2B5EF4-FFF2-40B4-BE49-F238E27FC236}">
                  <a16:creationId xmlns:a16="http://schemas.microsoft.com/office/drawing/2014/main" id="{18E119C8-8959-46BF-B5C0-BEFC21B5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030" y="4220493"/>
              <a:ext cx="35072" cy="10392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8 h 8"/>
                <a:gd name="T6" fmla="*/ 0 w 27"/>
                <a:gd name="T7" fmla="*/ 8 h 8"/>
                <a:gd name="T8" fmla="*/ 2 w 27"/>
                <a:gd name="T9" fmla="*/ 6 h 8"/>
                <a:gd name="T10" fmla="*/ 2 w 27"/>
                <a:gd name="T11" fmla="*/ 6 h 8"/>
                <a:gd name="T12" fmla="*/ 2 w 27"/>
                <a:gd name="T13" fmla="*/ 4 h 8"/>
                <a:gd name="T14" fmla="*/ 4 w 27"/>
                <a:gd name="T15" fmla="*/ 4 h 8"/>
                <a:gd name="T16" fmla="*/ 6 w 27"/>
                <a:gd name="T17" fmla="*/ 4 h 8"/>
                <a:gd name="T18" fmla="*/ 6 w 27"/>
                <a:gd name="T19" fmla="*/ 2 h 8"/>
                <a:gd name="T20" fmla="*/ 10 w 27"/>
                <a:gd name="T21" fmla="*/ 2 h 8"/>
                <a:gd name="T22" fmla="*/ 12 w 27"/>
                <a:gd name="T23" fmla="*/ 0 h 8"/>
                <a:gd name="T24" fmla="*/ 14 w 27"/>
                <a:gd name="T25" fmla="*/ 0 h 8"/>
                <a:gd name="T26" fmla="*/ 15 w 27"/>
                <a:gd name="T27" fmla="*/ 0 h 8"/>
                <a:gd name="T28" fmla="*/ 17 w 27"/>
                <a:gd name="T29" fmla="*/ 2 h 8"/>
                <a:gd name="T30" fmla="*/ 17 w 27"/>
                <a:gd name="T31" fmla="*/ 2 h 8"/>
                <a:gd name="T32" fmla="*/ 19 w 27"/>
                <a:gd name="T33" fmla="*/ 2 h 8"/>
                <a:gd name="T34" fmla="*/ 19 w 27"/>
                <a:gd name="T35" fmla="*/ 2 h 8"/>
                <a:gd name="T36" fmla="*/ 21 w 27"/>
                <a:gd name="T37" fmla="*/ 2 h 8"/>
                <a:gd name="T38" fmla="*/ 21 w 27"/>
                <a:gd name="T39" fmla="*/ 2 h 8"/>
                <a:gd name="T40" fmla="*/ 23 w 27"/>
                <a:gd name="T41" fmla="*/ 4 h 8"/>
                <a:gd name="T42" fmla="*/ 23 w 27"/>
                <a:gd name="T43" fmla="*/ 4 h 8"/>
                <a:gd name="T44" fmla="*/ 23 w 27"/>
                <a:gd name="T45" fmla="*/ 4 h 8"/>
                <a:gd name="T46" fmla="*/ 23 w 27"/>
                <a:gd name="T47" fmla="*/ 4 h 8"/>
                <a:gd name="T48" fmla="*/ 25 w 27"/>
                <a:gd name="T49" fmla="*/ 4 h 8"/>
                <a:gd name="T50" fmla="*/ 25 w 27"/>
                <a:gd name="T51" fmla="*/ 6 h 8"/>
                <a:gd name="T52" fmla="*/ 25 w 27"/>
                <a:gd name="T53" fmla="*/ 6 h 8"/>
                <a:gd name="T54" fmla="*/ 25 w 27"/>
                <a:gd name="T55" fmla="*/ 6 h 8"/>
                <a:gd name="T56" fmla="*/ 27 w 27"/>
                <a:gd name="T57" fmla="*/ 8 h 8"/>
                <a:gd name="T58" fmla="*/ 27 w 27"/>
                <a:gd name="T59" fmla="*/ 8 h 8"/>
                <a:gd name="T60" fmla="*/ 27 w 27"/>
                <a:gd name="T61" fmla="*/ 8 h 8"/>
                <a:gd name="T62" fmla="*/ 27 w 27"/>
                <a:gd name="T63" fmla="*/ 8 h 8"/>
                <a:gd name="T64" fmla="*/ 27 w 27"/>
                <a:gd name="T65" fmla="*/ 8 h 8"/>
                <a:gd name="T66" fmla="*/ 27 w 27"/>
                <a:gd name="T67" fmla="*/ 8 h 8"/>
                <a:gd name="T68" fmla="*/ 27 w 27"/>
                <a:gd name="T6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5" y="4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7" name="Freeform 309">
              <a:extLst>
                <a:ext uri="{FF2B5EF4-FFF2-40B4-BE49-F238E27FC236}">
                  <a16:creationId xmlns:a16="http://schemas.microsoft.com/office/drawing/2014/main" id="{B56F468C-EEE0-4568-8FFB-A2286E9AE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371" y="4223091"/>
              <a:ext cx="35072" cy="10392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8 h 8"/>
                <a:gd name="T6" fmla="*/ 0 w 27"/>
                <a:gd name="T7" fmla="*/ 8 h 8"/>
                <a:gd name="T8" fmla="*/ 0 w 27"/>
                <a:gd name="T9" fmla="*/ 6 h 8"/>
                <a:gd name="T10" fmla="*/ 2 w 27"/>
                <a:gd name="T11" fmla="*/ 6 h 8"/>
                <a:gd name="T12" fmla="*/ 2 w 27"/>
                <a:gd name="T13" fmla="*/ 6 h 8"/>
                <a:gd name="T14" fmla="*/ 2 w 27"/>
                <a:gd name="T15" fmla="*/ 6 h 8"/>
                <a:gd name="T16" fmla="*/ 2 w 27"/>
                <a:gd name="T17" fmla="*/ 6 h 8"/>
                <a:gd name="T18" fmla="*/ 2 w 27"/>
                <a:gd name="T19" fmla="*/ 4 h 8"/>
                <a:gd name="T20" fmla="*/ 4 w 27"/>
                <a:gd name="T21" fmla="*/ 4 h 8"/>
                <a:gd name="T22" fmla="*/ 4 w 27"/>
                <a:gd name="T23" fmla="*/ 4 h 8"/>
                <a:gd name="T24" fmla="*/ 4 w 27"/>
                <a:gd name="T25" fmla="*/ 2 h 8"/>
                <a:gd name="T26" fmla="*/ 6 w 27"/>
                <a:gd name="T27" fmla="*/ 2 h 8"/>
                <a:gd name="T28" fmla="*/ 6 w 27"/>
                <a:gd name="T29" fmla="*/ 2 h 8"/>
                <a:gd name="T30" fmla="*/ 6 w 27"/>
                <a:gd name="T31" fmla="*/ 2 h 8"/>
                <a:gd name="T32" fmla="*/ 6 w 27"/>
                <a:gd name="T33" fmla="*/ 2 h 8"/>
                <a:gd name="T34" fmla="*/ 7 w 27"/>
                <a:gd name="T35" fmla="*/ 0 h 8"/>
                <a:gd name="T36" fmla="*/ 9 w 27"/>
                <a:gd name="T37" fmla="*/ 0 h 8"/>
                <a:gd name="T38" fmla="*/ 9 w 27"/>
                <a:gd name="T39" fmla="*/ 0 h 8"/>
                <a:gd name="T40" fmla="*/ 11 w 27"/>
                <a:gd name="T41" fmla="*/ 0 h 8"/>
                <a:gd name="T42" fmla="*/ 11 w 27"/>
                <a:gd name="T43" fmla="*/ 0 h 8"/>
                <a:gd name="T44" fmla="*/ 11 w 27"/>
                <a:gd name="T45" fmla="*/ 0 h 8"/>
                <a:gd name="T46" fmla="*/ 13 w 27"/>
                <a:gd name="T47" fmla="*/ 0 h 8"/>
                <a:gd name="T48" fmla="*/ 15 w 27"/>
                <a:gd name="T49" fmla="*/ 0 h 8"/>
                <a:gd name="T50" fmla="*/ 15 w 27"/>
                <a:gd name="T51" fmla="*/ 0 h 8"/>
                <a:gd name="T52" fmla="*/ 15 w 27"/>
                <a:gd name="T53" fmla="*/ 0 h 8"/>
                <a:gd name="T54" fmla="*/ 17 w 27"/>
                <a:gd name="T55" fmla="*/ 0 h 8"/>
                <a:gd name="T56" fmla="*/ 17 w 27"/>
                <a:gd name="T57" fmla="*/ 0 h 8"/>
                <a:gd name="T58" fmla="*/ 19 w 27"/>
                <a:gd name="T59" fmla="*/ 0 h 8"/>
                <a:gd name="T60" fmla="*/ 19 w 27"/>
                <a:gd name="T61" fmla="*/ 0 h 8"/>
                <a:gd name="T62" fmla="*/ 19 w 27"/>
                <a:gd name="T63" fmla="*/ 0 h 8"/>
                <a:gd name="T64" fmla="*/ 21 w 27"/>
                <a:gd name="T65" fmla="*/ 0 h 8"/>
                <a:gd name="T66" fmla="*/ 21 w 27"/>
                <a:gd name="T67" fmla="*/ 2 h 8"/>
                <a:gd name="T68" fmla="*/ 23 w 27"/>
                <a:gd name="T69" fmla="*/ 2 h 8"/>
                <a:gd name="T70" fmla="*/ 23 w 27"/>
                <a:gd name="T71" fmla="*/ 2 h 8"/>
                <a:gd name="T72" fmla="*/ 25 w 27"/>
                <a:gd name="T73" fmla="*/ 4 h 8"/>
                <a:gd name="T74" fmla="*/ 25 w 27"/>
                <a:gd name="T75" fmla="*/ 4 h 8"/>
                <a:gd name="T76" fmla="*/ 25 w 27"/>
                <a:gd name="T77" fmla="*/ 4 h 8"/>
                <a:gd name="T78" fmla="*/ 27 w 27"/>
                <a:gd name="T79" fmla="*/ 6 h 8"/>
                <a:gd name="T80" fmla="*/ 27 w 27"/>
                <a:gd name="T81" fmla="*/ 6 h 8"/>
                <a:gd name="T82" fmla="*/ 27 w 27"/>
                <a:gd name="T83" fmla="*/ 6 h 8"/>
                <a:gd name="T84" fmla="*/ 27 w 27"/>
                <a:gd name="T85" fmla="*/ 6 h 8"/>
                <a:gd name="T86" fmla="*/ 27 w 27"/>
                <a:gd name="T87" fmla="*/ 6 h 8"/>
                <a:gd name="T88" fmla="*/ 27 w 27"/>
                <a:gd name="T8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8" name="Freeform 310">
              <a:extLst>
                <a:ext uri="{FF2B5EF4-FFF2-40B4-BE49-F238E27FC236}">
                  <a16:creationId xmlns:a16="http://schemas.microsoft.com/office/drawing/2014/main" id="{11F73C7B-BBCD-472C-8134-F287F5A4E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206" y="4017853"/>
              <a:ext cx="11691" cy="207837"/>
            </a:xfrm>
            <a:custGeom>
              <a:avLst/>
              <a:gdLst>
                <a:gd name="T0" fmla="*/ 0 w 9"/>
                <a:gd name="T1" fmla="*/ 2 h 160"/>
                <a:gd name="T2" fmla="*/ 0 w 9"/>
                <a:gd name="T3" fmla="*/ 4 h 160"/>
                <a:gd name="T4" fmla="*/ 0 w 9"/>
                <a:gd name="T5" fmla="*/ 8 h 160"/>
                <a:gd name="T6" fmla="*/ 0 w 9"/>
                <a:gd name="T7" fmla="*/ 10 h 160"/>
                <a:gd name="T8" fmla="*/ 0 w 9"/>
                <a:gd name="T9" fmla="*/ 11 h 160"/>
                <a:gd name="T10" fmla="*/ 0 w 9"/>
                <a:gd name="T11" fmla="*/ 13 h 160"/>
                <a:gd name="T12" fmla="*/ 0 w 9"/>
                <a:gd name="T13" fmla="*/ 15 h 160"/>
                <a:gd name="T14" fmla="*/ 0 w 9"/>
                <a:gd name="T15" fmla="*/ 17 h 160"/>
                <a:gd name="T16" fmla="*/ 0 w 9"/>
                <a:gd name="T17" fmla="*/ 23 h 160"/>
                <a:gd name="T18" fmla="*/ 0 w 9"/>
                <a:gd name="T19" fmla="*/ 27 h 160"/>
                <a:gd name="T20" fmla="*/ 0 w 9"/>
                <a:gd name="T21" fmla="*/ 31 h 160"/>
                <a:gd name="T22" fmla="*/ 0 w 9"/>
                <a:gd name="T23" fmla="*/ 33 h 160"/>
                <a:gd name="T24" fmla="*/ 0 w 9"/>
                <a:gd name="T25" fmla="*/ 35 h 160"/>
                <a:gd name="T26" fmla="*/ 2 w 9"/>
                <a:gd name="T27" fmla="*/ 37 h 160"/>
                <a:gd name="T28" fmla="*/ 2 w 9"/>
                <a:gd name="T29" fmla="*/ 46 h 160"/>
                <a:gd name="T30" fmla="*/ 2 w 9"/>
                <a:gd name="T31" fmla="*/ 54 h 160"/>
                <a:gd name="T32" fmla="*/ 2 w 9"/>
                <a:gd name="T33" fmla="*/ 58 h 160"/>
                <a:gd name="T34" fmla="*/ 2 w 9"/>
                <a:gd name="T35" fmla="*/ 60 h 160"/>
                <a:gd name="T36" fmla="*/ 2 w 9"/>
                <a:gd name="T37" fmla="*/ 62 h 160"/>
                <a:gd name="T38" fmla="*/ 2 w 9"/>
                <a:gd name="T39" fmla="*/ 67 h 160"/>
                <a:gd name="T40" fmla="*/ 4 w 9"/>
                <a:gd name="T41" fmla="*/ 73 h 160"/>
                <a:gd name="T42" fmla="*/ 4 w 9"/>
                <a:gd name="T43" fmla="*/ 81 h 160"/>
                <a:gd name="T44" fmla="*/ 4 w 9"/>
                <a:gd name="T45" fmla="*/ 85 h 160"/>
                <a:gd name="T46" fmla="*/ 4 w 9"/>
                <a:gd name="T47" fmla="*/ 89 h 160"/>
                <a:gd name="T48" fmla="*/ 4 w 9"/>
                <a:gd name="T49" fmla="*/ 92 h 160"/>
                <a:gd name="T50" fmla="*/ 4 w 9"/>
                <a:gd name="T51" fmla="*/ 98 h 160"/>
                <a:gd name="T52" fmla="*/ 6 w 9"/>
                <a:gd name="T53" fmla="*/ 108 h 160"/>
                <a:gd name="T54" fmla="*/ 6 w 9"/>
                <a:gd name="T55" fmla="*/ 115 h 160"/>
                <a:gd name="T56" fmla="*/ 6 w 9"/>
                <a:gd name="T57" fmla="*/ 119 h 160"/>
                <a:gd name="T58" fmla="*/ 6 w 9"/>
                <a:gd name="T59" fmla="*/ 123 h 160"/>
                <a:gd name="T60" fmla="*/ 6 w 9"/>
                <a:gd name="T61" fmla="*/ 129 h 160"/>
                <a:gd name="T62" fmla="*/ 8 w 9"/>
                <a:gd name="T63" fmla="*/ 135 h 160"/>
                <a:gd name="T64" fmla="*/ 8 w 9"/>
                <a:gd name="T65" fmla="*/ 137 h 160"/>
                <a:gd name="T66" fmla="*/ 8 w 9"/>
                <a:gd name="T67" fmla="*/ 139 h 160"/>
                <a:gd name="T68" fmla="*/ 8 w 9"/>
                <a:gd name="T69" fmla="*/ 141 h 160"/>
                <a:gd name="T70" fmla="*/ 8 w 9"/>
                <a:gd name="T71" fmla="*/ 144 h 160"/>
                <a:gd name="T72" fmla="*/ 8 w 9"/>
                <a:gd name="T73" fmla="*/ 148 h 160"/>
                <a:gd name="T74" fmla="*/ 9 w 9"/>
                <a:gd name="T75" fmla="*/ 152 h 160"/>
                <a:gd name="T76" fmla="*/ 9 w 9"/>
                <a:gd name="T77" fmla="*/ 156 h 160"/>
                <a:gd name="T78" fmla="*/ 9 w 9"/>
                <a:gd name="T79" fmla="*/ 158 h 160"/>
                <a:gd name="T80" fmla="*/ 9 w 9"/>
                <a:gd name="T81" fmla="*/ 158 h 160"/>
                <a:gd name="T82" fmla="*/ 9 w 9"/>
                <a:gd name="T8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" h="160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3"/>
                  </a:lnTo>
                  <a:lnTo>
                    <a:pt x="2" y="67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4" y="77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4" y="85"/>
                  </a:lnTo>
                  <a:lnTo>
                    <a:pt x="4" y="87"/>
                  </a:lnTo>
                  <a:lnTo>
                    <a:pt x="4" y="89"/>
                  </a:lnTo>
                  <a:lnTo>
                    <a:pt x="4" y="90"/>
                  </a:lnTo>
                  <a:lnTo>
                    <a:pt x="4" y="92"/>
                  </a:lnTo>
                  <a:lnTo>
                    <a:pt x="4" y="96"/>
                  </a:lnTo>
                  <a:lnTo>
                    <a:pt x="4" y="98"/>
                  </a:lnTo>
                  <a:lnTo>
                    <a:pt x="4" y="102"/>
                  </a:lnTo>
                  <a:lnTo>
                    <a:pt x="6" y="108"/>
                  </a:lnTo>
                  <a:lnTo>
                    <a:pt x="6" y="114"/>
                  </a:lnTo>
                  <a:lnTo>
                    <a:pt x="6" y="115"/>
                  </a:lnTo>
                  <a:lnTo>
                    <a:pt x="6" y="117"/>
                  </a:lnTo>
                  <a:lnTo>
                    <a:pt x="6" y="119"/>
                  </a:lnTo>
                  <a:lnTo>
                    <a:pt x="6" y="119"/>
                  </a:lnTo>
                  <a:lnTo>
                    <a:pt x="6" y="123"/>
                  </a:lnTo>
                  <a:lnTo>
                    <a:pt x="6" y="125"/>
                  </a:lnTo>
                  <a:lnTo>
                    <a:pt x="6" y="129"/>
                  </a:lnTo>
                  <a:lnTo>
                    <a:pt x="8" y="131"/>
                  </a:lnTo>
                  <a:lnTo>
                    <a:pt x="8" y="135"/>
                  </a:lnTo>
                  <a:lnTo>
                    <a:pt x="8" y="137"/>
                  </a:lnTo>
                  <a:lnTo>
                    <a:pt x="8" y="137"/>
                  </a:lnTo>
                  <a:lnTo>
                    <a:pt x="8" y="139"/>
                  </a:lnTo>
                  <a:lnTo>
                    <a:pt x="8" y="13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4"/>
                  </a:lnTo>
                  <a:lnTo>
                    <a:pt x="8" y="146"/>
                  </a:lnTo>
                  <a:lnTo>
                    <a:pt x="8" y="148"/>
                  </a:lnTo>
                  <a:lnTo>
                    <a:pt x="9" y="150"/>
                  </a:lnTo>
                  <a:lnTo>
                    <a:pt x="9" y="152"/>
                  </a:lnTo>
                  <a:lnTo>
                    <a:pt x="9" y="154"/>
                  </a:lnTo>
                  <a:lnTo>
                    <a:pt x="9" y="156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9" y="160"/>
                  </a:lnTo>
                  <a:lnTo>
                    <a:pt x="9" y="160"/>
                  </a:lnTo>
                  <a:lnTo>
                    <a:pt x="9" y="16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9" name="Freeform 311">
              <a:extLst>
                <a:ext uri="{FF2B5EF4-FFF2-40B4-BE49-F238E27FC236}">
                  <a16:creationId xmlns:a16="http://schemas.microsoft.com/office/drawing/2014/main" id="{51BB5D03-AE3E-4A9F-A57C-5B10B923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206" y="4015255"/>
              <a:ext cx="0" cy="2598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0" name="Freeform 312">
              <a:extLst>
                <a:ext uri="{FF2B5EF4-FFF2-40B4-BE49-F238E27FC236}">
                  <a16:creationId xmlns:a16="http://schemas.microsoft.com/office/drawing/2014/main" id="{BE52774B-2B41-4B48-885D-8F5F1742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773" y="3999667"/>
              <a:ext cx="42866" cy="236414"/>
            </a:xfrm>
            <a:custGeom>
              <a:avLst/>
              <a:gdLst>
                <a:gd name="T0" fmla="*/ 31 w 33"/>
                <a:gd name="T1" fmla="*/ 182 h 182"/>
                <a:gd name="T2" fmla="*/ 31 w 33"/>
                <a:gd name="T3" fmla="*/ 180 h 182"/>
                <a:gd name="T4" fmla="*/ 31 w 33"/>
                <a:gd name="T5" fmla="*/ 180 h 182"/>
                <a:gd name="T6" fmla="*/ 29 w 33"/>
                <a:gd name="T7" fmla="*/ 180 h 182"/>
                <a:gd name="T8" fmla="*/ 29 w 33"/>
                <a:gd name="T9" fmla="*/ 178 h 182"/>
                <a:gd name="T10" fmla="*/ 29 w 33"/>
                <a:gd name="T11" fmla="*/ 176 h 182"/>
                <a:gd name="T12" fmla="*/ 27 w 33"/>
                <a:gd name="T13" fmla="*/ 172 h 182"/>
                <a:gd name="T14" fmla="*/ 27 w 33"/>
                <a:gd name="T15" fmla="*/ 170 h 182"/>
                <a:gd name="T16" fmla="*/ 27 w 33"/>
                <a:gd name="T17" fmla="*/ 168 h 182"/>
                <a:gd name="T18" fmla="*/ 27 w 33"/>
                <a:gd name="T19" fmla="*/ 168 h 182"/>
                <a:gd name="T20" fmla="*/ 27 w 33"/>
                <a:gd name="T21" fmla="*/ 166 h 182"/>
                <a:gd name="T22" fmla="*/ 25 w 33"/>
                <a:gd name="T23" fmla="*/ 162 h 182"/>
                <a:gd name="T24" fmla="*/ 25 w 33"/>
                <a:gd name="T25" fmla="*/ 155 h 182"/>
                <a:gd name="T26" fmla="*/ 23 w 33"/>
                <a:gd name="T27" fmla="*/ 149 h 182"/>
                <a:gd name="T28" fmla="*/ 23 w 33"/>
                <a:gd name="T29" fmla="*/ 147 h 182"/>
                <a:gd name="T30" fmla="*/ 23 w 33"/>
                <a:gd name="T31" fmla="*/ 147 h 182"/>
                <a:gd name="T32" fmla="*/ 23 w 33"/>
                <a:gd name="T33" fmla="*/ 145 h 182"/>
                <a:gd name="T34" fmla="*/ 23 w 33"/>
                <a:gd name="T35" fmla="*/ 141 h 182"/>
                <a:gd name="T36" fmla="*/ 21 w 33"/>
                <a:gd name="T37" fmla="*/ 133 h 182"/>
                <a:gd name="T38" fmla="*/ 21 w 33"/>
                <a:gd name="T39" fmla="*/ 124 h 182"/>
                <a:gd name="T40" fmla="*/ 21 w 33"/>
                <a:gd name="T41" fmla="*/ 122 h 182"/>
                <a:gd name="T42" fmla="*/ 21 w 33"/>
                <a:gd name="T43" fmla="*/ 120 h 182"/>
                <a:gd name="T44" fmla="*/ 19 w 33"/>
                <a:gd name="T45" fmla="*/ 114 h 182"/>
                <a:gd name="T46" fmla="*/ 19 w 33"/>
                <a:gd name="T47" fmla="*/ 106 h 182"/>
                <a:gd name="T48" fmla="*/ 17 w 33"/>
                <a:gd name="T49" fmla="*/ 97 h 182"/>
                <a:gd name="T50" fmla="*/ 17 w 33"/>
                <a:gd name="T51" fmla="*/ 91 h 182"/>
                <a:gd name="T52" fmla="*/ 17 w 33"/>
                <a:gd name="T53" fmla="*/ 89 h 182"/>
                <a:gd name="T54" fmla="*/ 17 w 33"/>
                <a:gd name="T55" fmla="*/ 87 h 182"/>
                <a:gd name="T56" fmla="*/ 15 w 33"/>
                <a:gd name="T57" fmla="*/ 77 h 182"/>
                <a:gd name="T58" fmla="*/ 15 w 33"/>
                <a:gd name="T59" fmla="*/ 68 h 182"/>
                <a:gd name="T60" fmla="*/ 13 w 33"/>
                <a:gd name="T61" fmla="*/ 60 h 182"/>
                <a:gd name="T62" fmla="*/ 13 w 33"/>
                <a:gd name="T63" fmla="*/ 56 h 182"/>
                <a:gd name="T64" fmla="*/ 13 w 33"/>
                <a:gd name="T65" fmla="*/ 54 h 182"/>
                <a:gd name="T66" fmla="*/ 13 w 33"/>
                <a:gd name="T67" fmla="*/ 51 h 182"/>
                <a:gd name="T68" fmla="*/ 11 w 33"/>
                <a:gd name="T69" fmla="*/ 43 h 182"/>
                <a:gd name="T70" fmla="*/ 11 w 33"/>
                <a:gd name="T71" fmla="*/ 35 h 182"/>
                <a:gd name="T72" fmla="*/ 11 w 33"/>
                <a:gd name="T73" fmla="*/ 33 h 182"/>
                <a:gd name="T74" fmla="*/ 11 w 33"/>
                <a:gd name="T75" fmla="*/ 31 h 182"/>
                <a:gd name="T76" fmla="*/ 11 w 33"/>
                <a:gd name="T77" fmla="*/ 31 h 182"/>
                <a:gd name="T78" fmla="*/ 9 w 33"/>
                <a:gd name="T79" fmla="*/ 27 h 182"/>
                <a:gd name="T80" fmla="*/ 9 w 33"/>
                <a:gd name="T81" fmla="*/ 22 h 182"/>
                <a:gd name="T82" fmla="*/ 8 w 33"/>
                <a:gd name="T83" fmla="*/ 16 h 182"/>
                <a:gd name="T84" fmla="*/ 8 w 33"/>
                <a:gd name="T85" fmla="*/ 12 h 182"/>
                <a:gd name="T86" fmla="*/ 8 w 33"/>
                <a:gd name="T87" fmla="*/ 12 h 182"/>
                <a:gd name="T88" fmla="*/ 8 w 33"/>
                <a:gd name="T89" fmla="*/ 12 h 182"/>
                <a:gd name="T90" fmla="*/ 8 w 33"/>
                <a:gd name="T91" fmla="*/ 10 h 182"/>
                <a:gd name="T92" fmla="*/ 6 w 33"/>
                <a:gd name="T93" fmla="*/ 6 h 182"/>
                <a:gd name="T94" fmla="*/ 6 w 33"/>
                <a:gd name="T95" fmla="*/ 4 h 182"/>
                <a:gd name="T96" fmla="*/ 6 w 33"/>
                <a:gd name="T97" fmla="*/ 2 h 182"/>
                <a:gd name="T98" fmla="*/ 4 w 33"/>
                <a:gd name="T99" fmla="*/ 2 h 182"/>
                <a:gd name="T100" fmla="*/ 4 w 33"/>
                <a:gd name="T101" fmla="*/ 0 h 182"/>
                <a:gd name="T102" fmla="*/ 4 w 33"/>
                <a:gd name="T103" fmla="*/ 0 h 182"/>
                <a:gd name="T104" fmla="*/ 2 w 33"/>
                <a:gd name="T105" fmla="*/ 0 h 182"/>
                <a:gd name="T106" fmla="*/ 2 w 33"/>
                <a:gd name="T107" fmla="*/ 0 h 182"/>
                <a:gd name="T108" fmla="*/ 2 w 33"/>
                <a:gd name="T109" fmla="*/ 0 h 182"/>
                <a:gd name="T110" fmla="*/ 2 w 33"/>
                <a:gd name="T111" fmla="*/ 0 h 182"/>
                <a:gd name="T112" fmla="*/ 0 w 33"/>
                <a:gd name="T113" fmla="*/ 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" h="182">
                  <a:moveTo>
                    <a:pt x="33" y="182"/>
                  </a:moveTo>
                  <a:lnTo>
                    <a:pt x="31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76"/>
                  </a:lnTo>
                  <a:lnTo>
                    <a:pt x="29" y="174"/>
                  </a:lnTo>
                  <a:lnTo>
                    <a:pt x="27" y="172"/>
                  </a:lnTo>
                  <a:lnTo>
                    <a:pt x="27" y="170"/>
                  </a:lnTo>
                  <a:lnTo>
                    <a:pt x="27" y="170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6"/>
                  </a:lnTo>
                  <a:lnTo>
                    <a:pt x="27" y="164"/>
                  </a:lnTo>
                  <a:lnTo>
                    <a:pt x="25" y="162"/>
                  </a:lnTo>
                  <a:lnTo>
                    <a:pt x="25" y="158"/>
                  </a:lnTo>
                  <a:lnTo>
                    <a:pt x="25" y="155"/>
                  </a:lnTo>
                  <a:lnTo>
                    <a:pt x="25" y="153"/>
                  </a:lnTo>
                  <a:lnTo>
                    <a:pt x="23" y="149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5"/>
                  </a:lnTo>
                  <a:lnTo>
                    <a:pt x="23" y="145"/>
                  </a:lnTo>
                  <a:lnTo>
                    <a:pt x="23" y="143"/>
                  </a:lnTo>
                  <a:lnTo>
                    <a:pt x="23" y="141"/>
                  </a:lnTo>
                  <a:lnTo>
                    <a:pt x="23" y="137"/>
                  </a:lnTo>
                  <a:lnTo>
                    <a:pt x="21" y="133"/>
                  </a:lnTo>
                  <a:lnTo>
                    <a:pt x="21" y="128"/>
                  </a:lnTo>
                  <a:lnTo>
                    <a:pt x="21" y="124"/>
                  </a:lnTo>
                  <a:lnTo>
                    <a:pt x="21" y="124"/>
                  </a:lnTo>
                  <a:lnTo>
                    <a:pt x="21" y="122"/>
                  </a:lnTo>
                  <a:lnTo>
                    <a:pt x="21" y="120"/>
                  </a:lnTo>
                  <a:lnTo>
                    <a:pt x="21" y="120"/>
                  </a:lnTo>
                  <a:lnTo>
                    <a:pt x="19" y="118"/>
                  </a:lnTo>
                  <a:lnTo>
                    <a:pt x="19" y="114"/>
                  </a:lnTo>
                  <a:lnTo>
                    <a:pt x="19" y="110"/>
                  </a:lnTo>
                  <a:lnTo>
                    <a:pt x="19" y="106"/>
                  </a:lnTo>
                  <a:lnTo>
                    <a:pt x="19" y="101"/>
                  </a:lnTo>
                  <a:lnTo>
                    <a:pt x="17" y="97"/>
                  </a:lnTo>
                  <a:lnTo>
                    <a:pt x="17" y="95"/>
                  </a:lnTo>
                  <a:lnTo>
                    <a:pt x="17" y="91"/>
                  </a:lnTo>
                  <a:lnTo>
                    <a:pt x="17" y="91"/>
                  </a:lnTo>
                  <a:lnTo>
                    <a:pt x="17" y="89"/>
                  </a:lnTo>
                  <a:lnTo>
                    <a:pt x="17" y="89"/>
                  </a:lnTo>
                  <a:lnTo>
                    <a:pt x="17" y="87"/>
                  </a:lnTo>
                  <a:lnTo>
                    <a:pt x="17" y="81"/>
                  </a:lnTo>
                  <a:lnTo>
                    <a:pt x="15" y="77"/>
                  </a:lnTo>
                  <a:lnTo>
                    <a:pt x="15" y="74"/>
                  </a:lnTo>
                  <a:lnTo>
                    <a:pt x="15" y="68"/>
                  </a:lnTo>
                  <a:lnTo>
                    <a:pt x="15" y="64"/>
                  </a:lnTo>
                  <a:lnTo>
                    <a:pt x="13" y="60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3" y="56"/>
                  </a:lnTo>
                  <a:lnTo>
                    <a:pt x="13" y="54"/>
                  </a:lnTo>
                  <a:lnTo>
                    <a:pt x="13" y="52"/>
                  </a:lnTo>
                  <a:lnTo>
                    <a:pt x="13" y="51"/>
                  </a:lnTo>
                  <a:lnTo>
                    <a:pt x="13" y="47"/>
                  </a:lnTo>
                  <a:lnTo>
                    <a:pt x="11" y="43"/>
                  </a:lnTo>
                  <a:lnTo>
                    <a:pt x="11" y="39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29"/>
                  </a:lnTo>
                  <a:lnTo>
                    <a:pt x="9" y="27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18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1" name="Freeform 313">
              <a:extLst>
                <a:ext uri="{FF2B5EF4-FFF2-40B4-BE49-F238E27FC236}">
                  <a16:creationId xmlns:a16="http://schemas.microsoft.com/office/drawing/2014/main" id="{C0929CF1-1FEE-4F54-A5E2-F5E93AB7C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2432" y="3999667"/>
              <a:ext cx="40268" cy="236414"/>
            </a:xfrm>
            <a:custGeom>
              <a:avLst/>
              <a:gdLst>
                <a:gd name="T0" fmla="*/ 31 w 31"/>
                <a:gd name="T1" fmla="*/ 182 h 182"/>
                <a:gd name="T2" fmla="*/ 31 w 31"/>
                <a:gd name="T3" fmla="*/ 182 h 182"/>
                <a:gd name="T4" fmla="*/ 31 w 31"/>
                <a:gd name="T5" fmla="*/ 182 h 182"/>
                <a:gd name="T6" fmla="*/ 29 w 31"/>
                <a:gd name="T7" fmla="*/ 180 h 182"/>
                <a:gd name="T8" fmla="*/ 29 w 31"/>
                <a:gd name="T9" fmla="*/ 178 h 182"/>
                <a:gd name="T10" fmla="*/ 29 w 31"/>
                <a:gd name="T11" fmla="*/ 176 h 182"/>
                <a:gd name="T12" fmla="*/ 29 w 31"/>
                <a:gd name="T13" fmla="*/ 176 h 182"/>
                <a:gd name="T14" fmla="*/ 27 w 31"/>
                <a:gd name="T15" fmla="*/ 174 h 182"/>
                <a:gd name="T16" fmla="*/ 27 w 31"/>
                <a:gd name="T17" fmla="*/ 170 h 182"/>
                <a:gd name="T18" fmla="*/ 25 w 31"/>
                <a:gd name="T19" fmla="*/ 166 h 182"/>
                <a:gd name="T20" fmla="*/ 25 w 31"/>
                <a:gd name="T21" fmla="*/ 160 h 182"/>
                <a:gd name="T22" fmla="*/ 25 w 31"/>
                <a:gd name="T23" fmla="*/ 158 h 182"/>
                <a:gd name="T24" fmla="*/ 25 w 31"/>
                <a:gd name="T25" fmla="*/ 156 h 182"/>
                <a:gd name="T26" fmla="*/ 23 w 31"/>
                <a:gd name="T27" fmla="*/ 153 h 182"/>
                <a:gd name="T28" fmla="*/ 23 w 31"/>
                <a:gd name="T29" fmla="*/ 145 h 182"/>
                <a:gd name="T30" fmla="*/ 21 w 31"/>
                <a:gd name="T31" fmla="*/ 137 h 182"/>
                <a:gd name="T32" fmla="*/ 21 w 31"/>
                <a:gd name="T33" fmla="*/ 135 h 182"/>
                <a:gd name="T34" fmla="*/ 21 w 31"/>
                <a:gd name="T35" fmla="*/ 133 h 182"/>
                <a:gd name="T36" fmla="*/ 21 w 31"/>
                <a:gd name="T37" fmla="*/ 129 h 182"/>
                <a:gd name="T38" fmla="*/ 19 w 31"/>
                <a:gd name="T39" fmla="*/ 122 h 182"/>
                <a:gd name="T40" fmla="*/ 19 w 31"/>
                <a:gd name="T41" fmla="*/ 112 h 182"/>
                <a:gd name="T42" fmla="*/ 19 w 31"/>
                <a:gd name="T43" fmla="*/ 106 h 182"/>
                <a:gd name="T44" fmla="*/ 19 w 31"/>
                <a:gd name="T45" fmla="*/ 106 h 182"/>
                <a:gd name="T46" fmla="*/ 19 w 31"/>
                <a:gd name="T47" fmla="*/ 104 h 182"/>
                <a:gd name="T48" fmla="*/ 17 w 31"/>
                <a:gd name="T49" fmla="*/ 103 h 182"/>
                <a:gd name="T50" fmla="*/ 17 w 31"/>
                <a:gd name="T51" fmla="*/ 93 h 182"/>
                <a:gd name="T52" fmla="*/ 17 w 31"/>
                <a:gd name="T53" fmla="*/ 83 h 182"/>
                <a:gd name="T54" fmla="*/ 16 w 31"/>
                <a:gd name="T55" fmla="*/ 79 h 182"/>
                <a:gd name="T56" fmla="*/ 16 w 31"/>
                <a:gd name="T57" fmla="*/ 77 h 182"/>
                <a:gd name="T58" fmla="*/ 16 w 31"/>
                <a:gd name="T59" fmla="*/ 76 h 182"/>
                <a:gd name="T60" fmla="*/ 16 w 31"/>
                <a:gd name="T61" fmla="*/ 74 h 182"/>
                <a:gd name="T62" fmla="*/ 16 w 31"/>
                <a:gd name="T63" fmla="*/ 66 h 182"/>
                <a:gd name="T64" fmla="*/ 14 w 31"/>
                <a:gd name="T65" fmla="*/ 56 h 182"/>
                <a:gd name="T66" fmla="*/ 14 w 31"/>
                <a:gd name="T67" fmla="*/ 49 h 182"/>
                <a:gd name="T68" fmla="*/ 12 w 31"/>
                <a:gd name="T69" fmla="*/ 47 h 182"/>
                <a:gd name="T70" fmla="*/ 12 w 31"/>
                <a:gd name="T71" fmla="*/ 43 h 182"/>
                <a:gd name="T72" fmla="*/ 12 w 31"/>
                <a:gd name="T73" fmla="*/ 39 h 182"/>
                <a:gd name="T74" fmla="*/ 12 w 31"/>
                <a:gd name="T75" fmla="*/ 31 h 182"/>
                <a:gd name="T76" fmla="*/ 10 w 31"/>
                <a:gd name="T77" fmla="*/ 25 h 182"/>
                <a:gd name="T78" fmla="*/ 10 w 31"/>
                <a:gd name="T79" fmla="*/ 22 h 182"/>
                <a:gd name="T80" fmla="*/ 10 w 31"/>
                <a:gd name="T81" fmla="*/ 20 h 182"/>
                <a:gd name="T82" fmla="*/ 8 w 31"/>
                <a:gd name="T83" fmla="*/ 14 h 182"/>
                <a:gd name="T84" fmla="*/ 8 w 31"/>
                <a:gd name="T85" fmla="*/ 8 h 182"/>
                <a:gd name="T86" fmla="*/ 6 w 31"/>
                <a:gd name="T87" fmla="*/ 6 h 182"/>
                <a:gd name="T88" fmla="*/ 6 w 31"/>
                <a:gd name="T89" fmla="*/ 6 h 182"/>
                <a:gd name="T90" fmla="*/ 6 w 31"/>
                <a:gd name="T91" fmla="*/ 6 h 182"/>
                <a:gd name="T92" fmla="*/ 6 w 31"/>
                <a:gd name="T93" fmla="*/ 2 h 182"/>
                <a:gd name="T94" fmla="*/ 4 w 31"/>
                <a:gd name="T95" fmla="*/ 0 h 182"/>
                <a:gd name="T96" fmla="*/ 4 w 31"/>
                <a:gd name="T97" fmla="*/ 0 h 182"/>
                <a:gd name="T98" fmla="*/ 4 w 31"/>
                <a:gd name="T99" fmla="*/ 0 h 182"/>
                <a:gd name="T100" fmla="*/ 2 w 31"/>
                <a:gd name="T101" fmla="*/ 0 h 182"/>
                <a:gd name="T102" fmla="*/ 2 w 31"/>
                <a:gd name="T103" fmla="*/ 0 h 182"/>
                <a:gd name="T104" fmla="*/ 2 w 31"/>
                <a:gd name="T105" fmla="*/ 0 h 182"/>
                <a:gd name="T106" fmla="*/ 2 w 31"/>
                <a:gd name="T107" fmla="*/ 0 h 182"/>
                <a:gd name="T108" fmla="*/ 0 w 31"/>
                <a:gd name="T109" fmla="*/ 2 h 182"/>
                <a:gd name="T110" fmla="*/ 0 w 31"/>
                <a:gd name="T111" fmla="*/ 4 h 182"/>
                <a:gd name="T112" fmla="*/ 0 w 31"/>
                <a:gd name="T113" fmla="*/ 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82">
                  <a:moveTo>
                    <a:pt x="31" y="182"/>
                  </a:move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7" y="176"/>
                  </a:lnTo>
                  <a:lnTo>
                    <a:pt x="27" y="174"/>
                  </a:lnTo>
                  <a:lnTo>
                    <a:pt x="27" y="172"/>
                  </a:lnTo>
                  <a:lnTo>
                    <a:pt x="27" y="170"/>
                  </a:lnTo>
                  <a:lnTo>
                    <a:pt x="27" y="168"/>
                  </a:lnTo>
                  <a:lnTo>
                    <a:pt x="25" y="166"/>
                  </a:lnTo>
                  <a:lnTo>
                    <a:pt x="25" y="162"/>
                  </a:lnTo>
                  <a:lnTo>
                    <a:pt x="25" y="160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5" y="156"/>
                  </a:lnTo>
                  <a:lnTo>
                    <a:pt x="25" y="156"/>
                  </a:lnTo>
                  <a:lnTo>
                    <a:pt x="25" y="155"/>
                  </a:lnTo>
                  <a:lnTo>
                    <a:pt x="23" y="153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23" y="141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5"/>
                  </a:lnTo>
                  <a:lnTo>
                    <a:pt x="21" y="133"/>
                  </a:lnTo>
                  <a:lnTo>
                    <a:pt x="21" y="131"/>
                  </a:lnTo>
                  <a:lnTo>
                    <a:pt x="21" y="129"/>
                  </a:lnTo>
                  <a:lnTo>
                    <a:pt x="21" y="126"/>
                  </a:lnTo>
                  <a:lnTo>
                    <a:pt x="19" y="122"/>
                  </a:lnTo>
                  <a:lnTo>
                    <a:pt x="19" y="116"/>
                  </a:lnTo>
                  <a:lnTo>
                    <a:pt x="19" y="112"/>
                  </a:lnTo>
                  <a:lnTo>
                    <a:pt x="19" y="110"/>
                  </a:lnTo>
                  <a:lnTo>
                    <a:pt x="19" y="106"/>
                  </a:lnTo>
                  <a:lnTo>
                    <a:pt x="19" y="106"/>
                  </a:lnTo>
                  <a:lnTo>
                    <a:pt x="19" y="106"/>
                  </a:lnTo>
                  <a:lnTo>
                    <a:pt x="19" y="106"/>
                  </a:lnTo>
                  <a:lnTo>
                    <a:pt x="19" y="104"/>
                  </a:lnTo>
                  <a:lnTo>
                    <a:pt x="19" y="104"/>
                  </a:lnTo>
                  <a:lnTo>
                    <a:pt x="17" y="103"/>
                  </a:lnTo>
                  <a:lnTo>
                    <a:pt x="17" y="99"/>
                  </a:lnTo>
                  <a:lnTo>
                    <a:pt x="17" y="93"/>
                  </a:lnTo>
                  <a:lnTo>
                    <a:pt x="17" y="89"/>
                  </a:lnTo>
                  <a:lnTo>
                    <a:pt x="17" y="83"/>
                  </a:lnTo>
                  <a:lnTo>
                    <a:pt x="16" y="81"/>
                  </a:lnTo>
                  <a:lnTo>
                    <a:pt x="16" y="79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4"/>
                  </a:lnTo>
                  <a:lnTo>
                    <a:pt x="16" y="70"/>
                  </a:lnTo>
                  <a:lnTo>
                    <a:pt x="16" y="66"/>
                  </a:lnTo>
                  <a:lnTo>
                    <a:pt x="14" y="60"/>
                  </a:lnTo>
                  <a:lnTo>
                    <a:pt x="14" y="56"/>
                  </a:lnTo>
                  <a:lnTo>
                    <a:pt x="14" y="52"/>
                  </a:lnTo>
                  <a:lnTo>
                    <a:pt x="14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2" y="45"/>
                  </a:lnTo>
                  <a:lnTo>
                    <a:pt x="12" y="43"/>
                  </a:lnTo>
                  <a:lnTo>
                    <a:pt x="12" y="41"/>
                  </a:lnTo>
                  <a:lnTo>
                    <a:pt x="12" y="39"/>
                  </a:lnTo>
                  <a:lnTo>
                    <a:pt x="12" y="35"/>
                  </a:lnTo>
                  <a:lnTo>
                    <a:pt x="12" y="31"/>
                  </a:lnTo>
                  <a:lnTo>
                    <a:pt x="10" y="29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2" name="Freeform 314">
              <a:extLst>
                <a:ext uri="{FF2B5EF4-FFF2-40B4-BE49-F238E27FC236}">
                  <a16:creationId xmlns:a16="http://schemas.microsoft.com/office/drawing/2014/main" id="{48521651-BC59-4A66-BF1E-F6D934904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390" y="3999667"/>
              <a:ext cx="38969" cy="236414"/>
            </a:xfrm>
            <a:custGeom>
              <a:avLst/>
              <a:gdLst>
                <a:gd name="T0" fmla="*/ 30 w 30"/>
                <a:gd name="T1" fmla="*/ 182 h 182"/>
                <a:gd name="T2" fmla="*/ 30 w 30"/>
                <a:gd name="T3" fmla="*/ 182 h 182"/>
                <a:gd name="T4" fmla="*/ 30 w 30"/>
                <a:gd name="T5" fmla="*/ 180 h 182"/>
                <a:gd name="T6" fmla="*/ 30 w 30"/>
                <a:gd name="T7" fmla="*/ 180 h 182"/>
                <a:gd name="T8" fmla="*/ 28 w 30"/>
                <a:gd name="T9" fmla="*/ 180 h 182"/>
                <a:gd name="T10" fmla="*/ 28 w 30"/>
                <a:gd name="T11" fmla="*/ 176 h 182"/>
                <a:gd name="T12" fmla="*/ 26 w 30"/>
                <a:gd name="T13" fmla="*/ 174 h 182"/>
                <a:gd name="T14" fmla="*/ 26 w 30"/>
                <a:gd name="T15" fmla="*/ 168 h 182"/>
                <a:gd name="T16" fmla="*/ 26 w 30"/>
                <a:gd name="T17" fmla="*/ 168 h 182"/>
                <a:gd name="T18" fmla="*/ 26 w 30"/>
                <a:gd name="T19" fmla="*/ 168 h 182"/>
                <a:gd name="T20" fmla="*/ 26 w 30"/>
                <a:gd name="T21" fmla="*/ 166 h 182"/>
                <a:gd name="T22" fmla="*/ 25 w 30"/>
                <a:gd name="T23" fmla="*/ 164 h 182"/>
                <a:gd name="T24" fmla="*/ 25 w 30"/>
                <a:gd name="T25" fmla="*/ 156 h 182"/>
                <a:gd name="T26" fmla="*/ 23 w 30"/>
                <a:gd name="T27" fmla="*/ 151 h 182"/>
                <a:gd name="T28" fmla="*/ 23 w 30"/>
                <a:gd name="T29" fmla="*/ 149 h 182"/>
                <a:gd name="T30" fmla="*/ 23 w 30"/>
                <a:gd name="T31" fmla="*/ 147 h 182"/>
                <a:gd name="T32" fmla="*/ 23 w 30"/>
                <a:gd name="T33" fmla="*/ 147 h 182"/>
                <a:gd name="T34" fmla="*/ 23 w 30"/>
                <a:gd name="T35" fmla="*/ 143 h 182"/>
                <a:gd name="T36" fmla="*/ 21 w 30"/>
                <a:gd name="T37" fmla="*/ 135 h 182"/>
                <a:gd name="T38" fmla="*/ 21 w 30"/>
                <a:gd name="T39" fmla="*/ 128 h 182"/>
                <a:gd name="T40" fmla="*/ 21 w 30"/>
                <a:gd name="T41" fmla="*/ 122 h 182"/>
                <a:gd name="T42" fmla="*/ 21 w 30"/>
                <a:gd name="T43" fmla="*/ 120 h 182"/>
                <a:gd name="T44" fmla="*/ 19 w 30"/>
                <a:gd name="T45" fmla="*/ 118 h 182"/>
                <a:gd name="T46" fmla="*/ 19 w 30"/>
                <a:gd name="T47" fmla="*/ 108 h 182"/>
                <a:gd name="T48" fmla="*/ 17 w 30"/>
                <a:gd name="T49" fmla="*/ 99 h 182"/>
                <a:gd name="T50" fmla="*/ 17 w 30"/>
                <a:gd name="T51" fmla="*/ 95 h 182"/>
                <a:gd name="T52" fmla="*/ 17 w 30"/>
                <a:gd name="T53" fmla="*/ 93 h 182"/>
                <a:gd name="T54" fmla="*/ 17 w 30"/>
                <a:gd name="T55" fmla="*/ 89 h 182"/>
                <a:gd name="T56" fmla="*/ 17 w 30"/>
                <a:gd name="T57" fmla="*/ 81 h 182"/>
                <a:gd name="T58" fmla="*/ 15 w 30"/>
                <a:gd name="T59" fmla="*/ 72 h 182"/>
                <a:gd name="T60" fmla="*/ 15 w 30"/>
                <a:gd name="T61" fmla="*/ 62 h 182"/>
                <a:gd name="T62" fmla="*/ 13 w 30"/>
                <a:gd name="T63" fmla="*/ 60 h 182"/>
                <a:gd name="T64" fmla="*/ 13 w 30"/>
                <a:gd name="T65" fmla="*/ 58 h 182"/>
                <a:gd name="T66" fmla="*/ 13 w 30"/>
                <a:gd name="T67" fmla="*/ 52 h 182"/>
                <a:gd name="T68" fmla="*/ 13 w 30"/>
                <a:gd name="T69" fmla="*/ 45 h 182"/>
                <a:gd name="T70" fmla="*/ 11 w 30"/>
                <a:gd name="T71" fmla="*/ 37 h 182"/>
                <a:gd name="T72" fmla="*/ 11 w 30"/>
                <a:gd name="T73" fmla="*/ 35 h 182"/>
                <a:gd name="T74" fmla="*/ 11 w 30"/>
                <a:gd name="T75" fmla="*/ 33 h 182"/>
                <a:gd name="T76" fmla="*/ 11 w 30"/>
                <a:gd name="T77" fmla="*/ 29 h 182"/>
                <a:gd name="T78" fmla="*/ 9 w 30"/>
                <a:gd name="T79" fmla="*/ 24 h 182"/>
                <a:gd name="T80" fmla="*/ 9 w 30"/>
                <a:gd name="T81" fmla="*/ 18 h 182"/>
                <a:gd name="T82" fmla="*/ 7 w 30"/>
                <a:gd name="T83" fmla="*/ 14 h 182"/>
                <a:gd name="T84" fmla="*/ 7 w 30"/>
                <a:gd name="T85" fmla="*/ 14 h 182"/>
                <a:gd name="T86" fmla="*/ 7 w 30"/>
                <a:gd name="T87" fmla="*/ 14 h 182"/>
                <a:gd name="T88" fmla="*/ 7 w 30"/>
                <a:gd name="T89" fmla="*/ 12 h 182"/>
                <a:gd name="T90" fmla="*/ 7 w 30"/>
                <a:gd name="T91" fmla="*/ 8 h 182"/>
                <a:gd name="T92" fmla="*/ 5 w 30"/>
                <a:gd name="T93" fmla="*/ 4 h 182"/>
                <a:gd name="T94" fmla="*/ 5 w 30"/>
                <a:gd name="T95" fmla="*/ 2 h 182"/>
                <a:gd name="T96" fmla="*/ 5 w 30"/>
                <a:gd name="T97" fmla="*/ 2 h 182"/>
                <a:gd name="T98" fmla="*/ 5 w 30"/>
                <a:gd name="T99" fmla="*/ 2 h 182"/>
                <a:gd name="T100" fmla="*/ 5 w 30"/>
                <a:gd name="T101" fmla="*/ 2 h 182"/>
                <a:gd name="T102" fmla="*/ 3 w 30"/>
                <a:gd name="T103" fmla="*/ 0 h 182"/>
                <a:gd name="T104" fmla="*/ 3 w 30"/>
                <a:gd name="T105" fmla="*/ 0 h 182"/>
                <a:gd name="T106" fmla="*/ 1 w 30"/>
                <a:gd name="T107" fmla="*/ 0 h 182"/>
                <a:gd name="T108" fmla="*/ 1 w 30"/>
                <a:gd name="T109" fmla="*/ 0 h 182"/>
                <a:gd name="T110" fmla="*/ 1 w 30"/>
                <a:gd name="T111" fmla="*/ 0 h 182"/>
                <a:gd name="T112" fmla="*/ 1 w 30"/>
                <a:gd name="T113" fmla="*/ 2 h 182"/>
                <a:gd name="T114" fmla="*/ 0 w 30"/>
                <a:gd name="T115" fmla="*/ 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" h="182">
                  <a:moveTo>
                    <a:pt x="30" y="182"/>
                  </a:move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8" y="180"/>
                  </a:lnTo>
                  <a:lnTo>
                    <a:pt x="28" y="180"/>
                  </a:lnTo>
                  <a:lnTo>
                    <a:pt x="28" y="178"/>
                  </a:lnTo>
                  <a:lnTo>
                    <a:pt x="28" y="176"/>
                  </a:lnTo>
                  <a:lnTo>
                    <a:pt x="28" y="176"/>
                  </a:lnTo>
                  <a:lnTo>
                    <a:pt x="26" y="174"/>
                  </a:lnTo>
                  <a:lnTo>
                    <a:pt x="26" y="170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4"/>
                  </a:lnTo>
                  <a:lnTo>
                    <a:pt x="25" y="164"/>
                  </a:lnTo>
                  <a:lnTo>
                    <a:pt x="25" y="160"/>
                  </a:lnTo>
                  <a:lnTo>
                    <a:pt x="25" y="156"/>
                  </a:lnTo>
                  <a:lnTo>
                    <a:pt x="25" y="155"/>
                  </a:lnTo>
                  <a:lnTo>
                    <a:pt x="23" y="151"/>
                  </a:lnTo>
                  <a:lnTo>
                    <a:pt x="23" y="149"/>
                  </a:lnTo>
                  <a:lnTo>
                    <a:pt x="23" y="149"/>
                  </a:lnTo>
                  <a:lnTo>
                    <a:pt x="23" y="149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5"/>
                  </a:lnTo>
                  <a:lnTo>
                    <a:pt x="23" y="143"/>
                  </a:lnTo>
                  <a:lnTo>
                    <a:pt x="23" y="139"/>
                  </a:lnTo>
                  <a:lnTo>
                    <a:pt x="21" y="135"/>
                  </a:lnTo>
                  <a:lnTo>
                    <a:pt x="21" y="131"/>
                  </a:lnTo>
                  <a:lnTo>
                    <a:pt x="21" y="128"/>
                  </a:lnTo>
                  <a:lnTo>
                    <a:pt x="21" y="124"/>
                  </a:lnTo>
                  <a:lnTo>
                    <a:pt x="21" y="122"/>
                  </a:lnTo>
                  <a:lnTo>
                    <a:pt x="21" y="122"/>
                  </a:lnTo>
                  <a:lnTo>
                    <a:pt x="21" y="120"/>
                  </a:lnTo>
                  <a:lnTo>
                    <a:pt x="21" y="118"/>
                  </a:lnTo>
                  <a:lnTo>
                    <a:pt x="19" y="118"/>
                  </a:lnTo>
                  <a:lnTo>
                    <a:pt x="19" y="114"/>
                  </a:lnTo>
                  <a:lnTo>
                    <a:pt x="19" y="108"/>
                  </a:lnTo>
                  <a:lnTo>
                    <a:pt x="19" y="104"/>
                  </a:lnTo>
                  <a:lnTo>
                    <a:pt x="17" y="99"/>
                  </a:lnTo>
                  <a:lnTo>
                    <a:pt x="17" y="97"/>
                  </a:lnTo>
                  <a:lnTo>
                    <a:pt x="17" y="95"/>
                  </a:lnTo>
                  <a:lnTo>
                    <a:pt x="17" y="93"/>
                  </a:lnTo>
                  <a:lnTo>
                    <a:pt x="17" y="93"/>
                  </a:lnTo>
                  <a:lnTo>
                    <a:pt x="17" y="91"/>
                  </a:lnTo>
                  <a:lnTo>
                    <a:pt x="17" y="89"/>
                  </a:lnTo>
                  <a:lnTo>
                    <a:pt x="17" y="85"/>
                  </a:lnTo>
                  <a:lnTo>
                    <a:pt x="17" y="81"/>
                  </a:lnTo>
                  <a:lnTo>
                    <a:pt x="15" y="76"/>
                  </a:lnTo>
                  <a:lnTo>
                    <a:pt x="15" y="72"/>
                  </a:lnTo>
                  <a:lnTo>
                    <a:pt x="15" y="66"/>
                  </a:lnTo>
                  <a:lnTo>
                    <a:pt x="15" y="62"/>
                  </a:lnTo>
                  <a:lnTo>
                    <a:pt x="13" y="60"/>
                  </a:lnTo>
                  <a:lnTo>
                    <a:pt x="13" y="60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3" y="52"/>
                  </a:lnTo>
                  <a:lnTo>
                    <a:pt x="13" y="49"/>
                  </a:lnTo>
                  <a:lnTo>
                    <a:pt x="13" y="45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1" y="31"/>
                  </a:lnTo>
                  <a:lnTo>
                    <a:pt x="11" y="29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3" name="Freeform 315">
              <a:extLst>
                <a:ext uri="{FF2B5EF4-FFF2-40B4-BE49-F238E27FC236}">
                  <a16:creationId xmlns:a16="http://schemas.microsoft.com/office/drawing/2014/main" id="{87F996DC-AAE4-4132-9042-780B9951E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720" y="4228287"/>
              <a:ext cx="5196" cy="7794"/>
            </a:xfrm>
            <a:custGeom>
              <a:avLst/>
              <a:gdLst>
                <a:gd name="T0" fmla="*/ 4 w 4"/>
                <a:gd name="T1" fmla="*/ 6 h 6"/>
                <a:gd name="T2" fmla="*/ 4 w 4"/>
                <a:gd name="T3" fmla="*/ 6 h 6"/>
                <a:gd name="T4" fmla="*/ 4 w 4"/>
                <a:gd name="T5" fmla="*/ 6 h 6"/>
                <a:gd name="T6" fmla="*/ 4 w 4"/>
                <a:gd name="T7" fmla="*/ 6 h 6"/>
                <a:gd name="T8" fmla="*/ 4 w 4"/>
                <a:gd name="T9" fmla="*/ 6 h 6"/>
                <a:gd name="T10" fmla="*/ 4 w 4"/>
                <a:gd name="T11" fmla="*/ 6 h 6"/>
                <a:gd name="T12" fmla="*/ 2 w 4"/>
                <a:gd name="T13" fmla="*/ 6 h 6"/>
                <a:gd name="T14" fmla="*/ 2 w 4"/>
                <a:gd name="T15" fmla="*/ 6 h 6"/>
                <a:gd name="T16" fmla="*/ 2 w 4"/>
                <a:gd name="T17" fmla="*/ 6 h 6"/>
                <a:gd name="T18" fmla="*/ 2 w 4"/>
                <a:gd name="T19" fmla="*/ 4 h 6"/>
                <a:gd name="T20" fmla="*/ 2 w 4"/>
                <a:gd name="T21" fmla="*/ 4 h 6"/>
                <a:gd name="T22" fmla="*/ 0 w 4"/>
                <a:gd name="T23" fmla="*/ 2 h 6"/>
                <a:gd name="T24" fmla="*/ 0 w 4"/>
                <a:gd name="T25" fmla="*/ 2 h 6"/>
                <a:gd name="T26" fmla="*/ 0 w 4"/>
                <a:gd name="T27" fmla="*/ 2 h 6"/>
                <a:gd name="T28" fmla="*/ 0 w 4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4" name="Freeform 316">
              <a:extLst>
                <a:ext uri="{FF2B5EF4-FFF2-40B4-BE49-F238E27FC236}">
                  <a16:creationId xmlns:a16="http://schemas.microsoft.com/office/drawing/2014/main" id="{3B0445EE-179D-4159-AEC0-2EA00DB1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962" y="3999667"/>
              <a:ext cx="42866" cy="236414"/>
            </a:xfrm>
            <a:custGeom>
              <a:avLst/>
              <a:gdLst>
                <a:gd name="T0" fmla="*/ 33 w 33"/>
                <a:gd name="T1" fmla="*/ 182 h 182"/>
                <a:gd name="T2" fmla="*/ 33 w 33"/>
                <a:gd name="T3" fmla="*/ 182 h 182"/>
                <a:gd name="T4" fmla="*/ 33 w 33"/>
                <a:gd name="T5" fmla="*/ 182 h 182"/>
                <a:gd name="T6" fmla="*/ 31 w 33"/>
                <a:gd name="T7" fmla="*/ 180 h 182"/>
                <a:gd name="T8" fmla="*/ 31 w 33"/>
                <a:gd name="T9" fmla="*/ 178 h 182"/>
                <a:gd name="T10" fmla="*/ 29 w 33"/>
                <a:gd name="T11" fmla="*/ 174 h 182"/>
                <a:gd name="T12" fmla="*/ 29 w 33"/>
                <a:gd name="T13" fmla="*/ 174 h 182"/>
                <a:gd name="T14" fmla="*/ 29 w 33"/>
                <a:gd name="T15" fmla="*/ 172 h 182"/>
                <a:gd name="T16" fmla="*/ 29 w 33"/>
                <a:gd name="T17" fmla="*/ 170 h 182"/>
                <a:gd name="T18" fmla="*/ 27 w 33"/>
                <a:gd name="T19" fmla="*/ 166 h 182"/>
                <a:gd name="T20" fmla="*/ 27 w 33"/>
                <a:gd name="T21" fmla="*/ 160 h 182"/>
                <a:gd name="T22" fmla="*/ 25 w 33"/>
                <a:gd name="T23" fmla="*/ 156 h 182"/>
                <a:gd name="T24" fmla="*/ 25 w 33"/>
                <a:gd name="T25" fmla="*/ 155 h 182"/>
                <a:gd name="T26" fmla="*/ 25 w 33"/>
                <a:gd name="T27" fmla="*/ 153 h 182"/>
                <a:gd name="T28" fmla="*/ 25 w 33"/>
                <a:gd name="T29" fmla="*/ 145 h 182"/>
                <a:gd name="T30" fmla="*/ 23 w 33"/>
                <a:gd name="T31" fmla="*/ 137 h 182"/>
                <a:gd name="T32" fmla="*/ 23 w 33"/>
                <a:gd name="T33" fmla="*/ 133 h 182"/>
                <a:gd name="T34" fmla="*/ 23 w 33"/>
                <a:gd name="T35" fmla="*/ 131 h 182"/>
                <a:gd name="T36" fmla="*/ 23 w 33"/>
                <a:gd name="T37" fmla="*/ 131 h 182"/>
                <a:gd name="T38" fmla="*/ 23 w 33"/>
                <a:gd name="T39" fmla="*/ 129 h 182"/>
                <a:gd name="T40" fmla="*/ 21 w 33"/>
                <a:gd name="T41" fmla="*/ 120 h 182"/>
                <a:gd name="T42" fmla="*/ 21 w 33"/>
                <a:gd name="T43" fmla="*/ 112 h 182"/>
                <a:gd name="T44" fmla="*/ 19 w 33"/>
                <a:gd name="T45" fmla="*/ 103 h 182"/>
                <a:gd name="T46" fmla="*/ 19 w 33"/>
                <a:gd name="T47" fmla="*/ 101 h 182"/>
                <a:gd name="T48" fmla="*/ 19 w 33"/>
                <a:gd name="T49" fmla="*/ 101 h 182"/>
                <a:gd name="T50" fmla="*/ 19 w 33"/>
                <a:gd name="T51" fmla="*/ 99 h 182"/>
                <a:gd name="T52" fmla="*/ 19 w 33"/>
                <a:gd name="T53" fmla="*/ 93 h 182"/>
                <a:gd name="T54" fmla="*/ 17 w 33"/>
                <a:gd name="T55" fmla="*/ 83 h 182"/>
                <a:gd name="T56" fmla="*/ 17 w 33"/>
                <a:gd name="T57" fmla="*/ 74 h 182"/>
                <a:gd name="T58" fmla="*/ 17 w 33"/>
                <a:gd name="T59" fmla="*/ 72 h 182"/>
                <a:gd name="T60" fmla="*/ 17 w 33"/>
                <a:gd name="T61" fmla="*/ 70 h 182"/>
                <a:gd name="T62" fmla="*/ 16 w 33"/>
                <a:gd name="T63" fmla="*/ 66 h 182"/>
                <a:gd name="T64" fmla="*/ 16 w 33"/>
                <a:gd name="T65" fmla="*/ 56 h 182"/>
                <a:gd name="T66" fmla="*/ 14 w 33"/>
                <a:gd name="T67" fmla="*/ 49 h 182"/>
                <a:gd name="T68" fmla="*/ 14 w 33"/>
                <a:gd name="T69" fmla="*/ 43 h 182"/>
                <a:gd name="T70" fmla="*/ 14 w 33"/>
                <a:gd name="T71" fmla="*/ 41 h 182"/>
                <a:gd name="T72" fmla="*/ 14 w 33"/>
                <a:gd name="T73" fmla="*/ 39 h 182"/>
                <a:gd name="T74" fmla="*/ 12 w 33"/>
                <a:gd name="T75" fmla="*/ 31 h 182"/>
                <a:gd name="T76" fmla="*/ 12 w 33"/>
                <a:gd name="T77" fmla="*/ 25 h 182"/>
                <a:gd name="T78" fmla="*/ 12 w 33"/>
                <a:gd name="T79" fmla="*/ 22 h 182"/>
                <a:gd name="T80" fmla="*/ 12 w 33"/>
                <a:gd name="T81" fmla="*/ 20 h 182"/>
                <a:gd name="T82" fmla="*/ 12 w 33"/>
                <a:gd name="T83" fmla="*/ 20 h 182"/>
                <a:gd name="T84" fmla="*/ 10 w 33"/>
                <a:gd name="T85" fmla="*/ 14 h 182"/>
                <a:gd name="T86" fmla="*/ 10 w 33"/>
                <a:gd name="T87" fmla="*/ 8 h 182"/>
                <a:gd name="T88" fmla="*/ 8 w 33"/>
                <a:gd name="T89" fmla="*/ 6 h 182"/>
                <a:gd name="T90" fmla="*/ 8 w 33"/>
                <a:gd name="T91" fmla="*/ 4 h 182"/>
                <a:gd name="T92" fmla="*/ 8 w 33"/>
                <a:gd name="T93" fmla="*/ 4 h 182"/>
                <a:gd name="T94" fmla="*/ 8 w 33"/>
                <a:gd name="T95" fmla="*/ 2 h 182"/>
                <a:gd name="T96" fmla="*/ 6 w 33"/>
                <a:gd name="T97" fmla="*/ 0 h 182"/>
                <a:gd name="T98" fmla="*/ 6 w 33"/>
                <a:gd name="T99" fmla="*/ 0 h 182"/>
                <a:gd name="T100" fmla="*/ 6 w 33"/>
                <a:gd name="T101" fmla="*/ 0 h 182"/>
                <a:gd name="T102" fmla="*/ 4 w 33"/>
                <a:gd name="T103" fmla="*/ 0 h 182"/>
                <a:gd name="T104" fmla="*/ 4 w 33"/>
                <a:gd name="T105" fmla="*/ 0 h 182"/>
                <a:gd name="T106" fmla="*/ 4 w 33"/>
                <a:gd name="T107" fmla="*/ 0 h 182"/>
                <a:gd name="T108" fmla="*/ 4 w 33"/>
                <a:gd name="T109" fmla="*/ 0 h 182"/>
                <a:gd name="T110" fmla="*/ 2 w 33"/>
                <a:gd name="T111" fmla="*/ 2 h 182"/>
                <a:gd name="T112" fmla="*/ 2 w 33"/>
                <a:gd name="T113" fmla="*/ 4 h 182"/>
                <a:gd name="T114" fmla="*/ 2 w 33"/>
                <a:gd name="T115" fmla="*/ 4 h 182"/>
                <a:gd name="T116" fmla="*/ 2 w 33"/>
                <a:gd name="T117" fmla="*/ 4 h 182"/>
                <a:gd name="T118" fmla="*/ 2 w 33"/>
                <a:gd name="T119" fmla="*/ 6 h 182"/>
                <a:gd name="T120" fmla="*/ 0 w 33"/>
                <a:gd name="T121" fmla="*/ 10 h 182"/>
                <a:gd name="T122" fmla="*/ 0 w 33"/>
                <a:gd name="T123" fmla="*/ 1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" h="182">
                  <a:moveTo>
                    <a:pt x="33" y="182"/>
                  </a:moveTo>
                  <a:lnTo>
                    <a:pt x="33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29" y="176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2"/>
                  </a:lnTo>
                  <a:lnTo>
                    <a:pt x="29" y="172"/>
                  </a:lnTo>
                  <a:lnTo>
                    <a:pt x="29" y="170"/>
                  </a:lnTo>
                  <a:lnTo>
                    <a:pt x="27" y="168"/>
                  </a:lnTo>
                  <a:lnTo>
                    <a:pt x="27" y="166"/>
                  </a:lnTo>
                  <a:lnTo>
                    <a:pt x="27" y="162"/>
                  </a:lnTo>
                  <a:lnTo>
                    <a:pt x="27" y="160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25" y="155"/>
                  </a:lnTo>
                  <a:lnTo>
                    <a:pt x="25" y="155"/>
                  </a:lnTo>
                  <a:lnTo>
                    <a:pt x="25" y="155"/>
                  </a:lnTo>
                  <a:lnTo>
                    <a:pt x="25" y="153"/>
                  </a:lnTo>
                  <a:lnTo>
                    <a:pt x="25" y="149"/>
                  </a:lnTo>
                  <a:lnTo>
                    <a:pt x="25" y="145"/>
                  </a:lnTo>
                  <a:lnTo>
                    <a:pt x="23" y="141"/>
                  </a:lnTo>
                  <a:lnTo>
                    <a:pt x="23" y="137"/>
                  </a:lnTo>
                  <a:lnTo>
                    <a:pt x="23" y="135"/>
                  </a:lnTo>
                  <a:lnTo>
                    <a:pt x="23" y="133"/>
                  </a:lnTo>
                  <a:lnTo>
                    <a:pt x="23" y="133"/>
                  </a:lnTo>
                  <a:lnTo>
                    <a:pt x="23" y="131"/>
                  </a:lnTo>
                  <a:lnTo>
                    <a:pt x="23" y="131"/>
                  </a:lnTo>
                  <a:lnTo>
                    <a:pt x="23" y="131"/>
                  </a:lnTo>
                  <a:lnTo>
                    <a:pt x="23" y="129"/>
                  </a:lnTo>
                  <a:lnTo>
                    <a:pt x="23" y="129"/>
                  </a:lnTo>
                  <a:lnTo>
                    <a:pt x="23" y="126"/>
                  </a:lnTo>
                  <a:lnTo>
                    <a:pt x="21" y="120"/>
                  </a:lnTo>
                  <a:lnTo>
                    <a:pt x="21" y="116"/>
                  </a:lnTo>
                  <a:lnTo>
                    <a:pt x="21" y="112"/>
                  </a:lnTo>
                  <a:lnTo>
                    <a:pt x="21" y="106"/>
                  </a:lnTo>
                  <a:lnTo>
                    <a:pt x="19" y="103"/>
                  </a:lnTo>
                  <a:lnTo>
                    <a:pt x="19" y="103"/>
                  </a:lnTo>
                  <a:lnTo>
                    <a:pt x="19" y="101"/>
                  </a:lnTo>
                  <a:lnTo>
                    <a:pt x="19" y="101"/>
                  </a:lnTo>
                  <a:lnTo>
                    <a:pt x="19" y="101"/>
                  </a:lnTo>
                  <a:lnTo>
                    <a:pt x="19" y="99"/>
                  </a:lnTo>
                  <a:lnTo>
                    <a:pt x="19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7" y="83"/>
                  </a:lnTo>
                  <a:lnTo>
                    <a:pt x="17" y="79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7" y="72"/>
                  </a:lnTo>
                  <a:lnTo>
                    <a:pt x="17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6" y="66"/>
                  </a:lnTo>
                  <a:lnTo>
                    <a:pt x="16" y="60"/>
                  </a:lnTo>
                  <a:lnTo>
                    <a:pt x="16" y="56"/>
                  </a:lnTo>
                  <a:lnTo>
                    <a:pt x="16" y="52"/>
                  </a:lnTo>
                  <a:lnTo>
                    <a:pt x="14" y="49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39"/>
                  </a:lnTo>
                  <a:lnTo>
                    <a:pt x="14" y="35"/>
                  </a:lnTo>
                  <a:lnTo>
                    <a:pt x="12" y="31"/>
                  </a:lnTo>
                  <a:lnTo>
                    <a:pt x="12" y="29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5" name="Freeform 317">
              <a:extLst>
                <a:ext uri="{FF2B5EF4-FFF2-40B4-BE49-F238E27FC236}">
                  <a16:creationId xmlns:a16="http://schemas.microsoft.com/office/drawing/2014/main" id="{818BE77A-4FF5-4CA3-BD60-27518B8BC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621" y="3999667"/>
              <a:ext cx="45464" cy="236414"/>
            </a:xfrm>
            <a:custGeom>
              <a:avLst/>
              <a:gdLst>
                <a:gd name="T0" fmla="*/ 35 w 35"/>
                <a:gd name="T1" fmla="*/ 182 h 182"/>
                <a:gd name="T2" fmla="*/ 33 w 35"/>
                <a:gd name="T3" fmla="*/ 182 h 182"/>
                <a:gd name="T4" fmla="*/ 33 w 35"/>
                <a:gd name="T5" fmla="*/ 180 h 182"/>
                <a:gd name="T6" fmla="*/ 33 w 35"/>
                <a:gd name="T7" fmla="*/ 178 h 182"/>
                <a:gd name="T8" fmla="*/ 33 w 35"/>
                <a:gd name="T9" fmla="*/ 178 h 182"/>
                <a:gd name="T10" fmla="*/ 31 w 35"/>
                <a:gd name="T11" fmla="*/ 176 h 182"/>
                <a:gd name="T12" fmla="*/ 31 w 35"/>
                <a:gd name="T13" fmla="*/ 174 h 182"/>
                <a:gd name="T14" fmla="*/ 29 w 35"/>
                <a:gd name="T15" fmla="*/ 168 h 182"/>
                <a:gd name="T16" fmla="*/ 29 w 35"/>
                <a:gd name="T17" fmla="*/ 168 h 182"/>
                <a:gd name="T18" fmla="*/ 29 w 35"/>
                <a:gd name="T19" fmla="*/ 166 h 182"/>
                <a:gd name="T20" fmla="*/ 29 w 35"/>
                <a:gd name="T21" fmla="*/ 162 h 182"/>
                <a:gd name="T22" fmla="*/ 27 w 35"/>
                <a:gd name="T23" fmla="*/ 156 h 182"/>
                <a:gd name="T24" fmla="*/ 27 w 35"/>
                <a:gd name="T25" fmla="*/ 151 h 182"/>
                <a:gd name="T26" fmla="*/ 27 w 35"/>
                <a:gd name="T27" fmla="*/ 147 h 182"/>
                <a:gd name="T28" fmla="*/ 27 w 35"/>
                <a:gd name="T29" fmla="*/ 145 h 182"/>
                <a:gd name="T30" fmla="*/ 27 w 35"/>
                <a:gd name="T31" fmla="*/ 145 h 182"/>
                <a:gd name="T32" fmla="*/ 25 w 35"/>
                <a:gd name="T33" fmla="*/ 143 h 182"/>
                <a:gd name="T34" fmla="*/ 25 w 35"/>
                <a:gd name="T35" fmla="*/ 135 h 182"/>
                <a:gd name="T36" fmla="*/ 24 w 35"/>
                <a:gd name="T37" fmla="*/ 126 h 182"/>
                <a:gd name="T38" fmla="*/ 24 w 35"/>
                <a:gd name="T39" fmla="*/ 122 h 182"/>
                <a:gd name="T40" fmla="*/ 24 w 35"/>
                <a:gd name="T41" fmla="*/ 120 h 182"/>
                <a:gd name="T42" fmla="*/ 24 w 35"/>
                <a:gd name="T43" fmla="*/ 118 h 182"/>
                <a:gd name="T44" fmla="*/ 24 w 35"/>
                <a:gd name="T45" fmla="*/ 118 h 182"/>
                <a:gd name="T46" fmla="*/ 22 w 35"/>
                <a:gd name="T47" fmla="*/ 108 h 182"/>
                <a:gd name="T48" fmla="*/ 22 w 35"/>
                <a:gd name="T49" fmla="*/ 99 h 182"/>
                <a:gd name="T50" fmla="*/ 20 w 35"/>
                <a:gd name="T51" fmla="*/ 89 h 182"/>
                <a:gd name="T52" fmla="*/ 20 w 35"/>
                <a:gd name="T53" fmla="*/ 87 h 182"/>
                <a:gd name="T54" fmla="*/ 20 w 35"/>
                <a:gd name="T55" fmla="*/ 85 h 182"/>
                <a:gd name="T56" fmla="*/ 20 w 35"/>
                <a:gd name="T57" fmla="*/ 79 h 182"/>
                <a:gd name="T58" fmla="*/ 20 w 35"/>
                <a:gd name="T59" fmla="*/ 72 h 182"/>
                <a:gd name="T60" fmla="*/ 18 w 35"/>
                <a:gd name="T61" fmla="*/ 62 h 182"/>
                <a:gd name="T62" fmla="*/ 18 w 35"/>
                <a:gd name="T63" fmla="*/ 58 h 182"/>
                <a:gd name="T64" fmla="*/ 18 w 35"/>
                <a:gd name="T65" fmla="*/ 52 h 182"/>
                <a:gd name="T66" fmla="*/ 16 w 35"/>
                <a:gd name="T67" fmla="*/ 45 h 182"/>
                <a:gd name="T68" fmla="*/ 16 w 35"/>
                <a:gd name="T69" fmla="*/ 37 h 182"/>
                <a:gd name="T70" fmla="*/ 14 w 35"/>
                <a:gd name="T71" fmla="*/ 33 h 182"/>
                <a:gd name="T72" fmla="*/ 14 w 35"/>
                <a:gd name="T73" fmla="*/ 31 h 182"/>
                <a:gd name="T74" fmla="*/ 14 w 35"/>
                <a:gd name="T75" fmla="*/ 29 h 182"/>
                <a:gd name="T76" fmla="*/ 14 w 35"/>
                <a:gd name="T77" fmla="*/ 24 h 182"/>
                <a:gd name="T78" fmla="*/ 12 w 35"/>
                <a:gd name="T79" fmla="*/ 18 h 182"/>
                <a:gd name="T80" fmla="*/ 12 w 35"/>
                <a:gd name="T81" fmla="*/ 12 h 182"/>
                <a:gd name="T82" fmla="*/ 12 w 35"/>
                <a:gd name="T83" fmla="*/ 12 h 182"/>
                <a:gd name="T84" fmla="*/ 12 w 35"/>
                <a:gd name="T85" fmla="*/ 10 h 182"/>
                <a:gd name="T86" fmla="*/ 10 w 35"/>
                <a:gd name="T87" fmla="*/ 10 h 182"/>
                <a:gd name="T88" fmla="*/ 10 w 35"/>
                <a:gd name="T89" fmla="*/ 8 h 182"/>
                <a:gd name="T90" fmla="*/ 10 w 35"/>
                <a:gd name="T91" fmla="*/ 4 h 182"/>
                <a:gd name="T92" fmla="*/ 8 w 35"/>
                <a:gd name="T93" fmla="*/ 2 h 182"/>
                <a:gd name="T94" fmla="*/ 8 w 35"/>
                <a:gd name="T95" fmla="*/ 0 h 182"/>
                <a:gd name="T96" fmla="*/ 8 w 35"/>
                <a:gd name="T97" fmla="*/ 0 h 182"/>
                <a:gd name="T98" fmla="*/ 8 w 35"/>
                <a:gd name="T99" fmla="*/ 0 h 182"/>
                <a:gd name="T100" fmla="*/ 8 w 35"/>
                <a:gd name="T101" fmla="*/ 0 h 182"/>
                <a:gd name="T102" fmla="*/ 6 w 35"/>
                <a:gd name="T103" fmla="*/ 0 h 182"/>
                <a:gd name="T104" fmla="*/ 6 w 35"/>
                <a:gd name="T105" fmla="*/ 0 h 182"/>
                <a:gd name="T106" fmla="*/ 6 w 35"/>
                <a:gd name="T107" fmla="*/ 0 h 182"/>
                <a:gd name="T108" fmla="*/ 6 w 35"/>
                <a:gd name="T109" fmla="*/ 0 h 182"/>
                <a:gd name="T110" fmla="*/ 4 w 35"/>
                <a:gd name="T111" fmla="*/ 0 h 182"/>
                <a:gd name="T112" fmla="*/ 4 w 35"/>
                <a:gd name="T113" fmla="*/ 2 h 182"/>
                <a:gd name="T114" fmla="*/ 4 w 35"/>
                <a:gd name="T115" fmla="*/ 4 h 182"/>
                <a:gd name="T116" fmla="*/ 2 w 35"/>
                <a:gd name="T117" fmla="*/ 6 h 182"/>
                <a:gd name="T118" fmla="*/ 2 w 35"/>
                <a:gd name="T119" fmla="*/ 8 h 182"/>
                <a:gd name="T120" fmla="*/ 2 w 35"/>
                <a:gd name="T121" fmla="*/ 10 h 182"/>
                <a:gd name="T122" fmla="*/ 2 w 35"/>
                <a:gd name="T123" fmla="*/ 1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182">
                  <a:moveTo>
                    <a:pt x="35" y="182"/>
                  </a:moveTo>
                  <a:lnTo>
                    <a:pt x="35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3" y="180"/>
                  </a:lnTo>
                  <a:lnTo>
                    <a:pt x="33" y="180"/>
                  </a:lnTo>
                  <a:lnTo>
                    <a:pt x="33" y="180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31" y="178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4"/>
                  </a:lnTo>
                  <a:lnTo>
                    <a:pt x="31" y="170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29" y="164"/>
                  </a:lnTo>
                  <a:lnTo>
                    <a:pt x="29" y="162"/>
                  </a:lnTo>
                  <a:lnTo>
                    <a:pt x="29" y="160"/>
                  </a:lnTo>
                  <a:lnTo>
                    <a:pt x="27" y="156"/>
                  </a:lnTo>
                  <a:lnTo>
                    <a:pt x="27" y="155"/>
                  </a:lnTo>
                  <a:lnTo>
                    <a:pt x="27" y="151"/>
                  </a:lnTo>
                  <a:lnTo>
                    <a:pt x="27" y="149"/>
                  </a:lnTo>
                  <a:lnTo>
                    <a:pt x="27" y="147"/>
                  </a:lnTo>
                  <a:lnTo>
                    <a:pt x="27" y="147"/>
                  </a:lnTo>
                  <a:lnTo>
                    <a:pt x="27" y="145"/>
                  </a:lnTo>
                  <a:lnTo>
                    <a:pt x="27" y="145"/>
                  </a:lnTo>
                  <a:lnTo>
                    <a:pt x="27" y="145"/>
                  </a:lnTo>
                  <a:lnTo>
                    <a:pt x="25" y="143"/>
                  </a:lnTo>
                  <a:lnTo>
                    <a:pt x="25" y="143"/>
                  </a:lnTo>
                  <a:lnTo>
                    <a:pt x="25" y="139"/>
                  </a:lnTo>
                  <a:lnTo>
                    <a:pt x="25" y="135"/>
                  </a:lnTo>
                  <a:lnTo>
                    <a:pt x="25" y="131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12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99"/>
                  </a:lnTo>
                  <a:lnTo>
                    <a:pt x="22" y="95"/>
                  </a:lnTo>
                  <a:lnTo>
                    <a:pt x="20" y="89"/>
                  </a:lnTo>
                  <a:lnTo>
                    <a:pt x="20" y="89"/>
                  </a:lnTo>
                  <a:lnTo>
                    <a:pt x="20" y="87"/>
                  </a:lnTo>
                  <a:lnTo>
                    <a:pt x="20" y="85"/>
                  </a:lnTo>
                  <a:lnTo>
                    <a:pt x="20" y="85"/>
                  </a:lnTo>
                  <a:lnTo>
                    <a:pt x="20" y="83"/>
                  </a:lnTo>
                  <a:lnTo>
                    <a:pt x="20" y="79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8" y="60"/>
                  </a:lnTo>
                  <a:lnTo>
                    <a:pt x="18" y="58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16" y="49"/>
                  </a:lnTo>
                  <a:lnTo>
                    <a:pt x="16" y="45"/>
                  </a:lnTo>
                  <a:lnTo>
                    <a:pt x="16" y="41"/>
                  </a:lnTo>
                  <a:lnTo>
                    <a:pt x="16" y="37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29"/>
                  </a:lnTo>
                  <a:lnTo>
                    <a:pt x="14" y="25"/>
                  </a:lnTo>
                  <a:lnTo>
                    <a:pt x="14" y="24"/>
                  </a:lnTo>
                  <a:lnTo>
                    <a:pt x="12" y="20"/>
                  </a:lnTo>
                  <a:lnTo>
                    <a:pt x="12" y="18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6" name="Freeform 318">
              <a:extLst>
                <a:ext uri="{FF2B5EF4-FFF2-40B4-BE49-F238E27FC236}">
                  <a16:creationId xmlns:a16="http://schemas.microsoft.com/office/drawing/2014/main" id="{104AC96B-E727-48F0-AEA7-45A31BA17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775" y="3999667"/>
              <a:ext cx="41567" cy="236414"/>
            </a:xfrm>
            <a:custGeom>
              <a:avLst/>
              <a:gdLst>
                <a:gd name="T0" fmla="*/ 30 w 32"/>
                <a:gd name="T1" fmla="*/ 182 h 182"/>
                <a:gd name="T2" fmla="*/ 30 w 32"/>
                <a:gd name="T3" fmla="*/ 182 h 182"/>
                <a:gd name="T4" fmla="*/ 30 w 32"/>
                <a:gd name="T5" fmla="*/ 182 h 182"/>
                <a:gd name="T6" fmla="*/ 30 w 32"/>
                <a:gd name="T7" fmla="*/ 180 h 182"/>
                <a:gd name="T8" fmla="*/ 28 w 32"/>
                <a:gd name="T9" fmla="*/ 178 h 182"/>
                <a:gd name="T10" fmla="*/ 28 w 32"/>
                <a:gd name="T11" fmla="*/ 176 h 182"/>
                <a:gd name="T12" fmla="*/ 28 w 32"/>
                <a:gd name="T13" fmla="*/ 174 h 182"/>
                <a:gd name="T14" fmla="*/ 28 w 32"/>
                <a:gd name="T15" fmla="*/ 174 h 182"/>
                <a:gd name="T16" fmla="*/ 28 w 32"/>
                <a:gd name="T17" fmla="*/ 174 h 182"/>
                <a:gd name="T18" fmla="*/ 27 w 32"/>
                <a:gd name="T19" fmla="*/ 172 h 182"/>
                <a:gd name="T20" fmla="*/ 27 w 32"/>
                <a:gd name="T21" fmla="*/ 166 h 182"/>
                <a:gd name="T22" fmla="*/ 27 w 32"/>
                <a:gd name="T23" fmla="*/ 160 h 182"/>
                <a:gd name="T24" fmla="*/ 25 w 32"/>
                <a:gd name="T25" fmla="*/ 158 h 182"/>
                <a:gd name="T26" fmla="*/ 25 w 32"/>
                <a:gd name="T27" fmla="*/ 156 h 182"/>
                <a:gd name="T28" fmla="*/ 25 w 32"/>
                <a:gd name="T29" fmla="*/ 156 h 182"/>
                <a:gd name="T30" fmla="*/ 25 w 32"/>
                <a:gd name="T31" fmla="*/ 155 h 182"/>
                <a:gd name="T32" fmla="*/ 25 w 32"/>
                <a:gd name="T33" fmla="*/ 147 h 182"/>
                <a:gd name="T34" fmla="*/ 23 w 32"/>
                <a:gd name="T35" fmla="*/ 139 h 182"/>
                <a:gd name="T36" fmla="*/ 23 w 32"/>
                <a:gd name="T37" fmla="*/ 135 h 182"/>
                <a:gd name="T38" fmla="*/ 23 w 32"/>
                <a:gd name="T39" fmla="*/ 133 h 182"/>
                <a:gd name="T40" fmla="*/ 23 w 32"/>
                <a:gd name="T41" fmla="*/ 131 h 182"/>
                <a:gd name="T42" fmla="*/ 21 w 32"/>
                <a:gd name="T43" fmla="*/ 124 h 182"/>
                <a:gd name="T44" fmla="*/ 21 w 32"/>
                <a:gd name="T45" fmla="*/ 114 h 182"/>
                <a:gd name="T46" fmla="*/ 19 w 32"/>
                <a:gd name="T47" fmla="*/ 104 h 182"/>
                <a:gd name="T48" fmla="*/ 19 w 32"/>
                <a:gd name="T49" fmla="*/ 103 h 182"/>
                <a:gd name="T50" fmla="*/ 19 w 32"/>
                <a:gd name="T51" fmla="*/ 101 h 182"/>
                <a:gd name="T52" fmla="*/ 19 w 32"/>
                <a:gd name="T53" fmla="*/ 95 h 182"/>
                <a:gd name="T54" fmla="*/ 17 w 32"/>
                <a:gd name="T55" fmla="*/ 87 h 182"/>
                <a:gd name="T56" fmla="*/ 17 w 32"/>
                <a:gd name="T57" fmla="*/ 77 h 182"/>
                <a:gd name="T58" fmla="*/ 17 w 32"/>
                <a:gd name="T59" fmla="*/ 74 h 182"/>
                <a:gd name="T60" fmla="*/ 15 w 32"/>
                <a:gd name="T61" fmla="*/ 72 h 182"/>
                <a:gd name="T62" fmla="*/ 15 w 32"/>
                <a:gd name="T63" fmla="*/ 68 h 182"/>
                <a:gd name="T64" fmla="*/ 15 w 32"/>
                <a:gd name="T65" fmla="*/ 58 h 182"/>
                <a:gd name="T66" fmla="*/ 13 w 32"/>
                <a:gd name="T67" fmla="*/ 51 h 182"/>
                <a:gd name="T68" fmla="*/ 13 w 32"/>
                <a:gd name="T69" fmla="*/ 47 h 182"/>
                <a:gd name="T70" fmla="*/ 13 w 32"/>
                <a:gd name="T71" fmla="*/ 45 h 182"/>
                <a:gd name="T72" fmla="*/ 13 w 32"/>
                <a:gd name="T73" fmla="*/ 41 h 182"/>
                <a:gd name="T74" fmla="*/ 11 w 32"/>
                <a:gd name="T75" fmla="*/ 33 h 182"/>
                <a:gd name="T76" fmla="*/ 11 w 32"/>
                <a:gd name="T77" fmla="*/ 27 h 182"/>
                <a:gd name="T78" fmla="*/ 11 w 32"/>
                <a:gd name="T79" fmla="*/ 24 h 182"/>
                <a:gd name="T80" fmla="*/ 9 w 32"/>
                <a:gd name="T81" fmla="*/ 22 h 182"/>
                <a:gd name="T82" fmla="*/ 9 w 32"/>
                <a:gd name="T83" fmla="*/ 22 h 182"/>
                <a:gd name="T84" fmla="*/ 9 w 32"/>
                <a:gd name="T85" fmla="*/ 20 h 182"/>
                <a:gd name="T86" fmla="*/ 9 w 32"/>
                <a:gd name="T87" fmla="*/ 16 h 182"/>
                <a:gd name="T88" fmla="*/ 7 w 32"/>
                <a:gd name="T89" fmla="*/ 10 h 182"/>
                <a:gd name="T90" fmla="*/ 7 w 32"/>
                <a:gd name="T91" fmla="*/ 6 h 182"/>
                <a:gd name="T92" fmla="*/ 7 w 32"/>
                <a:gd name="T93" fmla="*/ 6 h 182"/>
                <a:gd name="T94" fmla="*/ 7 w 32"/>
                <a:gd name="T95" fmla="*/ 6 h 182"/>
                <a:gd name="T96" fmla="*/ 7 w 32"/>
                <a:gd name="T97" fmla="*/ 4 h 182"/>
                <a:gd name="T98" fmla="*/ 5 w 32"/>
                <a:gd name="T99" fmla="*/ 2 h 182"/>
                <a:gd name="T100" fmla="*/ 5 w 32"/>
                <a:gd name="T101" fmla="*/ 0 h 182"/>
                <a:gd name="T102" fmla="*/ 4 w 32"/>
                <a:gd name="T103" fmla="*/ 0 h 182"/>
                <a:gd name="T104" fmla="*/ 4 w 32"/>
                <a:gd name="T105" fmla="*/ 0 h 182"/>
                <a:gd name="T106" fmla="*/ 4 w 32"/>
                <a:gd name="T107" fmla="*/ 0 h 182"/>
                <a:gd name="T108" fmla="*/ 4 w 32"/>
                <a:gd name="T109" fmla="*/ 0 h 182"/>
                <a:gd name="T110" fmla="*/ 4 w 32"/>
                <a:gd name="T111" fmla="*/ 0 h 182"/>
                <a:gd name="T112" fmla="*/ 2 w 32"/>
                <a:gd name="T113" fmla="*/ 2 h 182"/>
                <a:gd name="T114" fmla="*/ 2 w 32"/>
                <a:gd name="T115" fmla="*/ 4 h 182"/>
                <a:gd name="T116" fmla="*/ 2 w 32"/>
                <a:gd name="T117" fmla="*/ 4 h 182"/>
                <a:gd name="T118" fmla="*/ 2 w 32"/>
                <a:gd name="T119" fmla="*/ 4 h 182"/>
                <a:gd name="T120" fmla="*/ 0 w 32"/>
                <a:gd name="T121" fmla="*/ 8 h 182"/>
                <a:gd name="T122" fmla="*/ 0 w 32"/>
                <a:gd name="T123" fmla="*/ 1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182">
                  <a:moveTo>
                    <a:pt x="32" y="182"/>
                  </a:move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8" y="178"/>
                  </a:lnTo>
                  <a:lnTo>
                    <a:pt x="28" y="178"/>
                  </a:lnTo>
                  <a:lnTo>
                    <a:pt x="28" y="176"/>
                  </a:lnTo>
                  <a:lnTo>
                    <a:pt x="28" y="176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2"/>
                  </a:lnTo>
                  <a:lnTo>
                    <a:pt x="27" y="172"/>
                  </a:lnTo>
                  <a:lnTo>
                    <a:pt x="27" y="170"/>
                  </a:lnTo>
                  <a:lnTo>
                    <a:pt x="27" y="166"/>
                  </a:lnTo>
                  <a:lnTo>
                    <a:pt x="27" y="164"/>
                  </a:lnTo>
                  <a:lnTo>
                    <a:pt x="27" y="160"/>
                  </a:lnTo>
                  <a:lnTo>
                    <a:pt x="25" y="160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5" y="156"/>
                  </a:lnTo>
                  <a:lnTo>
                    <a:pt x="25" y="156"/>
                  </a:lnTo>
                  <a:lnTo>
                    <a:pt x="25" y="156"/>
                  </a:lnTo>
                  <a:lnTo>
                    <a:pt x="25" y="155"/>
                  </a:lnTo>
                  <a:lnTo>
                    <a:pt x="25" y="155"/>
                  </a:lnTo>
                  <a:lnTo>
                    <a:pt x="25" y="151"/>
                  </a:lnTo>
                  <a:lnTo>
                    <a:pt x="25" y="147"/>
                  </a:lnTo>
                  <a:lnTo>
                    <a:pt x="23" y="143"/>
                  </a:lnTo>
                  <a:lnTo>
                    <a:pt x="23" y="139"/>
                  </a:lnTo>
                  <a:lnTo>
                    <a:pt x="23" y="137"/>
                  </a:lnTo>
                  <a:lnTo>
                    <a:pt x="23" y="135"/>
                  </a:lnTo>
                  <a:lnTo>
                    <a:pt x="23" y="135"/>
                  </a:lnTo>
                  <a:lnTo>
                    <a:pt x="23" y="133"/>
                  </a:lnTo>
                  <a:lnTo>
                    <a:pt x="23" y="133"/>
                  </a:lnTo>
                  <a:lnTo>
                    <a:pt x="23" y="131"/>
                  </a:lnTo>
                  <a:lnTo>
                    <a:pt x="21" y="128"/>
                  </a:lnTo>
                  <a:lnTo>
                    <a:pt x="21" y="124"/>
                  </a:lnTo>
                  <a:lnTo>
                    <a:pt x="21" y="118"/>
                  </a:lnTo>
                  <a:lnTo>
                    <a:pt x="21" y="114"/>
                  </a:lnTo>
                  <a:lnTo>
                    <a:pt x="19" y="110"/>
                  </a:lnTo>
                  <a:lnTo>
                    <a:pt x="19" y="104"/>
                  </a:lnTo>
                  <a:lnTo>
                    <a:pt x="19" y="104"/>
                  </a:lnTo>
                  <a:lnTo>
                    <a:pt x="19" y="103"/>
                  </a:lnTo>
                  <a:lnTo>
                    <a:pt x="19" y="101"/>
                  </a:lnTo>
                  <a:lnTo>
                    <a:pt x="19" y="101"/>
                  </a:lnTo>
                  <a:lnTo>
                    <a:pt x="19" y="99"/>
                  </a:lnTo>
                  <a:lnTo>
                    <a:pt x="19" y="95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1"/>
                  </a:lnTo>
                  <a:lnTo>
                    <a:pt x="17" y="77"/>
                  </a:lnTo>
                  <a:lnTo>
                    <a:pt x="17" y="76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5" y="72"/>
                  </a:lnTo>
                  <a:lnTo>
                    <a:pt x="15" y="70"/>
                  </a:lnTo>
                  <a:lnTo>
                    <a:pt x="15" y="68"/>
                  </a:lnTo>
                  <a:lnTo>
                    <a:pt x="15" y="64"/>
                  </a:lnTo>
                  <a:lnTo>
                    <a:pt x="15" y="58"/>
                  </a:lnTo>
                  <a:lnTo>
                    <a:pt x="15" y="54"/>
                  </a:lnTo>
                  <a:lnTo>
                    <a:pt x="13" y="51"/>
                  </a:lnTo>
                  <a:lnTo>
                    <a:pt x="13" y="49"/>
                  </a:lnTo>
                  <a:lnTo>
                    <a:pt x="13" y="47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43"/>
                  </a:lnTo>
                  <a:lnTo>
                    <a:pt x="13" y="41"/>
                  </a:lnTo>
                  <a:lnTo>
                    <a:pt x="13" y="37"/>
                  </a:lnTo>
                  <a:lnTo>
                    <a:pt x="11" y="33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9" y="16"/>
                  </a:lnTo>
                  <a:lnTo>
                    <a:pt x="9" y="12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7" name="Freeform 319">
              <a:extLst>
                <a:ext uri="{FF2B5EF4-FFF2-40B4-BE49-F238E27FC236}">
                  <a16:creationId xmlns:a16="http://schemas.microsoft.com/office/drawing/2014/main" id="{198A0CBA-168F-4C79-A0E4-063A1588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032" y="3999667"/>
              <a:ext cx="42866" cy="236414"/>
            </a:xfrm>
            <a:custGeom>
              <a:avLst/>
              <a:gdLst>
                <a:gd name="T0" fmla="*/ 33 w 33"/>
                <a:gd name="T1" fmla="*/ 182 h 182"/>
                <a:gd name="T2" fmla="*/ 31 w 33"/>
                <a:gd name="T3" fmla="*/ 182 h 182"/>
                <a:gd name="T4" fmla="*/ 31 w 33"/>
                <a:gd name="T5" fmla="*/ 180 h 182"/>
                <a:gd name="T6" fmla="*/ 31 w 33"/>
                <a:gd name="T7" fmla="*/ 180 h 182"/>
                <a:gd name="T8" fmla="*/ 31 w 33"/>
                <a:gd name="T9" fmla="*/ 180 h 182"/>
                <a:gd name="T10" fmla="*/ 29 w 33"/>
                <a:gd name="T11" fmla="*/ 178 h 182"/>
                <a:gd name="T12" fmla="*/ 29 w 33"/>
                <a:gd name="T13" fmla="*/ 178 h 182"/>
                <a:gd name="T14" fmla="*/ 29 w 33"/>
                <a:gd name="T15" fmla="*/ 174 h 182"/>
                <a:gd name="T16" fmla="*/ 27 w 33"/>
                <a:gd name="T17" fmla="*/ 170 h 182"/>
                <a:gd name="T18" fmla="*/ 27 w 33"/>
                <a:gd name="T19" fmla="*/ 168 h 182"/>
                <a:gd name="T20" fmla="*/ 27 w 33"/>
                <a:gd name="T21" fmla="*/ 168 h 182"/>
                <a:gd name="T22" fmla="*/ 27 w 33"/>
                <a:gd name="T23" fmla="*/ 168 h 182"/>
                <a:gd name="T24" fmla="*/ 27 w 33"/>
                <a:gd name="T25" fmla="*/ 164 h 182"/>
                <a:gd name="T26" fmla="*/ 25 w 33"/>
                <a:gd name="T27" fmla="*/ 158 h 182"/>
                <a:gd name="T28" fmla="*/ 25 w 33"/>
                <a:gd name="T29" fmla="*/ 153 h 182"/>
                <a:gd name="T30" fmla="*/ 25 w 33"/>
                <a:gd name="T31" fmla="*/ 149 h 182"/>
                <a:gd name="T32" fmla="*/ 23 w 33"/>
                <a:gd name="T33" fmla="*/ 147 h 182"/>
                <a:gd name="T34" fmla="*/ 23 w 33"/>
                <a:gd name="T35" fmla="*/ 145 h 182"/>
                <a:gd name="T36" fmla="*/ 23 w 33"/>
                <a:gd name="T37" fmla="*/ 137 h 182"/>
                <a:gd name="T38" fmla="*/ 21 w 33"/>
                <a:gd name="T39" fmla="*/ 129 h 182"/>
                <a:gd name="T40" fmla="*/ 21 w 33"/>
                <a:gd name="T41" fmla="*/ 120 h 182"/>
                <a:gd name="T42" fmla="*/ 19 w 33"/>
                <a:gd name="T43" fmla="*/ 110 h 182"/>
                <a:gd name="T44" fmla="*/ 19 w 33"/>
                <a:gd name="T45" fmla="*/ 103 h 182"/>
                <a:gd name="T46" fmla="*/ 17 w 33"/>
                <a:gd name="T47" fmla="*/ 93 h 182"/>
                <a:gd name="T48" fmla="*/ 17 w 33"/>
                <a:gd name="T49" fmla="*/ 89 h 182"/>
                <a:gd name="T50" fmla="*/ 17 w 33"/>
                <a:gd name="T51" fmla="*/ 87 h 182"/>
                <a:gd name="T52" fmla="*/ 17 w 33"/>
                <a:gd name="T53" fmla="*/ 83 h 182"/>
                <a:gd name="T54" fmla="*/ 15 w 33"/>
                <a:gd name="T55" fmla="*/ 74 h 182"/>
                <a:gd name="T56" fmla="*/ 15 w 33"/>
                <a:gd name="T57" fmla="*/ 64 h 182"/>
                <a:gd name="T58" fmla="*/ 15 w 33"/>
                <a:gd name="T59" fmla="*/ 60 h 182"/>
                <a:gd name="T60" fmla="*/ 15 w 33"/>
                <a:gd name="T61" fmla="*/ 58 h 182"/>
                <a:gd name="T62" fmla="*/ 15 w 33"/>
                <a:gd name="T63" fmla="*/ 58 h 182"/>
                <a:gd name="T64" fmla="*/ 15 w 33"/>
                <a:gd name="T65" fmla="*/ 56 h 182"/>
                <a:gd name="T66" fmla="*/ 13 w 33"/>
                <a:gd name="T67" fmla="*/ 47 h 182"/>
                <a:gd name="T68" fmla="*/ 13 w 33"/>
                <a:gd name="T69" fmla="*/ 39 h 182"/>
                <a:gd name="T70" fmla="*/ 11 w 33"/>
                <a:gd name="T71" fmla="*/ 35 h 182"/>
                <a:gd name="T72" fmla="*/ 11 w 33"/>
                <a:gd name="T73" fmla="*/ 33 h 182"/>
                <a:gd name="T74" fmla="*/ 11 w 33"/>
                <a:gd name="T75" fmla="*/ 33 h 182"/>
                <a:gd name="T76" fmla="*/ 11 w 33"/>
                <a:gd name="T77" fmla="*/ 31 h 182"/>
                <a:gd name="T78" fmla="*/ 11 w 33"/>
                <a:gd name="T79" fmla="*/ 25 h 182"/>
                <a:gd name="T80" fmla="*/ 10 w 33"/>
                <a:gd name="T81" fmla="*/ 18 h 182"/>
                <a:gd name="T82" fmla="*/ 10 w 33"/>
                <a:gd name="T83" fmla="*/ 14 h 182"/>
                <a:gd name="T84" fmla="*/ 10 w 33"/>
                <a:gd name="T85" fmla="*/ 12 h 182"/>
                <a:gd name="T86" fmla="*/ 10 w 33"/>
                <a:gd name="T87" fmla="*/ 12 h 182"/>
                <a:gd name="T88" fmla="*/ 8 w 33"/>
                <a:gd name="T89" fmla="*/ 10 h 182"/>
                <a:gd name="T90" fmla="*/ 8 w 33"/>
                <a:gd name="T91" fmla="*/ 8 h 182"/>
                <a:gd name="T92" fmla="*/ 8 w 33"/>
                <a:gd name="T93" fmla="*/ 4 h 182"/>
                <a:gd name="T94" fmla="*/ 6 w 33"/>
                <a:gd name="T95" fmla="*/ 2 h 182"/>
                <a:gd name="T96" fmla="*/ 6 w 33"/>
                <a:gd name="T97" fmla="*/ 2 h 182"/>
                <a:gd name="T98" fmla="*/ 6 w 33"/>
                <a:gd name="T99" fmla="*/ 0 h 182"/>
                <a:gd name="T100" fmla="*/ 6 w 33"/>
                <a:gd name="T101" fmla="*/ 0 h 182"/>
                <a:gd name="T102" fmla="*/ 4 w 33"/>
                <a:gd name="T103" fmla="*/ 0 h 182"/>
                <a:gd name="T104" fmla="*/ 4 w 33"/>
                <a:gd name="T105" fmla="*/ 0 h 182"/>
                <a:gd name="T106" fmla="*/ 2 w 33"/>
                <a:gd name="T107" fmla="*/ 0 h 182"/>
                <a:gd name="T108" fmla="*/ 2 w 33"/>
                <a:gd name="T109" fmla="*/ 0 h 182"/>
                <a:gd name="T110" fmla="*/ 2 w 33"/>
                <a:gd name="T111" fmla="*/ 0 h 182"/>
                <a:gd name="T112" fmla="*/ 2 w 33"/>
                <a:gd name="T113" fmla="*/ 2 h 182"/>
                <a:gd name="T114" fmla="*/ 0 w 33"/>
                <a:gd name="T115" fmla="*/ 6 h 182"/>
                <a:gd name="T116" fmla="*/ 0 w 33"/>
                <a:gd name="T117" fmla="*/ 8 h 182"/>
                <a:gd name="T118" fmla="*/ 0 w 33"/>
                <a:gd name="T119" fmla="*/ 8 h 182"/>
                <a:gd name="T120" fmla="*/ 0 w 33"/>
                <a:gd name="T121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" h="182">
                  <a:moveTo>
                    <a:pt x="33" y="182"/>
                  </a:moveTo>
                  <a:lnTo>
                    <a:pt x="33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76"/>
                  </a:lnTo>
                  <a:lnTo>
                    <a:pt x="29" y="174"/>
                  </a:lnTo>
                  <a:lnTo>
                    <a:pt x="27" y="172"/>
                  </a:lnTo>
                  <a:lnTo>
                    <a:pt x="27" y="170"/>
                  </a:lnTo>
                  <a:lnTo>
                    <a:pt x="27" y="170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6"/>
                  </a:lnTo>
                  <a:lnTo>
                    <a:pt x="27" y="164"/>
                  </a:lnTo>
                  <a:lnTo>
                    <a:pt x="27" y="162"/>
                  </a:lnTo>
                  <a:lnTo>
                    <a:pt x="25" y="158"/>
                  </a:lnTo>
                  <a:lnTo>
                    <a:pt x="25" y="156"/>
                  </a:lnTo>
                  <a:lnTo>
                    <a:pt x="25" y="153"/>
                  </a:lnTo>
                  <a:lnTo>
                    <a:pt x="25" y="151"/>
                  </a:lnTo>
                  <a:lnTo>
                    <a:pt x="25" y="149"/>
                  </a:lnTo>
                  <a:lnTo>
                    <a:pt x="25" y="147"/>
                  </a:lnTo>
                  <a:lnTo>
                    <a:pt x="23" y="147"/>
                  </a:lnTo>
                  <a:lnTo>
                    <a:pt x="23" y="145"/>
                  </a:lnTo>
                  <a:lnTo>
                    <a:pt x="23" y="145"/>
                  </a:lnTo>
                  <a:lnTo>
                    <a:pt x="23" y="141"/>
                  </a:lnTo>
                  <a:lnTo>
                    <a:pt x="23" y="137"/>
                  </a:lnTo>
                  <a:lnTo>
                    <a:pt x="23" y="133"/>
                  </a:lnTo>
                  <a:lnTo>
                    <a:pt x="21" y="129"/>
                  </a:lnTo>
                  <a:lnTo>
                    <a:pt x="21" y="124"/>
                  </a:lnTo>
                  <a:lnTo>
                    <a:pt x="21" y="120"/>
                  </a:lnTo>
                  <a:lnTo>
                    <a:pt x="21" y="116"/>
                  </a:lnTo>
                  <a:lnTo>
                    <a:pt x="19" y="110"/>
                  </a:lnTo>
                  <a:lnTo>
                    <a:pt x="19" y="106"/>
                  </a:lnTo>
                  <a:lnTo>
                    <a:pt x="19" y="103"/>
                  </a:lnTo>
                  <a:lnTo>
                    <a:pt x="19" y="97"/>
                  </a:lnTo>
                  <a:lnTo>
                    <a:pt x="17" y="93"/>
                  </a:lnTo>
                  <a:lnTo>
                    <a:pt x="17" y="91"/>
                  </a:lnTo>
                  <a:lnTo>
                    <a:pt x="17" y="89"/>
                  </a:lnTo>
                  <a:lnTo>
                    <a:pt x="17" y="89"/>
                  </a:lnTo>
                  <a:lnTo>
                    <a:pt x="17" y="87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17" y="77"/>
                  </a:lnTo>
                  <a:lnTo>
                    <a:pt x="15" y="74"/>
                  </a:lnTo>
                  <a:lnTo>
                    <a:pt x="15" y="70"/>
                  </a:lnTo>
                  <a:lnTo>
                    <a:pt x="15" y="64"/>
                  </a:lnTo>
                  <a:lnTo>
                    <a:pt x="15" y="62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58"/>
                  </a:lnTo>
                  <a:lnTo>
                    <a:pt x="15" y="58"/>
                  </a:lnTo>
                  <a:lnTo>
                    <a:pt x="15" y="58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3" y="51"/>
                  </a:lnTo>
                  <a:lnTo>
                    <a:pt x="13" y="47"/>
                  </a:lnTo>
                  <a:lnTo>
                    <a:pt x="13" y="43"/>
                  </a:lnTo>
                  <a:lnTo>
                    <a:pt x="13" y="39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0" y="22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8" name="Freeform 320">
              <a:extLst>
                <a:ext uri="{FF2B5EF4-FFF2-40B4-BE49-F238E27FC236}">
                  <a16:creationId xmlns:a16="http://schemas.microsoft.com/office/drawing/2014/main" id="{517E40C5-10AF-4F34-AB64-E5798FDB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93" y="3999667"/>
              <a:ext cx="45464" cy="236414"/>
            </a:xfrm>
            <a:custGeom>
              <a:avLst/>
              <a:gdLst>
                <a:gd name="T0" fmla="*/ 35 w 35"/>
                <a:gd name="T1" fmla="*/ 182 h 182"/>
                <a:gd name="T2" fmla="*/ 35 w 35"/>
                <a:gd name="T3" fmla="*/ 182 h 182"/>
                <a:gd name="T4" fmla="*/ 35 w 35"/>
                <a:gd name="T5" fmla="*/ 182 h 182"/>
                <a:gd name="T6" fmla="*/ 33 w 35"/>
                <a:gd name="T7" fmla="*/ 182 h 182"/>
                <a:gd name="T8" fmla="*/ 33 w 35"/>
                <a:gd name="T9" fmla="*/ 180 h 182"/>
                <a:gd name="T10" fmla="*/ 31 w 35"/>
                <a:gd name="T11" fmla="*/ 176 h 182"/>
                <a:gd name="T12" fmla="*/ 31 w 35"/>
                <a:gd name="T13" fmla="*/ 176 h 182"/>
                <a:gd name="T14" fmla="*/ 31 w 35"/>
                <a:gd name="T15" fmla="*/ 174 h 182"/>
                <a:gd name="T16" fmla="*/ 31 w 35"/>
                <a:gd name="T17" fmla="*/ 172 h 182"/>
                <a:gd name="T18" fmla="*/ 29 w 35"/>
                <a:gd name="T19" fmla="*/ 168 h 182"/>
                <a:gd name="T20" fmla="*/ 29 w 35"/>
                <a:gd name="T21" fmla="*/ 162 h 182"/>
                <a:gd name="T22" fmla="*/ 27 w 35"/>
                <a:gd name="T23" fmla="*/ 160 h 182"/>
                <a:gd name="T24" fmla="*/ 27 w 35"/>
                <a:gd name="T25" fmla="*/ 158 h 182"/>
                <a:gd name="T26" fmla="*/ 27 w 35"/>
                <a:gd name="T27" fmla="*/ 156 h 182"/>
                <a:gd name="T28" fmla="*/ 27 w 35"/>
                <a:gd name="T29" fmla="*/ 149 h 182"/>
                <a:gd name="T30" fmla="*/ 25 w 35"/>
                <a:gd name="T31" fmla="*/ 143 h 182"/>
                <a:gd name="T32" fmla="*/ 25 w 35"/>
                <a:gd name="T33" fmla="*/ 139 h 182"/>
                <a:gd name="T34" fmla="*/ 25 w 35"/>
                <a:gd name="T35" fmla="*/ 137 h 182"/>
                <a:gd name="T36" fmla="*/ 25 w 35"/>
                <a:gd name="T37" fmla="*/ 133 h 182"/>
                <a:gd name="T38" fmla="*/ 23 w 35"/>
                <a:gd name="T39" fmla="*/ 126 h 182"/>
                <a:gd name="T40" fmla="*/ 23 w 35"/>
                <a:gd name="T41" fmla="*/ 116 h 182"/>
                <a:gd name="T42" fmla="*/ 21 w 35"/>
                <a:gd name="T43" fmla="*/ 108 h 182"/>
                <a:gd name="T44" fmla="*/ 21 w 35"/>
                <a:gd name="T45" fmla="*/ 106 h 182"/>
                <a:gd name="T46" fmla="*/ 21 w 35"/>
                <a:gd name="T47" fmla="*/ 106 h 182"/>
                <a:gd name="T48" fmla="*/ 21 w 35"/>
                <a:gd name="T49" fmla="*/ 103 h 182"/>
                <a:gd name="T50" fmla="*/ 20 w 35"/>
                <a:gd name="T51" fmla="*/ 99 h 182"/>
                <a:gd name="T52" fmla="*/ 20 w 35"/>
                <a:gd name="T53" fmla="*/ 89 h 182"/>
                <a:gd name="T54" fmla="*/ 18 w 35"/>
                <a:gd name="T55" fmla="*/ 79 h 182"/>
                <a:gd name="T56" fmla="*/ 18 w 35"/>
                <a:gd name="T57" fmla="*/ 77 h 182"/>
                <a:gd name="T58" fmla="*/ 18 w 35"/>
                <a:gd name="T59" fmla="*/ 76 h 182"/>
                <a:gd name="T60" fmla="*/ 18 w 35"/>
                <a:gd name="T61" fmla="*/ 70 h 182"/>
                <a:gd name="T62" fmla="*/ 16 w 35"/>
                <a:gd name="T63" fmla="*/ 62 h 182"/>
                <a:gd name="T64" fmla="*/ 16 w 35"/>
                <a:gd name="T65" fmla="*/ 52 h 182"/>
                <a:gd name="T66" fmla="*/ 16 w 35"/>
                <a:gd name="T67" fmla="*/ 49 h 182"/>
                <a:gd name="T68" fmla="*/ 14 w 35"/>
                <a:gd name="T69" fmla="*/ 47 h 182"/>
                <a:gd name="T70" fmla="*/ 14 w 35"/>
                <a:gd name="T71" fmla="*/ 45 h 182"/>
                <a:gd name="T72" fmla="*/ 14 w 35"/>
                <a:gd name="T73" fmla="*/ 37 h 182"/>
                <a:gd name="T74" fmla="*/ 12 w 35"/>
                <a:gd name="T75" fmla="*/ 29 h 182"/>
                <a:gd name="T76" fmla="*/ 12 w 35"/>
                <a:gd name="T77" fmla="*/ 22 h 182"/>
                <a:gd name="T78" fmla="*/ 10 w 35"/>
                <a:gd name="T79" fmla="*/ 22 h 182"/>
                <a:gd name="T80" fmla="*/ 10 w 35"/>
                <a:gd name="T81" fmla="*/ 20 h 182"/>
                <a:gd name="T82" fmla="*/ 10 w 35"/>
                <a:gd name="T83" fmla="*/ 16 h 182"/>
                <a:gd name="T84" fmla="*/ 10 w 35"/>
                <a:gd name="T85" fmla="*/ 12 h 182"/>
                <a:gd name="T86" fmla="*/ 8 w 35"/>
                <a:gd name="T87" fmla="*/ 8 h 182"/>
                <a:gd name="T88" fmla="*/ 8 w 35"/>
                <a:gd name="T89" fmla="*/ 6 h 182"/>
                <a:gd name="T90" fmla="*/ 8 w 35"/>
                <a:gd name="T91" fmla="*/ 6 h 182"/>
                <a:gd name="T92" fmla="*/ 8 w 35"/>
                <a:gd name="T93" fmla="*/ 6 h 182"/>
                <a:gd name="T94" fmla="*/ 6 w 35"/>
                <a:gd name="T95" fmla="*/ 4 h 182"/>
                <a:gd name="T96" fmla="*/ 6 w 35"/>
                <a:gd name="T97" fmla="*/ 2 h 182"/>
                <a:gd name="T98" fmla="*/ 4 w 35"/>
                <a:gd name="T99" fmla="*/ 0 h 182"/>
                <a:gd name="T100" fmla="*/ 4 w 35"/>
                <a:gd name="T101" fmla="*/ 0 h 182"/>
                <a:gd name="T102" fmla="*/ 4 w 35"/>
                <a:gd name="T103" fmla="*/ 0 h 182"/>
                <a:gd name="T104" fmla="*/ 4 w 35"/>
                <a:gd name="T105" fmla="*/ 0 h 182"/>
                <a:gd name="T106" fmla="*/ 2 w 35"/>
                <a:gd name="T107" fmla="*/ 0 h 182"/>
                <a:gd name="T108" fmla="*/ 2 w 35"/>
                <a:gd name="T109" fmla="*/ 2 h 182"/>
                <a:gd name="T110" fmla="*/ 0 w 35"/>
                <a:gd name="T111" fmla="*/ 2 h 182"/>
                <a:gd name="T112" fmla="*/ 0 w 35"/>
                <a:gd name="T113" fmla="*/ 2 h 182"/>
                <a:gd name="T114" fmla="*/ 0 w 35"/>
                <a:gd name="T115" fmla="*/ 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" h="182">
                  <a:moveTo>
                    <a:pt x="35" y="182"/>
                  </a:moveTo>
                  <a:lnTo>
                    <a:pt x="35" y="182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3" y="180"/>
                  </a:lnTo>
                  <a:lnTo>
                    <a:pt x="33" y="180"/>
                  </a:lnTo>
                  <a:lnTo>
                    <a:pt x="33" y="178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4"/>
                  </a:lnTo>
                  <a:lnTo>
                    <a:pt x="31" y="174"/>
                  </a:lnTo>
                  <a:lnTo>
                    <a:pt x="31" y="172"/>
                  </a:lnTo>
                  <a:lnTo>
                    <a:pt x="29" y="170"/>
                  </a:lnTo>
                  <a:lnTo>
                    <a:pt x="29" y="168"/>
                  </a:lnTo>
                  <a:lnTo>
                    <a:pt x="29" y="166"/>
                  </a:lnTo>
                  <a:lnTo>
                    <a:pt x="29" y="162"/>
                  </a:lnTo>
                  <a:lnTo>
                    <a:pt x="29" y="160"/>
                  </a:lnTo>
                  <a:lnTo>
                    <a:pt x="27" y="160"/>
                  </a:lnTo>
                  <a:lnTo>
                    <a:pt x="27" y="158"/>
                  </a:lnTo>
                  <a:lnTo>
                    <a:pt x="27" y="158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7" y="153"/>
                  </a:lnTo>
                  <a:lnTo>
                    <a:pt x="27" y="149"/>
                  </a:lnTo>
                  <a:lnTo>
                    <a:pt x="25" y="147"/>
                  </a:lnTo>
                  <a:lnTo>
                    <a:pt x="25" y="143"/>
                  </a:lnTo>
                  <a:lnTo>
                    <a:pt x="25" y="141"/>
                  </a:lnTo>
                  <a:lnTo>
                    <a:pt x="25" y="139"/>
                  </a:lnTo>
                  <a:lnTo>
                    <a:pt x="25" y="137"/>
                  </a:lnTo>
                  <a:lnTo>
                    <a:pt x="25" y="137"/>
                  </a:lnTo>
                  <a:lnTo>
                    <a:pt x="25" y="135"/>
                  </a:lnTo>
                  <a:lnTo>
                    <a:pt x="25" y="133"/>
                  </a:lnTo>
                  <a:lnTo>
                    <a:pt x="23" y="129"/>
                  </a:lnTo>
                  <a:lnTo>
                    <a:pt x="23" y="126"/>
                  </a:lnTo>
                  <a:lnTo>
                    <a:pt x="23" y="122"/>
                  </a:lnTo>
                  <a:lnTo>
                    <a:pt x="23" y="116"/>
                  </a:lnTo>
                  <a:lnTo>
                    <a:pt x="21" y="112"/>
                  </a:lnTo>
                  <a:lnTo>
                    <a:pt x="21" y="108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4"/>
                  </a:lnTo>
                  <a:lnTo>
                    <a:pt x="21" y="103"/>
                  </a:lnTo>
                  <a:lnTo>
                    <a:pt x="21" y="101"/>
                  </a:lnTo>
                  <a:lnTo>
                    <a:pt x="20" y="99"/>
                  </a:lnTo>
                  <a:lnTo>
                    <a:pt x="20" y="93"/>
                  </a:lnTo>
                  <a:lnTo>
                    <a:pt x="20" y="89"/>
                  </a:lnTo>
                  <a:lnTo>
                    <a:pt x="20" y="85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18" y="77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18" y="72"/>
                  </a:lnTo>
                  <a:lnTo>
                    <a:pt x="18" y="70"/>
                  </a:lnTo>
                  <a:lnTo>
                    <a:pt x="18" y="66"/>
                  </a:lnTo>
                  <a:lnTo>
                    <a:pt x="16" y="62"/>
                  </a:lnTo>
                  <a:lnTo>
                    <a:pt x="16" y="56"/>
                  </a:lnTo>
                  <a:lnTo>
                    <a:pt x="16" y="52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2" y="33"/>
                  </a:lnTo>
                  <a:lnTo>
                    <a:pt x="12" y="29"/>
                  </a:lnTo>
                  <a:lnTo>
                    <a:pt x="12" y="25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2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9" name="Freeform 321">
              <a:extLst>
                <a:ext uri="{FF2B5EF4-FFF2-40B4-BE49-F238E27FC236}">
                  <a16:creationId xmlns:a16="http://schemas.microsoft.com/office/drawing/2014/main" id="{EFF5A6BA-86DD-4B75-B937-58E67C742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722" y="4007461"/>
              <a:ext cx="11691" cy="162372"/>
            </a:xfrm>
            <a:custGeom>
              <a:avLst/>
              <a:gdLst>
                <a:gd name="T0" fmla="*/ 0 w 9"/>
                <a:gd name="T1" fmla="*/ 116 h 125"/>
                <a:gd name="T2" fmla="*/ 0 w 9"/>
                <a:gd name="T3" fmla="*/ 118 h 125"/>
                <a:gd name="T4" fmla="*/ 0 w 9"/>
                <a:gd name="T5" fmla="*/ 120 h 125"/>
                <a:gd name="T6" fmla="*/ 2 w 9"/>
                <a:gd name="T7" fmla="*/ 122 h 125"/>
                <a:gd name="T8" fmla="*/ 2 w 9"/>
                <a:gd name="T9" fmla="*/ 123 h 125"/>
                <a:gd name="T10" fmla="*/ 2 w 9"/>
                <a:gd name="T11" fmla="*/ 123 h 125"/>
                <a:gd name="T12" fmla="*/ 2 w 9"/>
                <a:gd name="T13" fmla="*/ 125 h 125"/>
                <a:gd name="T14" fmla="*/ 4 w 9"/>
                <a:gd name="T15" fmla="*/ 125 h 125"/>
                <a:gd name="T16" fmla="*/ 4 w 9"/>
                <a:gd name="T17" fmla="*/ 125 h 125"/>
                <a:gd name="T18" fmla="*/ 4 w 9"/>
                <a:gd name="T19" fmla="*/ 125 h 125"/>
                <a:gd name="T20" fmla="*/ 4 w 9"/>
                <a:gd name="T21" fmla="*/ 125 h 125"/>
                <a:gd name="T22" fmla="*/ 4 w 9"/>
                <a:gd name="T23" fmla="*/ 125 h 125"/>
                <a:gd name="T24" fmla="*/ 4 w 9"/>
                <a:gd name="T25" fmla="*/ 125 h 125"/>
                <a:gd name="T26" fmla="*/ 4 w 9"/>
                <a:gd name="T27" fmla="*/ 125 h 125"/>
                <a:gd name="T28" fmla="*/ 4 w 9"/>
                <a:gd name="T29" fmla="*/ 125 h 125"/>
                <a:gd name="T30" fmla="*/ 6 w 9"/>
                <a:gd name="T31" fmla="*/ 125 h 125"/>
                <a:gd name="T32" fmla="*/ 6 w 9"/>
                <a:gd name="T33" fmla="*/ 125 h 125"/>
                <a:gd name="T34" fmla="*/ 6 w 9"/>
                <a:gd name="T35" fmla="*/ 125 h 125"/>
                <a:gd name="T36" fmla="*/ 6 w 9"/>
                <a:gd name="T37" fmla="*/ 123 h 125"/>
                <a:gd name="T38" fmla="*/ 6 w 9"/>
                <a:gd name="T39" fmla="*/ 123 h 125"/>
                <a:gd name="T40" fmla="*/ 6 w 9"/>
                <a:gd name="T41" fmla="*/ 123 h 125"/>
                <a:gd name="T42" fmla="*/ 6 w 9"/>
                <a:gd name="T43" fmla="*/ 122 h 125"/>
                <a:gd name="T44" fmla="*/ 6 w 9"/>
                <a:gd name="T45" fmla="*/ 122 h 125"/>
                <a:gd name="T46" fmla="*/ 8 w 9"/>
                <a:gd name="T47" fmla="*/ 120 h 125"/>
                <a:gd name="T48" fmla="*/ 8 w 9"/>
                <a:gd name="T49" fmla="*/ 118 h 125"/>
                <a:gd name="T50" fmla="*/ 8 w 9"/>
                <a:gd name="T51" fmla="*/ 116 h 125"/>
                <a:gd name="T52" fmla="*/ 8 w 9"/>
                <a:gd name="T53" fmla="*/ 112 h 125"/>
                <a:gd name="T54" fmla="*/ 8 w 9"/>
                <a:gd name="T55" fmla="*/ 110 h 125"/>
                <a:gd name="T56" fmla="*/ 8 w 9"/>
                <a:gd name="T57" fmla="*/ 104 h 125"/>
                <a:gd name="T58" fmla="*/ 9 w 9"/>
                <a:gd name="T59" fmla="*/ 100 h 125"/>
                <a:gd name="T60" fmla="*/ 9 w 9"/>
                <a:gd name="T61" fmla="*/ 98 h 125"/>
                <a:gd name="T62" fmla="*/ 9 w 9"/>
                <a:gd name="T63" fmla="*/ 93 h 125"/>
                <a:gd name="T64" fmla="*/ 9 w 9"/>
                <a:gd name="T65" fmla="*/ 83 h 125"/>
                <a:gd name="T66" fmla="*/ 9 w 9"/>
                <a:gd name="T67" fmla="*/ 73 h 125"/>
                <a:gd name="T68" fmla="*/ 9 w 9"/>
                <a:gd name="T69" fmla="*/ 68 h 125"/>
                <a:gd name="T70" fmla="*/ 9 w 9"/>
                <a:gd name="T71" fmla="*/ 68 h 125"/>
                <a:gd name="T72" fmla="*/ 9 w 9"/>
                <a:gd name="T73" fmla="*/ 66 h 125"/>
                <a:gd name="T74" fmla="*/ 9 w 9"/>
                <a:gd name="T75" fmla="*/ 62 h 125"/>
                <a:gd name="T76" fmla="*/ 9 w 9"/>
                <a:gd name="T77" fmla="*/ 56 h 125"/>
                <a:gd name="T78" fmla="*/ 9 w 9"/>
                <a:gd name="T79" fmla="*/ 46 h 125"/>
                <a:gd name="T80" fmla="*/ 9 w 9"/>
                <a:gd name="T81" fmla="*/ 41 h 125"/>
                <a:gd name="T82" fmla="*/ 9 w 9"/>
                <a:gd name="T83" fmla="*/ 41 h 125"/>
                <a:gd name="T84" fmla="*/ 9 w 9"/>
                <a:gd name="T85" fmla="*/ 39 h 125"/>
                <a:gd name="T86" fmla="*/ 9 w 9"/>
                <a:gd name="T87" fmla="*/ 37 h 125"/>
                <a:gd name="T88" fmla="*/ 9 w 9"/>
                <a:gd name="T89" fmla="*/ 31 h 125"/>
                <a:gd name="T90" fmla="*/ 8 w 9"/>
                <a:gd name="T91" fmla="*/ 23 h 125"/>
                <a:gd name="T92" fmla="*/ 8 w 9"/>
                <a:gd name="T93" fmla="*/ 19 h 125"/>
                <a:gd name="T94" fmla="*/ 8 w 9"/>
                <a:gd name="T95" fmla="*/ 19 h 125"/>
                <a:gd name="T96" fmla="*/ 8 w 9"/>
                <a:gd name="T97" fmla="*/ 18 h 125"/>
                <a:gd name="T98" fmla="*/ 8 w 9"/>
                <a:gd name="T99" fmla="*/ 16 h 125"/>
                <a:gd name="T100" fmla="*/ 8 w 9"/>
                <a:gd name="T101" fmla="*/ 12 h 125"/>
                <a:gd name="T102" fmla="*/ 8 w 9"/>
                <a:gd name="T103" fmla="*/ 8 h 125"/>
                <a:gd name="T104" fmla="*/ 8 w 9"/>
                <a:gd name="T105" fmla="*/ 6 h 125"/>
                <a:gd name="T106" fmla="*/ 8 w 9"/>
                <a:gd name="T107" fmla="*/ 4 h 125"/>
                <a:gd name="T108" fmla="*/ 8 w 9"/>
                <a:gd name="T109" fmla="*/ 4 h 125"/>
                <a:gd name="T110" fmla="*/ 6 w 9"/>
                <a:gd name="T111" fmla="*/ 2 h 125"/>
                <a:gd name="T112" fmla="*/ 6 w 9"/>
                <a:gd name="T1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" h="125">
                  <a:moveTo>
                    <a:pt x="0" y="114"/>
                  </a:moveTo>
                  <a:lnTo>
                    <a:pt x="0" y="116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2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8" y="120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8" y="104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9" y="98"/>
                  </a:lnTo>
                  <a:lnTo>
                    <a:pt x="9" y="97"/>
                  </a:lnTo>
                  <a:lnTo>
                    <a:pt x="9" y="93"/>
                  </a:lnTo>
                  <a:lnTo>
                    <a:pt x="9" y="89"/>
                  </a:lnTo>
                  <a:lnTo>
                    <a:pt x="9" y="83"/>
                  </a:lnTo>
                  <a:lnTo>
                    <a:pt x="9" y="79"/>
                  </a:lnTo>
                  <a:lnTo>
                    <a:pt x="9" y="73"/>
                  </a:lnTo>
                  <a:lnTo>
                    <a:pt x="9" y="70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4"/>
                  </a:lnTo>
                  <a:lnTo>
                    <a:pt x="9" y="62"/>
                  </a:lnTo>
                  <a:lnTo>
                    <a:pt x="9" y="60"/>
                  </a:lnTo>
                  <a:lnTo>
                    <a:pt x="9" y="56"/>
                  </a:lnTo>
                  <a:lnTo>
                    <a:pt x="9" y="50"/>
                  </a:lnTo>
                  <a:lnTo>
                    <a:pt x="9" y="46"/>
                  </a:lnTo>
                  <a:lnTo>
                    <a:pt x="9" y="4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7"/>
                  </a:lnTo>
                  <a:lnTo>
                    <a:pt x="9" y="35"/>
                  </a:lnTo>
                  <a:lnTo>
                    <a:pt x="9" y="31"/>
                  </a:lnTo>
                  <a:lnTo>
                    <a:pt x="8" y="27"/>
                  </a:lnTo>
                  <a:lnTo>
                    <a:pt x="8" y="23"/>
                  </a:lnTo>
                  <a:lnTo>
                    <a:pt x="8" y="21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0" name="Freeform 322">
              <a:extLst>
                <a:ext uri="{FF2B5EF4-FFF2-40B4-BE49-F238E27FC236}">
                  <a16:creationId xmlns:a16="http://schemas.microsoft.com/office/drawing/2014/main" id="{DDEDD779-F7BD-4F1C-9255-F3DCA9B4C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897" y="4225689"/>
              <a:ext cx="10392" cy="10392"/>
            </a:xfrm>
            <a:custGeom>
              <a:avLst/>
              <a:gdLst>
                <a:gd name="T0" fmla="*/ 0 w 8"/>
                <a:gd name="T1" fmla="*/ 0 h 8"/>
                <a:gd name="T2" fmla="*/ 2 w 8"/>
                <a:gd name="T3" fmla="*/ 2 h 8"/>
                <a:gd name="T4" fmla="*/ 2 w 8"/>
                <a:gd name="T5" fmla="*/ 4 h 8"/>
                <a:gd name="T6" fmla="*/ 2 w 8"/>
                <a:gd name="T7" fmla="*/ 6 h 8"/>
                <a:gd name="T8" fmla="*/ 2 w 8"/>
                <a:gd name="T9" fmla="*/ 6 h 8"/>
                <a:gd name="T10" fmla="*/ 4 w 8"/>
                <a:gd name="T11" fmla="*/ 8 h 8"/>
                <a:gd name="T12" fmla="*/ 4 w 8"/>
                <a:gd name="T13" fmla="*/ 8 h 8"/>
                <a:gd name="T14" fmla="*/ 4 w 8"/>
                <a:gd name="T15" fmla="*/ 8 h 8"/>
                <a:gd name="T16" fmla="*/ 4 w 8"/>
                <a:gd name="T17" fmla="*/ 8 h 8"/>
                <a:gd name="T18" fmla="*/ 4 w 8"/>
                <a:gd name="T19" fmla="*/ 8 h 8"/>
                <a:gd name="T20" fmla="*/ 4 w 8"/>
                <a:gd name="T21" fmla="*/ 8 h 8"/>
                <a:gd name="T22" fmla="*/ 4 w 8"/>
                <a:gd name="T23" fmla="*/ 8 h 8"/>
                <a:gd name="T24" fmla="*/ 4 w 8"/>
                <a:gd name="T25" fmla="*/ 8 h 8"/>
                <a:gd name="T26" fmla="*/ 6 w 8"/>
                <a:gd name="T27" fmla="*/ 8 h 8"/>
                <a:gd name="T28" fmla="*/ 6 w 8"/>
                <a:gd name="T29" fmla="*/ 8 h 8"/>
                <a:gd name="T30" fmla="*/ 6 w 8"/>
                <a:gd name="T31" fmla="*/ 6 h 8"/>
                <a:gd name="T32" fmla="*/ 6 w 8"/>
                <a:gd name="T33" fmla="*/ 6 h 8"/>
                <a:gd name="T34" fmla="*/ 8 w 8"/>
                <a:gd name="T35" fmla="*/ 6 h 8"/>
                <a:gd name="T36" fmla="*/ 8 w 8"/>
                <a:gd name="T37" fmla="*/ 4 h 8"/>
                <a:gd name="T38" fmla="*/ 8 w 8"/>
                <a:gd name="T39" fmla="*/ 4 h 8"/>
                <a:gd name="T40" fmla="*/ 8 w 8"/>
                <a:gd name="T41" fmla="*/ 4 h 8"/>
                <a:gd name="T42" fmla="*/ 8 w 8"/>
                <a:gd name="T43" fmla="*/ 4 h 8"/>
                <a:gd name="T44" fmla="*/ 8 w 8"/>
                <a:gd name="T45" fmla="*/ 4 h 8"/>
                <a:gd name="T46" fmla="*/ 8 w 8"/>
                <a:gd name="T47" fmla="*/ 4 h 8"/>
                <a:gd name="T48" fmla="*/ 8 w 8"/>
                <a:gd name="T49" fmla="*/ 4 h 8"/>
                <a:gd name="T50" fmla="*/ 8 w 8"/>
                <a:gd name="T5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1" name="Freeform 323">
              <a:extLst>
                <a:ext uri="{FF2B5EF4-FFF2-40B4-BE49-F238E27FC236}">
                  <a16:creationId xmlns:a16="http://schemas.microsoft.com/office/drawing/2014/main" id="{AEC32B1C-C305-4580-B43D-1A7C880E3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764" y="3999667"/>
              <a:ext cx="42866" cy="236414"/>
            </a:xfrm>
            <a:custGeom>
              <a:avLst/>
              <a:gdLst>
                <a:gd name="T0" fmla="*/ 2 w 33"/>
                <a:gd name="T1" fmla="*/ 0 h 182"/>
                <a:gd name="T2" fmla="*/ 2 w 33"/>
                <a:gd name="T3" fmla="*/ 0 h 182"/>
                <a:gd name="T4" fmla="*/ 2 w 33"/>
                <a:gd name="T5" fmla="*/ 2 h 182"/>
                <a:gd name="T6" fmla="*/ 2 w 33"/>
                <a:gd name="T7" fmla="*/ 2 h 182"/>
                <a:gd name="T8" fmla="*/ 2 w 33"/>
                <a:gd name="T9" fmla="*/ 2 h 182"/>
                <a:gd name="T10" fmla="*/ 4 w 33"/>
                <a:gd name="T11" fmla="*/ 4 h 182"/>
                <a:gd name="T12" fmla="*/ 4 w 33"/>
                <a:gd name="T13" fmla="*/ 6 h 182"/>
                <a:gd name="T14" fmla="*/ 6 w 33"/>
                <a:gd name="T15" fmla="*/ 10 h 182"/>
                <a:gd name="T16" fmla="*/ 6 w 33"/>
                <a:gd name="T17" fmla="*/ 12 h 182"/>
                <a:gd name="T18" fmla="*/ 6 w 33"/>
                <a:gd name="T19" fmla="*/ 12 h 182"/>
                <a:gd name="T20" fmla="*/ 6 w 33"/>
                <a:gd name="T21" fmla="*/ 14 h 182"/>
                <a:gd name="T22" fmla="*/ 6 w 33"/>
                <a:gd name="T23" fmla="*/ 16 h 182"/>
                <a:gd name="T24" fmla="*/ 8 w 33"/>
                <a:gd name="T25" fmla="*/ 22 h 182"/>
                <a:gd name="T26" fmla="*/ 8 w 33"/>
                <a:gd name="T27" fmla="*/ 27 h 182"/>
                <a:gd name="T28" fmla="*/ 8 w 33"/>
                <a:gd name="T29" fmla="*/ 31 h 182"/>
                <a:gd name="T30" fmla="*/ 8 w 33"/>
                <a:gd name="T31" fmla="*/ 33 h 182"/>
                <a:gd name="T32" fmla="*/ 10 w 33"/>
                <a:gd name="T33" fmla="*/ 35 h 182"/>
                <a:gd name="T34" fmla="*/ 10 w 33"/>
                <a:gd name="T35" fmla="*/ 43 h 182"/>
                <a:gd name="T36" fmla="*/ 10 w 33"/>
                <a:gd name="T37" fmla="*/ 51 h 182"/>
                <a:gd name="T38" fmla="*/ 12 w 33"/>
                <a:gd name="T39" fmla="*/ 54 h 182"/>
                <a:gd name="T40" fmla="*/ 12 w 33"/>
                <a:gd name="T41" fmla="*/ 58 h 182"/>
                <a:gd name="T42" fmla="*/ 12 w 33"/>
                <a:gd name="T43" fmla="*/ 60 h 182"/>
                <a:gd name="T44" fmla="*/ 12 w 33"/>
                <a:gd name="T45" fmla="*/ 68 h 182"/>
                <a:gd name="T46" fmla="*/ 14 w 33"/>
                <a:gd name="T47" fmla="*/ 77 h 182"/>
                <a:gd name="T48" fmla="*/ 14 w 33"/>
                <a:gd name="T49" fmla="*/ 87 h 182"/>
                <a:gd name="T50" fmla="*/ 16 w 33"/>
                <a:gd name="T51" fmla="*/ 89 h 182"/>
                <a:gd name="T52" fmla="*/ 16 w 33"/>
                <a:gd name="T53" fmla="*/ 91 h 182"/>
                <a:gd name="T54" fmla="*/ 16 w 33"/>
                <a:gd name="T55" fmla="*/ 97 h 182"/>
                <a:gd name="T56" fmla="*/ 16 w 33"/>
                <a:gd name="T57" fmla="*/ 106 h 182"/>
                <a:gd name="T58" fmla="*/ 17 w 33"/>
                <a:gd name="T59" fmla="*/ 116 h 182"/>
                <a:gd name="T60" fmla="*/ 17 w 33"/>
                <a:gd name="T61" fmla="*/ 118 h 182"/>
                <a:gd name="T62" fmla="*/ 17 w 33"/>
                <a:gd name="T63" fmla="*/ 118 h 182"/>
                <a:gd name="T64" fmla="*/ 17 w 33"/>
                <a:gd name="T65" fmla="*/ 120 h 182"/>
                <a:gd name="T66" fmla="*/ 17 w 33"/>
                <a:gd name="T67" fmla="*/ 124 h 182"/>
                <a:gd name="T68" fmla="*/ 19 w 33"/>
                <a:gd name="T69" fmla="*/ 133 h 182"/>
                <a:gd name="T70" fmla="*/ 19 w 33"/>
                <a:gd name="T71" fmla="*/ 141 h 182"/>
                <a:gd name="T72" fmla="*/ 21 w 33"/>
                <a:gd name="T73" fmla="*/ 145 h 182"/>
                <a:gd name="T74" fmla="*/ 21 w 33"/>
                <a:gd name="T75" fmla="*/ 145 h 182"/>
                <a:gd name="T76" fmla="*/ 21 w 33"/>
                <a:gd name="T77" fmla="*/ 147 h 182"/>
                <a:gd name="T78" fmla="*/ 21 w 33"/>
                <a:gd name="T79" fmla="*/ 149 h 182"/>
                <a:gd name="T80" fmla="*/ 21 w 33"/>
                <a:gd name="T81" fmla="*/ 155 h 182"/>
                <a:gd name="T82" fmla="*/ 23 w 33"/>
                <a:gd name="T83" fmla="*/ 162 h 182"/>
                <a:gd name="T84" fmla="*/ 23 w 33"/>
                <a:gd name="T85" fmla="*/ 164 h 182"/>
                <a:gd name="T86" fmla="*/ 23 w 33"/>
                <a:gd name="T87" fmla="*/ 166 h 182"/>
                <a:gd name="T88" fmla="*/ 23 w 33"/>
                <a:gd name="T89" fmla="*/ 168 h 182"/>
                <a:gd name="T90" fmla="*/ 25 w 33"/>
                <a:gd name="T91" fmla="*/ 172 h 182"/>
                <a:gd name="T92" fmla="*/ 25 w 33"/>
                <a:gd name="T93" fmla="*/ 176 h 182"/>
                <a:gd name="T94" fmla="*/ 27 w 33"/>
                <a:gd name="T95" fmla="*/ 178 h 182"/>
                <a:gd name="T96" fmla="*/ 27 w 33"/>
                <a:gd name="T97" fmla="*/ 180 h 182"/>
                <a:gd name="T98" fmla="*/ 27 w 33"/>
                <a:gd name="T99" fmla="*/ 180 h 182"/>
                <a:gd name="T100" fmla="*/ 27 w 33"/>
                <a:gd name="T101" fmla="*/ 180 h 182"/>
                <a:gd name="T102" fmla="*/ 29 w 33"/>
                <a:gd name="T103" fmla="*/ 182 h 182"/>
                <a:gd name="T104" fmla="*/ 29 w 33"/>
                <a:gd name="T105" fmla="*/ 182 h 182"/>
                <a:gd name="T106" fmla="*/ 29 w 33"/>
                <a:gd name="T107" fmla="*/ 182 h 182"/>
                <a:gd name="T108" fmla="*/ 29 w 33"/>
                <a:gd name="T109" fmla="*/ 182 h 182"/>
                <a:gd name="T110" fmla="*/ 31 w 33"/>
                <a:gd name="T111" fmla="*/ 182 h 182"/>
                <a:gd name="T112" fmla="*/ 31 w 33"/>
                <a:gd name="T113" fmla="*/ 182 h 182"/>
                <a:gd name="T114" fmla="*/ 31 w 33"/>
                <a:gd name="T115" fmla="*/ 180 h 182"/>
                <a:gd name="T116" fmla="*/ 33 w 33"/>
                <a:gd name="T117" fmla="*/ 176 h 182"/>
                <a:gd name="T118" fmla="*/ 33 w 33"/>
                <a:gd name="T119" fmla="*/ 174 h 182"/>
                <a:gd name="T120" fmla="*/ 33 w 33"/>
                <a:gd name="T121" fmla="*/ 174 h 182"/>
                <a:gd name="T122" fmla="*/ 33 w 33"/>
                <a:gd name="T123" fmla="*/ 172 h 182"/>
                <a:gd name="T124" fmla="*/ 33 w 33"/>
                <a:gd name="T125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" h="18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8" y="27"/>
                  </a:lnTo>
                  <a:lnTo>
                    <a:pt x="8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0" y="35"/>
                  </a:lnTo>
                  <a:lnTo>
                    <a:pt x="10" y="39"/>
                  </a:lnTo>
                  <a:lnTo>
                    <a:pt x="10" y="43"/>
                  </a:lnTo>
                  <a:lnTo>
                    <a:pt x="10" y="47"/>
                  </a:lnTo>
                  <a:lnTo>
                    <a:pt x="10" y="51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14" y="87"/>
                  </a:lnTo>
                  <a:lnTo>
                    <a:pt x="14" y="89"/>
                  </a:lnTo>
                  <a:lnTo>
                    <a:pt x="16" y="89"/>
                  </a:lnTo>
                  <a:lnTo>
                    <a:pt x="16" y="91"/>
                  </a:lnTo>
                  <a:lnTo>
                    <a:pt x="16" y="91"/>
                  </a:lnTo>
                  <a:lnTo>
                    <a:pt x="16" y="95"/>
                  </a:lnTo>
                  <a:lnTo>
                    <a:pt x="16" y="97"/>
                  </a:lnTo>
                  <a:lnTo>
                    <a:pt x="16" y="101"/>
                  </a:lnTo>
                  <a:lnTo>
                    <a:pt x="16" y="106"/>
                  </a:lnTo>
                  <a:lnTo>
                    <a:pt x="17" y="110"/>
                  </a:lnTo>
                  <a:lnTo>
                    <a:pt x="17" y="116"/>
                  </a:lnTo>
                  <a:lnTo>
                    <a:pt x="17" y="116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20"/>
                  </a:lnTo>
                  <a:lnTo>
                    <a:pt x="17" y="120"/>
                  </a:lnTo>
                  <a:lnTo>
                    <a:pt x="17" y="122"/>
                  </a:lnTo>
                  <a:lnTo>
                    <a:pt x="17" y="124"/>
                  </a:lnTo>
                  <a:lnTo>
                    <a:pt x="19" y="128"/>
                  </a:lnTo>
                  <a:lnTo>
                    <a:pt x="19" y="133"/>
                  </a:lnTo>
                  <a:lnTo>
                    <a:pt x="19" y="137"/>
                  </a:lnTo>
                  <a:lnTo>
                    <a:pt x="19" y="141"/>
                  </a:lnTo>
                  <a:lnTo>
                    <a:pt x="19" y="143"/>
                  </a:lnTo>
                  <a:lnTo>
                    <a:pt x="21" y="145"/>
                  </a:lnTo>
                  <a:lnTo>
                    <a:pt x="21" y="145"/>
                  </a:lnTo>
                  <a:lnTo>
                    <a:pt x="21" y="145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9"/>
                  </a:lnTo>
                  <a:lnTo>
                    <a:pt x="21" y="153"/>
                  </a:lnTo>
                  <a:lnTo>
                    <a:pt x="21" y="155"/>
                  </a:lnTo>
                  <a:lnTo>
                    <a:pt x="23" y="158"/>
                  </a:lnTo>
                  <a:lnTo>
                    <a:pt x="23" y="162"/>
                  </a:lnTo>
                  <a:lnTo>
                    <a:pt x="23" y="162"/>
                  </a:lnTo>
                  <a:lnTo>
                    <a:pt x="23" y="164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5" y="170"/>
                  </a:lnTo>
                  <a:lnTo>
                    <a:pt x="25" y="172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33" y="176"/>
                  </a:lnTo>
                  <a:lnTo>
                    <a:pt x="33" y="176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2"/>
                  </a:lnTo>
                  <a:lnTo>
                    <a:pt x="33" y="172"/>
                  </a:lnTo>
                  <a:lnTo>
                    <a:pt x="33" y="172"/>
                  </a:lnTo>
                  <a:lnTo>
                    <a:pt x="33" y="16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2" name="Freeform 324">
              <a:extLst>
                <a:ext uri="{FF2B5EF4-FFF2-40B4-BE49-F238E27FC236}">
                  <a16:creationId xmlns:a16="http://schemas.microsoft.com/office/drawing/2014/main" id="{E80EE4E3-6DBD-4D7C-8FFF-29C29607C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9104" y="3999667"/>
              <a:ext cx="42866" cy="236414"/>
            </a:xfrm>
            <a:custGeom>
              <a:avLst/>
              <a:gdLst>
                <a:gd name="T0" fmla="*/ 0 w 33"/>
                <a:gd name="T1" fmla="*/ 0 h 182"/>
                <a:gd name="T2" fmla="*/ 0 w 33"/>
                <a:gd name="T3" fmla="*/ 0 h 182"/>
                <a:gd name="T4" fmla="*/ 0 w 33"/>
                <a:gd name="T5" fmla="*/ 0 h 182"/>
                <a:gd name="T6" fmla="*/ 0 w 33"/>
                <a:gd name="T7" fmla="*/ 0 h 182"/>
                <a:gd name="T8" fmla="*/ 2 w 33"/>
                <a:gd name="T9" fmla="*/ 2 h 182"/>
                <a:gd name="T10" fmla="*/ 2 w 33"/>
                <a:gd name="T11" fmla="*/ 4 h 182"/>
                <a:gd name="T12" fmla="*/ 2 w 33"/>
                <a:gd name="T13" fmla="*/ 4 h 182"/>
                <a:gd name="T14" fmla="*/ 2 w 33"/>
                <a:gd name="T15" fmla="*/ 6 h 182"/>
                <a:gd name="T16" fmla="*/ 2 w 33"/>
                <a:gd name="T17" fmla="*/ 6 h 182"/>
                <a:gd name="T18" fmla="*/ 4 w 33"/>
                <a:gd name="T19" fmla="*/ 8 h 182"/>
                <a:gd name="T20" fmla="*/ 4 w 33"/>
                <a:gd name="T21" fmla="*/ 12 h 182"/>
                <a:gd name="T22" fmla="*/ 6 w 33"/>
                <a:gd name="T23" fmla="*/ 18 h 182"/>
                <a:gd name="T24" fmla="*/ 6 w 33"/>
                <a:gd name="T25" fmla="*/ 20 h 182"/>
                <a:gd name="T26" fmla="*/ 6 w 33"/>
                <a:gd name="T27" fmla="*/ 22 h 182"/>
                <a:gd name="T28" fmla="*/ 6 w 33"/>
                <a:gd name="T29" fmla="*/ 22 h 182"/>
                <a:gd name="T30" fmla="*/ 6 w 33"/>
                <a:gd name="T31" fmla="*/ 24 h 182"/>
                <a:gd name="T32" fmla="*/ 8 w 33"/>
                <a:gd name="T33" fmla="*/ 29 h 182"/>
                <a:gd name="T34" fmla="*/ 8 w 33"/>
                <a:gd name="T35" fmla="*/ 37 h 182"/>
                <a:gd name="T36" fmla="*/ 8 w 33"/>
                <a:gd name="T37" fmla="*/ 41 h 182"/>
                <a:gd name="T38" fmla="*/ 8 w 33"/>
                <a:gd name="T39" fmla="*/ 43 h 182"/>
                <a:gd name="T40" fmla="*/ 8 w 33"/>
                <a:gd name="T41" fmla="*/ 45 h 182"/>
                <a:gd name="T42" fmla="*/ 9 w 33"/>
                <a:gd name="T43" fmla="*/ 52 h 182"/>
                <a:gd name="T44" fmla="*/ 9 w 33"/>
                <a:gd name="T45" fmla="*/ 62 h 182"/>
                <a:gd name="T46" fmla="*/ 11 w 33"/>
                <a:gd name="T47" fmla="*/ 72 h 182"/>
                <a:gd name="T48" fmla="*/ 11 w 33"/>
                <a:gd name="T49" fmla="*/ 74 h 182"/>
                <a:gd name="T50" fmla="*/ 11 w 33"/>
                <a:gd name="T51" fmla="*/ 76 h 182"/>
                <a:gd name="T52" fmla="*/ 11 w 33"/>
                <a:gd name="T53" fmla="*/ 81 h 182"/>
                <a:gd name="T54" fmla="*/ 13 w 33"/>
                <a:gd name="T55" fmla="*/ 89 h 182"/>
                <a:gd name="T56" fmla="*/ 13 w 33"/>
                <a:gd name="T57" fmla="*/ 99 h 182"/>
                <a:gd name="T58" fmla="*/ 13 w 33"/>
                <a:gd name="T59" fmla="*/ 103 h 182"/>
                <a:gd name="T60" fmla="*/ 15 w 33"/>
                <a:gd name="T61" fmla="*/ 104 h 182"/>
                <a:gd name="T62" fmla="*/ 15 w 33"/>
                <a:gd name="T63" fmla="*/ 108 h 182"/>
                <a:gd name="T64" fmla="*/ 15 w 33"/>
                <a:gd name="T65" fmla="*/ 118 h 182"/>
                <a:gd name="T66" fmla="*/ 17 w 33"/>
                <a:gd name="T67" fmla="*/ 126 h 182"/>
                <a:gd name="T68" fmla="*/ 17 w 33"/>
                <a:gd name="T69" fmla="*/ 131 h 182"/>
                <a:gd name="T70" fmla="*/ 17 w 33"/>
                <a:gd name="T71" fmla="*/ 131 h 182"/>
                <a:gd name="T72" fmla="*/ 17 w 33"/>
                <a:gd name="T73" fmla="*/ 133 h 182"/>
                <a:gd name="T74" fmla="*/ 17 w 33"/>
                <a:gd name="T75" fmla="*/ 135 h 182"/>
                <a:gd name="T76" fmla="*/ 19 w 33"/>
                <a:gd name="T77" fmla="*/ 143 h 182"/>
                <a:gd name="T78" fmla="*/ 19 w 33"/>
                <a:gd name="T79" fmla="*/ 151 h 182"/>
                <a:gd name="T80" fmla="*/ 21 w 33"/>
                <a:gd name="T81" fmla="*/ 155 h 182"/>
                <a:gd name="T82" fmla="*/ 21 w 33"/>
                <a:gd name="T83" fmla="*/ 155 h 182"/>
                <a:gd name="T84" fmla="*/ 21 w 33"/>
                <a:gd name="T85" fmla="*/ 156 h 182"/>
                <a:gd name="T86" fmla="*/ 21 w 33"/>
                <a:gd name="T87" fmla="*/ 156 h 182"/>
                <a:gd name="T88" fmla="*/ 21 w 33"/>
                <a:gd name="T89" fmla="*/ 162 h 182"/>
                <a:gd name="T90" fmla="*/ 23 w 33"/>
                <a:gd name="T91" fmla="*/ 168 h 182"/>
                <a:gd name="T92" fmla="*/ 23 w 33"/>
                <a:gd name="T93" fmla="*/ 174 h 182"/>
                <a:gd name="T94" fmla="*/ 23 w 33"/>
                <a:gd name="T95" fmla="*/ 174 h 182"/>
                <a:gd name="T96" fmla="*/ 23 w 33"/>
                <a:gd name="T97" fmla="*/ 176 h 182"/>
                <a:gd name="T98" fmla="*/ 25 w 33"/>
                <a:gd name="T99" fmla="*/ 176 h 182"/>
                <a:gd name="T100" fmla="*/ 25 w 33"/>
                <a:gd name="T101" fmla="*/ 180 h 182"/>
                <a:gd name="T102" fmla="*/ 27 w 33"/>
                <a:gd name="T103" fmla="*/ 182 h 182"/>
                <a:gd name="T104" fmla="*/ 27 w 33"/>
                <a:gd name="T105" fmla="*/ 182 h 182"/>
                <a:gd name="T106" fmla="*/ 27 w 33"/>
                <a:gd name="T107" fmla="*/ 182 h 182"/>
                <a:gd name="T108" fmla="*/ 29 w 33"/>
                <a:gd name="T109" fmla="*/ 182 h 182"/>
                <a:gd name="T110" fmla="*/ 29 w 33"/>
                <a:gd name="T111" fmla="*/ 180 h 182"/>
                <a:gd name="T112" fmla="*/ 29 w 33"/>
                <a:gd name="T113" fmla="*/ 180 h 182"/>
                <a:gd name="T114" fmla="*/ 29 w 33"/>
                <a:gd name="T115" fmla="*/ 180 h 182"/>
                <a:gd name="T116" fmla="*/ 31 w 33"/>
                <a:gd name="T117" fmla="*/ 178 h 182"/>
                <a:gd name="T118" fmla="*/ 31 w 33"/>
                <a:gd name="T119" fmla="*/ 178 h 182"/>
                <a:gd name="T120" fmla="*/ 31 w 33"/>
                <a:gd name="T121" fmla="*/ 176 h 182"/>
                <a:gd name="T122" fmla="*/ 33 w 33"/>
                <a:gd name="T123" fmla="*/ 172 h 182"/>
                <a:gd name="T124" fmla="*/ 33 w 33"/>
                <a:gd name="T125" fmla="*/ 16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25"/>
                  </a:lnTo>
                  <a:lnTo>
                    <a:pt x="8" y="29"/>
                  </a:lnTo>
                  <a:lnTo>
                    <a:pt x="8" y="33"/>
                  </a:lnTo>
                  <a:lnTo>
                    <a:pt x="8" y="37"/>
                  </a:lnTo>
                  <a:lnTo>
                    <a:pt x="8" y="39"/>
                  </a:lnTo>
                  <a:lnTo>
                    <a:pt x="8" y="41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9" y="49"/>
                  </a:lnTo>
                  <a:lnTo>
                    <a:pt x="9" y="52"/>
                  </a:lnTo>
                  <a:lnTo>
                    <a:pt x="9" y="58"/>
                  </a:lnTo>
                  <a:lnTo>
                    <a:pt x="9" y="62"/>
                  </a:lnTo>
                  <a:lnTo>
                    <a:pt x="11" y="66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6"/>
                  </a:lnTo>
                  <a:lnTo>
                    <a:pt x="11" y="77"/>
                  </a:lnTo>
                  <a:lnTo>
                    <a:pt x="11" y="81"/>
                  </a:lnTo>
                  <a:lnTo>
                    <a:pt x="13" y="85"/>
                  </a:lnTo>
                  <a:lnTo>
                    <a:pt x="13" y="89"/>
                  </a:lnTo>
                  <a:lnTo>
                    <a:pt x="13" y="95"/>
                  </a:lnTo>
                  <a:lnTo>
                    <a:pt x="13" y="99"/>
                  </a:lnTo>
                  <a:lnTo>
                    <a:pt x="13" y="101"/>
                  </a:lnTo>
                  <a:lnTo>
                    <a:pt x="13" y="103"/>
                  </a:lnTo>
                  <a:lnTo>
                    <a:pt x="15" y="103"/>
                  </a:lnTo>
                  <a:lnTo>
                    <a:pt x="15" y="104"/>
                  </a:lnTo>
                  <a:lnTo>
                    <a:pt x="15" y="106"/>
                  </a:lnTo>
                  <a:lnTo>
                    <a:pt x="15" y="108"/>
                  </a:lnTo>
                  <a:lnTo>
                    <a:pt x="15" y="114"/>
                  </a:lnTo>
                  <a:lnTo>
                    <a:pt x="15" y="118"/>
                  </a:lnTo>
                  <a:lnTo>
                    <a:pt x="17" y="122"/>
                  </a:lnTo>
                  <a:lnTo>
                    <a:pt x="17" y="126"/>
                  </a:lnTo>
                  <a:lnTo>
                    <a:pt x="17" y="129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5"/>
                  </a:lnTo>
                  <a:lnTo>
                    <a:pt x="19" y="139"/>
                  </a:lnTo>
                  <a:lnTo>
                    <a:pt x="19" y="143"/>
                  </a:lnTo>
                  <a:lnTo>
                    <a:pt x="19" y="147"/>
                  </a:lnTo>
                  <a:lnTo>
                    <a:pt x="19" y="151"/>
                  </a:lnTo>
                  <a:lnTo>
                    <a:pt x="19" y="153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60"/>
                  </a:lnTo>
                  <a:lnTo>
                    <a:pt x="21" y="162"/>
                  </a:lnTo>
                  <a:lnTo>
                    <a:pt x="21" y="166"/>
                  </a:lnTo>
                  <a:lnTo>
                    <a:pt x="23" y="168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23" y="176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80"/>
                  </a:lnTo>
                  <a:lnTo>
                    <a:pt x="25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4"/>
                  </a:lnTo>
                  <a:lnTo>
                    <a:pt x="33" y="172"/>
                  </a:lnTo>
                  <a:lnTo>
                    <a:pt x="33" y="168"/>
                  </a:lnTo>
                  <a:lnTo>
                    <a:pt x="33" y="166"/>
                  </a:lnTo>
                  <a:lnTo>
                    <a:pt x="33" y="16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3" name="Freeform 325">
              <a:extLst>
                <a:ext uri="{FF2B5EF4-FFF2-40B4-BE49-F238E27FC236}">
                  <a16:creationId xmlns:a16="http://schemas.microsoft.com/office/drawing/2014/main" id="{B22B471A-0CA3-4821-AECC-96AE6035F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847" y="3999667"/>
              <a:ext cx="41567" cy="236414"/>
            </a:xfrm>
            <a:custGeom>
              <a:avLst/>
              <a:gdLst>
                <a:gd name="T0" fmla="*/ 0 w 32"/>
                <a:gd name="T1" fmla="*/ 0 h 182"/>
                <a:gd name="T2" fmla="*/ 1 w 32"/>
                <a:gd name="T3" fmla="*/ 0 h 182"/>
                <a:gd name="T4" fmla="*/ 1 w 32"/>
                <a:gd name="T5" fmla="*/ 0 h 182"/>
                <a:gd name="T6" fmla="*/ 1 w 32"/>
                <a:gd name="T7" fmla="*/ 0 h 182"/>
                <a:gd name="T8" fmla="*/ 1 w 32"/>
                <a:gd name="T9" fmla="*/ 2 h 182"/>
                <a:gd name="T10" fmla="*/ 3 w 32"/>
                <a:gd name="T11" fmla="*/ 4 h 182"/>
                <a:gd name="T12" fmla="*/ 3 w 32"/>
                <a:gd name="T13" fmla="*/ 8 h 182"/>
                <a:gd name="T14" fmla="*/ 3 w 32"/>
                <a:gd name="T15" fmla="*/ 10 h 182"/>
                <a:gd name="T16" fmla="*/ 3 w 32"/>
                <a:gd name="T17" fmla="*/ 12 h 182"/>
                <a:gd name="T18" fmla="*/ 3 w 32"/>
                <a:gd name="T19" fmla="*/ 12 h 182"/>
                <a:gd name="T20" fmla="*/ 5 w 32"/>
                <a:gd name="T21" fmla="*/ 14 h 182"/>
                <a:gd name="T22" fmla="*/ 5 w 32"/>
                <a:gd name="T23" fmla="*/ 20 h 182"/>
                <a:gd name="T24" fmla="*/ 5 w 32"/>
                <a:gd name="T25" fmla="*/ 25 h 182"/>
                <a:gd name="T26" fmla="*/ 7 w 32"/>
                <a:gd name="T27" fmla="*/ 27 h 182"/>
                <a:gd name="T28" fmla="*/ 7 w 32"/>
                <a:gd name="T29" fmla="*/ 29 h 182"/>
                <a:gd name="T30" fmla="*/ 7 w 32"/>
                <a:gd name="T31" fmla="*/ 31 h 182"/>
                <a:gd name="T32" fmla="*/ 7 w 32"/>
                <a:gd name="T33" fmla="*/ 31 h 182"/>
                <a:gd name="T34" fmla="*/ 7 w 32"/>
                <a:gd name="T35" fmla="*/ 39 h 182"/>
                <a:gd name="T36" fmla="*/ 9 w 32"/>
                <a:gd name="T37" fmla="*/ 47 h 182"/>
                <a:gd name="T38" fmla="*/ 9 w 32"/>
                <a:gd name="T39" fmla="*/ 56 h 182"/>
                <a:gd name="T40" fmla="*/ 11 w 32"/>
                <a:gd name="T41" fmla="*/ 58 h 182"/>
                <a:gd name="T42" fmla="*/ 11 w 32"/>
                <a:gd name="T43" fmla="*/ 60 h 182"/>
                <a:gd name="T44" fmla="*/ 11 w 32"/>
                <a:gd name="T45" fmla="*/ 64 h 182"/>
                <a:gd name="T46" fmla="*/ 11 w 32"/>
                <a:gd name="T47" fmla="*/ 74 h 182"/>
                <a:gd name="T48" fmla="*/ 13 w 32"/>
                <a:gd name="T49" fmla="*/ 83 h 182"/>
                <a:gd name="T50" fmla="*/ 13 w 32"/>
                <a:gd name="T51" fmla="*/ 85 h 182"/>
                <a:gd name="T52" fmla="*/ 13 w 32"/>
                <a:gd name="T53" fmla="*/ 87 h 182"/>
                <a:gd name="T54" fmla="*/ 13 w 32"/>
                <a:gd name="T55" fmla="*/ 93 h 182"/>
                <a:gd name="T56" fmla="*/ 15 w 32"/>
                <a:gd name="T57" fmla="*/ 103 h 182"/>
                <a:gd name="T58" fmla="*/ 15 w 32"/>
                <a:gd name="T59" fmla="*/ 110 h 182"/>
                <a:gd name="T60" fmla="*/ 17 w 32"/>
                <a:gd name="T61" fmla="*/ 116 h 182"/>
                <a:gd name="T62" fmla="*/ 17 w 32"/>
                <a:gd name="T63" fmla="*/ 118 h 182"/>
                <a:gd name="T64" fmla="*/ 17 w 32"/>
                <a:gd name="T65" fmla="*/ 120 h 182"/>
                <a:gd name="T66" fmla="*/ 17 w 32"/>
                <a:gd name="T67" fmla="*/ 129 h 182"/>
                <a:gd name="T68" fmla="*/ 19 w 32"/>
                <a:gd name="T69" fmla="*/ 137 h 182"/>
                <a:gd name="T70" fmla="*/ 19 w 32"/>
                <a:gd name="T71" fmla="*/ 141 h 182"/>
                <a:gd name="T72" fmla="*/ 19 w 32"/>
                <a:gd name="T73" fmla="*/ 143 h 182"/>
                <a:gd name="T74" fmla="*/ 19 w 32"/>
                <a:gd name="T75" fmla="*/ 145 h 182"/>
                <a:gd name="T76" fmla="*/ 19 w 32"/>
                <a:gd name="T77" fmla="*/ 145 h 182"/>
                <a:gd name="T78" fmla="*/ 21 w 32"/>
                <a:gd name="T79" fmla="*/ 153 h 182"/>
                <a:gd name="T80" fmla="*/ 21 w 32"/>
                <a:gd name="T81" fmla="*/ 158 h 182"/>
                <a:gd name="T82" fmla="*/ 23 w 32"/>
                <a:gd name="T83" fmla="*/ 164 h 182"/>
                <a:gd name="T84" fmla="*/ 23 w 32"/>
                <a:gd name="T85" fmla="*/ 166 h 182"/>
                <a:gd name="T86" fmla="*/ 23 w 32"/>
                <a:gd name="T87" fmla="*/ 166 h 182"/>
                <a:gd name="T88" fmla="*/ 23 w 32"/>
                <a:gd name="T89" fmla="*/ 168 h 182"/>
                <a:gd name="T90" fmla="*/ 23 w 32"/>
                <a:gd name="T91" fmla="*/ 170 h 182"/>
                <a:gd name="T92" fmla="*/ 25 w 32"/>
                <a:gd name="T93" fmla="*/ 174 h 182"/>
                <a:gd name="T94" fmla="*/ 25 w 32"/>
                <a:gd name="T95" fmla="*/ 178 h 182"/>
                <a:gd name="T96" fmla="*/ 25 w 32"/>
                <a:gd name="T97" fmla="*/ 178 h 182"/>
                <a:gd name="T98" fmla="*/ 25 w 32"/>
                <a:gd name="T99" fmla="*/ 180 h 182"/>
                <a:gd name="T100" fmla="*/ 26 w 32"/>
                <a:gd name="T101" fmla="*/ 180 h 182"/>
                <a:gd name="T102" fmla="*/ 26 w 32"/>
                <a:gd name="T103" fmla="*/ 182 h 182"/>
                <a:gd name="T104" fmla="*/ 28 w 32"/>
                <a:gd name="T105" fmla="*/ 182 h 182"/>
                <a:gd name="T106" fmla="*/ 28 w 32"/>
                <a:gd name="T107" fmla="*/ 182 h 182"/>
                <a:gd name="T108" fmla="*/ 28 w 32"/>
                <a:gd name="T109" fmla="*/ 182 h 182"/>
                <a:gd name="T110" fmla="*/ 28 w 32"/>
                <a:gd name="T111" fmla="*/ 182 h 182"/>
                <a:gd name="T112" fmla="*/ 30 w 32"/>
                <a:gd name="T113" fmla="*/ 180 h 182"/>
                <a:gd name="T114" fmla="*/ 30 w 32"/>
                <a:gd name="T115" fmla="*/ 178 h 182"/>
                <a:gd name="T116" fmla="*/ 32 w 32"/>
                <a:gd name="T117" fmla="*/ 174 h 182"/>
                <a:gd name="T118" fmla="*/ 32 w 32"/>
                <a:gd name="T119" fmla="*/ 174 h 182"/>
                <a:gd name="T120" fmla="*/ 32 w 32"/>
                <a:gd name="T121" fmla="*/ 174 h 182"/>
                <a:gd name="T122" fmla="*/ 32 w 32"/>
                <a:gd name="T123" fmla="*/ 172 h 182"/>
                <a:gd name="T124" fmla="*/ 32 w 32"/>
                <a:gd name="T125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5"/>
                  </a:lnTo>
                  <a:lnTo>
                    <a:pt x="7" y="39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9" y="51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60"/>
                  </a:lnTo>
                  <a:lnTo>
                    <a:pt x="11" y="62"/>
                  </a:lnTo>
                  <a:lnTo>
                    <a:pt x="11" y="64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13" y="77"/>
                  </a:lnTo>
                  <a:lnTo>
                    <a:pt x="13" y="83"/>
                  </a:lnTo>
                  <a:lnTo>
                    <a:pt x="13" y="85"/>
                  </a:lnTo>
                  <a:lnTo>
                    <a:pt x="13" y="85"/>
                  </a:lnTo>
                  <a:lnTo>
                    <a:pt x="13" y="87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3"/>
                  </a:lnTo>
                  <a:lnTo>
                    <a:pt x="15" y="97"/>
                  </a:lnTo>
                  <a:lnTo>
                    <a:pt x="15" y="103"/>
                  </a:lnTo>
                  <a:lnTo>
                    <a:pt x="15" y="106"/>
                  </a:lnTo>
                  <a:lnTo>
                    <a:pt x="15" y="110"/>
                  </a:lnTo>
                  <a:lnTo>
                    <a:pt x="15" y="114"/>
                  </a:lnTo>
                  <a:lnTo>
                    <a:pt x="17" y="116"/>
                  </a:lnTo>
                  <a:lnTo>
                    <a:pt x="17" y="116"/>
                  </a:lnTo>
                  <a:lnTo>
                    <a:pt x="17" y="118"/>
                  </a:lnTo>
                  <a:lnTo>
                    <a:pt x="17" y="120"/>
                  </a:lnTo>
                  <a:lnTo>
                    <a:pt x="17" y="120"/>
                  </a:lnTo>
                  <a:lnTo>
                    <a:pt x="17" y="124"/>
                  </a:lnTo>
                  <a:lnTo>
                    <a:pt x="17" y="129"/>
                  </a:lnTo>
                  <a:lnTo>
                    <a:pt x="19" y="133"/>
                  </a:lnTo>
                  <a:lnTo>
                    <a:pt x="19" y="137"/>
                  </a:lnTo>
                  <a:lnTo>
                    <a:pt x="19" y="139"/>
                  </a:lnTo>
                  <a:lnTo>
                    <a:pt x="19" y="141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9"/>
                  </a:lnTo>
                  <a:lnTo>
                    <a:pt x="21" y="153"/>
                  </a:lnTo>
                  <a:lnTo>
                    <a:pt x="21" y="156"/>
                  </a:lnTo>
                  <a:lnTo>
                    <a:pt x="21" y="158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70"/>
                  </a:lnTo>
                  <a:lnTo>
                    <a:pt x="23" y="172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6" y="182"/>
                  </a:lnTo>
                  <a:lnTo>
                    <a:pt x="26" y="182"/>
                  </a:lnTo>
                  <a:lnTo>
                    <a:pt x="26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30" y="180"/>
                  </a:lnTo>
                  <a:lnTo>
                    <a:pt x="30" y="178"/>
                  </a:lnTo>
                  <a:lnTo>
                    <a:pt x="30" y="178"/>
                  </a:lnTo>
                  <a:lnTo>
                    <a:pt x="30" y="176"/>
                  </a:lnTo>
                  <a:lnTo>
                    <a:pt x="32" y="174"/>
                  </a:lnTo>
                  <a:lnTo>
                    <a:pt x="32" y="174"/>
                  </a:lnTo>
                  <a:lnTo>
                    <a:pt x="32" y="174"/>
                  </a:lnTo>
                  <a:lnTo>
                    <a:pt x="32" y="174"/>
                  </a:lnTo>
                  <a:lnTo>
                    <a:pt x="32" y="174"/>
                  </a:lnTo>
                  <a:lnTo>
                    <a:pt x="32" y="172"/>
                  </a:lnTo>
                  <a:lnTo>
                    <a:pt x="32" y="172"/>
                  </a:lnTo>
                  <a:lnTo>
                    <a:pt x="32" y="170"/>
                  </a:lnTo>
                  <a:lnTo>
                    <a:pt x="32" y="170"/>
                  </a:lnTo>
                  <a:lnTo>
                    <a:pt x="32" y="16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4" name="Freeform 326">
              <a:extLst>
                <a:ext uri="{FF2B5EF4-FFF2-40B4-BE49-F238E27FC236}">
                  <a16:creationId xmlns:a16="http://schemas.microsoft.com/office/drawing/2014/main" id="{9BF47DAA-114E-4DAE-8D3B-0F3630E8D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3291" y="3999667"/>
              <a:ext cx="45464" cy="236414"/>
            </a:xfrm>
            <a:custGeom>
              <a:avLst/>
              <a:gdLst>
                <a:gd name="T0" fmla="*/ 0 w 35"/>
                <a:gd name="T1" fmla="*/ 0 h 182"/>
                <a:gd name="T2" fmla="*/ 2 w 35"/>
                <a:gd name="T3" fmla="*/ 0 h 182"/>
                <a:gd name="T4" fmla="*/ 2 w 35"/>
                <a:gd name="T5" fmla="*/ 0 h 182"/>
                <a:gd name="T6" fmla="*/ 4 w 35"/>
                <a:gd name="T7" fmla="*/ 2 h 182"/>
                <a:gd name="T8" fmla="*/ 4 w 35"/>
                <a:gd name="T9" fmla="*/ 4 h 182"/>
                <a:gd name="T10" fmla="*/ 4 w 35"/>
                <a:gd name="T11" fmla="*/ 4 h 182"/>
                <a:gd name="T12" fmla="*/ 4 w 35"/>
                <a:gd name="T13" fmla="*/ 6 h 182"/>
                <a:gd name="T14" fmla="*/ 6 w 35"/>
                <a:gd name="T15" fmla="*/ 10 h 182"/>
                <a:gd name="T16" fmla="*/ 6 w 35"/>
                <a:gd name="T17" fmla="*/ 14 h 182"/>
                <a:gd name="T18" fmla="*/ 6 w 35"/>
                <a:gd name="T19" fmla="*/ 18 h 182"/>
                <a:gd name="T20" fmla="*/ 6 w 35"/>
                <a:gd name="T21" fmla="*/ 20 h 182"/>
                <a:gd name="T22" fmla="*/ 6 w 35"/>
                <a:gd name="T23" fmla="*/ 20 h 182"/>
                <a:gd name="T24" fmla="*/ 6 w 35"/>
                <a:gd name="T25" fmla="*/ 20 h 182"/>
                <a:gd name="T26" fmla="*/ 8 w 35"/>
                <a:gd name="T27" fmla="*/ 27 h 182"/>
                <a:gd name="T28" fmla="*/ 8 w 35"/>
                <a:gd name="T29" fmla="*/ 33 h 182"/>
                <a:gd name="T30" fmla="*/ 10 w 35"/>
                <a:gd name="T31" fmla="*/ 41 h 182"/>
                <a:gd name="T32" fmla="*/ 10 w 35"/>
                <a:gd name="T33" fmla="*/ 43 h 182"/>
                <a:gd name="T34" fmla="*/ 10 w 35"/>
                <a:gd name="T35" fmla="*/ 43 h 182"/>
                <a:gd name="T36" fmla="*/ 10 w 35"/>
                <a:gd name="T37" fmla="*/ 45 h 182"/>
                <a:gd name="T38" fmla="*/ 10 w 35"/>
                <a:gd name="T39" fmla="*/ 51 h 182"/>
                <a:gd name="T40" fmla="*/ 12 w 35"/>
                <a:gd name="T41" fmla="*/ 58 h 182"/>
                <a:gd name="T42" fmla="*/ 12 w 35"/>
                <a:gd name="T43" fmla="*/ 68 h 182"/>
                <a:gd name="T44" fmla="*/ 12 w 35"/>
                <a:gd name="T45" fmla="*/ 70 h 182"/>
                <a:gd name="T46" fmla="*/ 14 w 35"/>
                <a:gd name="T47" fmla="*/ 72 h 182"/>
                <a:gd name="T48" fmla="*/ 14 w 35"/>
                <a:gd name="T49" fmla="*/ 76 h 182"/>
                <a:gd name="T50" fmla="*/ 14 w 35"/>
                <a:gd name="T51" fmla="*/ 85 h 182"/>
                <a:gd name="T52" fmla="*/ 16 w 35"/>
                <a:gd name="T53" fmla="*/ 95 h 182"/>
                <a:gd name="T54" fmla="*/ 16 w 35"/>
                <a:gd name="T55" fmla="*/ 101 h 182"/>
                <a:gd name="T56" fmla="*/ 16 w 35"/>
                <a:gd name="T57" fmla="*/ 103 h 182"/>
                <a:gd name="T58" fmla="*/ 16 w 35"/>
                <a:gd name="T59" fmla="*/ 104 h 182"/>
                <a:gd name="T60" fmla="*/ 18 w 35"/>
                <a:gd name="T61" fmla="*/ 114 h 182"/>
                <a:gd name="T62" fmla="*/ 18 w 35"/>
                <a:gd name="T63" fmla="*/ 122 h 182"/>
                <a:gd name="T64" fmla="*/ 20 w 35"/>
                <a:gd name="T65" fmla="*/ 128 h 182"/>
                <a:gd name="T66" fmla="*/ 20 w 35"/>
                <a:gd name="T67" fmla="*/ 129 h 182"/>
                <a:gd name="T68" fmla="*/ 20 w 35"/>
                <a:gd name="T69" fmla="*/ 131 h 182"/>
                <a:gd name="T70" fmla="*/ 20 w 35"/>
                <a:gd name="T71" fmla="*/ 139 h 182"/>
                <a:gd name="T72" fmla="*/ 21 w 35"/>
                <a:gd name="T73" fmla="*/ 147 h 182"/>
                <a:gd name="T74" fmla="*/ 21 w 35"/>
                <a:gd name="T75" fmla="*/ 155 h 182"/>
                <a:gd name="T76" fmla="*/ 21 w 35"/>
                <a:gd name="T77" fmla="*/ 155 h 182"/>
                <a:gd name="T78" fmla="*/ 21 w 35"/>
                <a:gd name="T79" fmla="*/ 156 h 182"/>
                <a:gd name="T80" fmla="*/ 21 w 35"/>
                <a:gd name="T81" fmla="*/ 158 h 182"/>
                <a:gd name="T82" fmla="*/ 23 w 35"/>
                <a:gd name="T83" fmla="*/ 160 h 182"/>
                <a:gd name="T84" fmla="*/ 23 w 35"/>
                <a:gd name="T85" fmla="*/ 166 h 182"/>
                <a:gd name="T86" fmla="*/ 25 w 35"/>
                <a:gd name="T87" fmla="*/ 172 h 182"/>
                <a:gd name="T88" fmla="*/ 25 w 35"/>
                <a:gd name="T89" fmla="*/ 172 h 182"/>
                <a:gd name="T90" fmla="*/ 25 w 35"/>
                <a:gd name="T91" fmla="*/ 172 h 182"/>
                <a:gd name="T92" fmla="*/ 25 w 35"/>
                <a:gd name="T93" fmla="*/ 174 h 182"/>
                <a:gd name="T94" fmla="*/ 25 w 35"/>
                <a:gd name="T95" fmla="*/ 176 h 182"/>
                <a:gd name="T96" fmla="*/ 27 w 35"/>
                <a:gd name="T97" fmla="*/ 178 h 182"/>
                <a:gd name="T98" fmla="*/ 27 w 35"/>
                <a:gd name="T99" fmla="*/ 180 h 182"/>
                <a:gd name="T100" fmla="*/ 27 w 35"/>
                <a:gd name="T101" fmla="*/ 182 h 182"/>
                <a:gd name="T102" fmla="*/ 27 w 35"/>
                <a:gd name="T103" fmla="*/ 182 h 182"/>
                <a:gd name="T104" fmla="*/ 29 w 35"/>
                <a:gd name="T105" fmla="*/ 182 h 182"/>
                <a:gd name="T106" fmla="*/ 29 w 35"/>
                <a:gd name="T107" fmla="*/ 182 h 182"/>
                <a:gd name="T108" fmla="*/ 31 w 35"/>
                <a:gd name="T109" fmla="*/ 182 h 182"/>
                <a:gd name="T110" fmla="*/ 31 w 35"/>
                <a:gd name="T111" fmla="*/ 180 h 182"/>
                <a:gd name="T112" fmla="*/ 31 w 35"/>
                <a:gd name="T113" fmla="*/ 178 h 182"/>
                <a:gd name="T114" fmla="*/ 33 w 35"/>
                <a:gd name="T115" fmla="*/ 176 h 182"/>
                <a:gd name="T116" fmla="*/ 33 w 35"/>
                <a:gd name="T117" fmla="*/ 172 h 182"/>
                <a:gd name="T118" fmla="*/ 33 w 35"/>
                <a:gd name="T119" fmla="*/ 168 h 182"/>
                <a:gd name="T120" fmla="*/ 35 w 35"/>
                <a:gd name="T121" fmla="*/ 166 h 182"/>
                <a:gd name="T122" fmla="*/ 35 w 35"/>
                <a:gd name="T123" fmla="*/ 16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8" y="27"/>
                  </a:lnTo>
                  <a:lnTo>
                    <a:pt x="8" y="29"/>
                  </a:lnTo>
                  <a:lnTo>
                    <a:pt x="8" y="33"/>
                  </a:lnTo>
                  <a:lnTo>
                    <a:pt x="10" y="37"/>
                  </a:lnTo>
                  <a:lnTo>
                    <a:pt x="10" y="41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7"/>
                  </a:lnTo>
                  <a:lnTo>
                    <a:pt x="10" y="51"/>
                  </a:lnTo>
                  <a:lnTo>
                    <a:pt x="12" y="54"/>
                  </a:lnTo>
                  <a:lnTo>
                    <a:pt x="12" y="58"/>
                  </a:lnTo>
                  <a:lnTo>
                    <a:pt x="12" y="62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70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1"/>
                  </a:lnTo>
                  <a:lnTo>
                    <a:pt x="14" y="85"/>
                  </a:lnTo>
                  <a:lnTo>
                    <a:pt x="16" y="91"/>
                  </a:lnTo>
                  <a:lnTo>
                    <a:pt x="16" y="95"/>
                  </a:lnTo>
                  <a:lnTo>
                    <a:pt x="16" y="97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16" y="104"/>
                  </a:lnTo>
                  <a:lnTo>
                    <a:pt x="18" y="108"/>
                  </a:lnTo>
                  <a:lnTo>
                    <a:pt x="18" y="114"/>
                  </a:lnTo>
                  <a:lnTo>
                    <a:pt x="18" y="118"/>
                  </a:lnTo>
                  <a:lnTo>
                    <a:pt x="18" y="122"/>
                  </a:lnTo>
                  <a:lnTo>
                    <a:pt x="18" y="126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20" y="129"/>
                  </a:lnTo>
                  <a:lnTo>
                    <a:pt x="20" y="129"/>
                  </a:lnTo>
                  <a:lnTo>
                    <a:pt x="20" y="131"/>
                  </a:lnTo>
                  <a:lnTo>
                    <a:pt x="20" y="135"/>
                  </a:lnTo>
                  <a:lnTo>
                    <a:pt x="20" y="139"/>
                  </a:lnTo>
                  <a:lnTo>
                    <a:pt x="20" y="143"/>
                  </a:lnTo>
                  <a:lnTo>
                    <a:pt x="21" y="147"/>
                  </a:lnTo>
                  <a:lnTo>
                    <a:pt x="21" y="151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8"/>
                  </a:lnTo>
                  <a:lnTo>
                    <a:pt x="23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3" y="176"/>
                  </a:lnTo>
                  <a:lnTo>
                    <a:pt x="33" y="174"/>
                  </a:lnTo>
                  <a:lnTo>
                    <a:pt x="33" y="172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5" y="168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5" y="16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5" name="Freeform 327">
              <a:extLst>
                <a:ext uri="{FF2B5EF4-FFF2-40B4-BE49-F238E27FC236}">
                  <a16:creationId xmlns:a16="http://schemas.microsoft.com/office/drawing/2014/main" id="{9795FDAE-C68B-4B97-BD76-E5532F39B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632" y="3999667"/>
              <a:ext cx="32474" cy="233816"/>
            </a:xfrm>
            <a:custGeom>
              <a:avLst/>
              <a:gdLst>
                <a:gd name="T0" fmla="*/ 0 w 25"/>
                <a:gd name="T1" fmla="*/ 0 h 180"/>
                <a:gd name="T2" fmla="*/ 0 w 25"/>
                <a:gd name="T3" fmla="*/ 0 h 180"/>
                <a:gd name="T4" fmla="*/ 2 w 25"/>
                <a:gd name="T5" fmla="*/ 2 h 180"/>
                <a:gd name="T6" fmla="*/ 2 w 25"/>
                <a:gd name="T7" fmla="*/ 4 h 180"/>
                <a:gd name="T8" fmla="*/ 2 w 25"/>
                <a:gd name="T9" fmla="*/ 6 h 180"/>
                <a:gd name="T10" fmla="*/ 4 w 25"/>
                <a:gd name="T11" fmla="*/ 8 h 180"/>
                <a:gd name="T12" fmla="*/ 4 w 25"/>
                <a:gd name="T13" fmla="*/ 10 h 180"/>
                <a:gd name="T14" fmla="*/ 4 w 25"/>
                <a:gd name="T15" fmla="*/ 12 h 180"/>
                <a:gd name="T16" fmla="*/ 4 w 25"/>
                <a:gd name="T17" fmla="*/ 16 h 180"/>
                <a:gd name="T18" fmla="*/ 6 w 25"/>
                <a:gd name="T19" fmla="*/ 22 h 180"/>
                <a:gd name="T20" fmla="*/ 6 w 25"/>
                <a:gd name="T21" fmla="*/ 29 h 180"/>
                <a:gd name="T22" fmla="*/ 6 w 25"/>
                <a:gd name="T23" fmla="*/ 29 h 180"/>
                <a:gd name="T24" fmla="*/ 8 w 25"/>
                <a:gd name="T25" fmla="*/ 31 h 180"/>
                <a:gd name="T26" fmla="*/ 8 w 25"/>
                <a:gd name="T27" fmla="*/ 31 h 180"/>
                <a:gd name="T28" fmla="*/ 8 w 25"/>
                <a:gd name="T29" fmla="*/ 35 h 180"/>
                <a:gd name="T30" fmla="*/ 8 w 25"/>
                <a:gd name="T31" fmla="*/ 43 h 180"/>
                <a:gd name="T32" fmla="*/ 10 w 25"/>
                <a:gd name="T33" fmla="*/ 52 h 180"/>
                <a:gd name="T34" fmla="*/ 10 w 25"/>
                <a:gd name="T35" fmla="*/ 54 h 180"/>
                <a:gd name="T36" fmla="*/ 10 w 25"/>
                <a:gd name="T37" fmla="*/ 54 h 180"/>
                <a:gd name="T38" fmla="*/ 10 w 25"/>
                <a:gd name="T39" fmla="*/ 56 h 180"/>
                <a:gd name="T40" fmla="*/ 10 w 25"/>
                <a:gd name="T41" fmla="*/ 60 h 180"/>
                <a:gd name="T42" fmla="*/ 12 w 25"/>
                <a:gd name="T43" fmla="*/ 70 h 180"/>
                <a:gd name="T44" fmla="*/ 12 w 25"/>
                <a:gd name="T45" fmla="*/ 79 h 180"/>
                <a:gd name="T46" fmla="*/ 13 w 25"/>
                <a:gd name="T47" fmla="*/ 83 h 180"/>
                <a:gd name="T48" fmla="*/ 13 w 25"/>
                <a:gd name="T49" fmla="*/ 85 h 180"/>
                <a:gd name="T50" fmla="*/ 13 w 25"/>
                <a:gd name="T51" fmla="*/ 89 h 180"/>
                <a:gd name="T52" fmla="*/ 13 w 25"/>
                <a:gd name="T53" fmla="*/ 99 h 180"/>
                <a:gd name="T54" fmla="*/ 15 w 25"/>
                <a:gd name="T55" fmla="*/ 106 h 180"/>
                <a:gd name="T56" fmla="*/ 15 w 25"/>
                <a:gd name="T57" fmla="*/ 112 h 180"/>
                <a:gd name="T58" fmla="*/ 15 w 25"/>
                <a:gd name="T59" fmla="*/ 114 h 180"/>
                <a:gd name="T60" fmla="*/ 15 w 25"/>
                <a:gd name="T61" fmla="*/ 116 h 180"/>
                <a:gd name="T62" fmla="*/ 17 w 25"/>
                <a:gd name="T63" fmla="*/ 126 h 180"/>
                <a:gd name="T64" fmla="*/ 17 w 25"/>
                <a:gd name="T65" fmla="*/ 133 h 180"/>
                <a:gd name="T66" fmla="*/ 19 w 25"/>
                <a:gd name="T67" fmla="*/ 141 h 180"/>
                <a:gd name="T68" fmla="*/ 19 w 25"/>
                <a:gd name="T69" fmla="*/ 143 h 180"/>
                <a:gd name="T70" fmla="*/ 19 w 25"/>
                <a:gd name="T71" fmla="*/ 145 h 180"/>
                <a:gd name="T72" fmla="*/ 19 w 25"/>
                <a:gd name="T73" fmla="*/ 149 h 180"/>
                <a:gd name="T74" fmla="*/ 21 w 25"/>
                <a:gd name="T75" fmla="*/ 156 h 180"/>
                <a:gd name="T76" fmla="*/ 21 w 25"/>
                <a:gd name="T77" fmla="*/ 162 h 180"/>
                <a:gd name="T78" fmla="*/ 21 w 25"/>
                <a:gd name="T79" fmla="*/ 164 h 180"/>
                <a:gd name="T80" fmla="*/ 21 w 25"/>
                <a:gd name="T81" fmla="*/ 164 h 180"/>
                <a:gd name="T82" fmla="*/ 21 w 25"/>
                <a:gd name="T83" fmla="*/ 164 h 180"/>
                <a:gd name="T84" fmla="*/ 23 w 25"/>
                <a:gd name="T85" fmla="*/ 168 h 180"/>
                <a:gd name="T86" fmla="*/ 23 w 25"/>
                <a:gd name="T87" fmla="*/ 172 h 180"/>
                <a:gd name="T88" fmla="*/ 25 w 25"/>
                <a:gd name="T89" fmla="*/ 176 h 180"/>
                <a:gd name="T90" fmla="*/ 25 w 25"/>
                <a:gd name="T91" fmla="*/ 178 h 180"/>
                <a:gd name="T92" fmla="*/ 25 w 25"/>
                <a:gd name="T93" fmla="*/ 178 h 180"/>
                <a:gd name="T94" fmla="*/ 25 w 25"/>
                <a:gd name="T95" fmla="*/ 178 h 180"/>
                <a:gd name="T96" fmla="*/ 25 w 25"/>
                <a:gd name="T9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" h="18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5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8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3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8" y="43"/>
                  </a:lnTo>
                  <a:lnTo>
                    <a:pt x="10" y="49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6"/>
                  </a:lnTo>
                  <a:lnTo>
                    <a:pt x="12" y="70"/>
                  </a:lnTo>
                  <a:lnTo>
                    <a:pt x="12" y="74"/>
                  </a:lnTo>
                  <a:lnTo>
                    <a:pt x="12" y="79"/>
                  </a:lnTo>
                  <a:lnTo>
                    <a:pt x="12" y="81"/>
                  </a:lnTo>
                  <a:lnTo>
                    <a:pt x="13" y="83"/>
                  </a:lnTo>
                  <a:lnTo>
                    <a:pt x="13" y="85"/>
                  </a:lnTo>
                  <a:lnTo>
                    <a:pt x="13" y="85"/>
                  </a:lnTo>
                  <a:lnTo>
                    <a:pt x="13" y="87"/>
                  </a:lnTo>
                  <a:lnTo>
                    <a:pt x="13" y="89"/>
                  </a:lnTo>
                  <a:lnTo>
                    <a:pt x="13" y="93"/>
                  </a:lnTo>
                  <a:lnTo>
                    <a:pt x="13" y="99"/>
                  </a:lnTo>
                  <a:lnTo>
                    <a:pt x="15" y="103"/>
                  </a:lnTo>
                  <a:lnTo>
                    <a:pt x="15" y="106"/>
                  </a:lnTo>
                  <a:lnTo>
                    <a:pt x="15" y="11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4"/>
                  </a:lnTo>
                  <a:lnTo>
                    <a:pt x="15" y="116"/>
                  </a:lnTo>
                  <a:lnTo>
                    <a:pt x="15" y="116"/>
                  </a:lnTo>
                  <a:lnTo>
                    <a:pt x="15" y="120"/>
                  </a:lnTo>
                  <a:lnTo>
                    <a:pt x="17" y="126"/>
                  </a:lnTo>
                  <a:lnTo>
                    <a:pt x="17" y="129"/>
                  </a:lnTo>
                  <a:lnTo>
                    <a:pt x="17" y="133"/>
                  </a:lnTo>
                  <a:lnTo>
                    <a:pt x="17" y="137"/>
                  </a:lnTo>
                  <a:lnTo>
                    <a:pt x="19" y="141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9" y="153"/>
                  </a:lnTo>
                  <a:lnTo>
                    <a:pt x="21" y="156"/>
                  </a:lnTo>
                  <a:lnTo>
                    <a:pt x="21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1" y="164"/>
                  </a:lnTo>
                  <a:lnTo>
                    <a:pt x="21" y="164"/>
                  </a:lnTo>
                  <a:lnTo>
                    <a:pt x="21" y="164"/>
                  </a:lnTo>
                  <a:lnTo>
                    <a:pt x="21" y="164"/>
                  </a:lnTo>
                  <a:lnTo>
                    <a:pt x="21" y="164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3" y="170"/>
                  </a:lnTo>
                  <a:lnTo>
                    <a:pt x="23" y="172"/>
                  </a:lnTo>
                  <a:lnTo>
                    <a:pt x="23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80"/>
                  </a:lnTo>
                  <a:lnTo>
                    <a:pt x="25" y="18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6" name="Freeform 328">
              <a:extLst>
                <a:ext uri="{FF2B5EF4-FFF2-40B4-BE49-F238E27FC236}">
                  <a16:creationId xmlns:a16="http://schemas.microsoft.com/office/drawing/2014/main" id="{1E5F50F2-F1E3-41AC-BE74-9A60C52EB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720" y="3999667"/>
              <a:ext cx="38969" cy="236414"/>
            </a:xfrm>
            <a:custGeom>
              <a:avLst/>
              <a:gdLst>
                <a:gd name="T0" fmla="*/ 0 w 30"/>
                <a:gd name="T1" fmla="*/ 0 h 182"/>
                <a:gd name="T2" fmla="*/ 2 w 30"/>
                <a:gd name="T3" fmla="*/ 2 h 182"/>
                <a:gd name="T4" fmla="*/ 2 w 30"/>
                <a:gd name="T5" fmla="*/ 2 h 182"/>
                <a:gd name="T6" fmla="*/ 2 w 30"/>
                <a:gd name="T7" fmla="*/ 2 h 182"/>
                <a:gd name="T8" fmla="*/ 2 w 30"/>
                <a:gd name="T9" fmla="*/ 6 h 182"/>
                <a:gd name="T10" fmla="*/ 4 w 30"/>
                <a:gd name="T11" fmla="*/ 10 h 182"/>
                <a:gd name="T12" fmla="*/ 4 w 30"/>
                <a:gd name="T13" fmla="*/ 12 h 182"/>
                <a:gd name="T14" fmla="*/ 4 w 30"/>
                <a:gd name="T15" fmla="*/ 12 h 182"/>
                <a:gd name="T16" fmla="*/ 4 w 30"/>
                <a:gd name="T17" fmla="*/ 14 h 182"/>
                <a:gd name="T18" fmla="*/ 4 w 30"/>
                <a:gd name="T19" fmla="*/ 14 h 182"/>
                <a:gd name="T20" fmla="*/ 5 w 30"/>
                <a:gd name="T21" fmla="*/ 20 h 182"/>
                <a:gd name="T22" fmla="*/ 5 w 30"/>
                <a:gd name="T23" fmla="*/ 25 h 182"/>
                <a:gd name="T24" fmla="*/ 7 w 30"/>
                <a:gd name="T25" fmla="*/ 33 h 182"/>
                <a:gd name="T26" fmla="*/ 7 w 30"/>
                <a:gd name="T27" fmla="*/ 33 h 182"/>
                <a:gd name="T28" fmla="*/ 7 w 30"/>
                <a:gd name="T29" fmla="*/ 35 h 182"/>
                <a:gd name="T30" fmla="*/ 7 w 30"/>
                <a:gd name="T31" fmla="*/ 37 h 182"/>
                <a:gd name="T32" fmla="*/ 7 w 30"/>
                <a:gd name="T33" fmla="*/ 41 h 182"/>
                <a:gd name="T34" fmla="*/ 9 w 30"/>
                <a:gd name="T35" fmla="*/ 49 h 182"/>
                <a:gd name="T36" fmla="*/ 9 w 30"/>
                <a:gd name="T37" fmla="*/ 56 h 182"/>
                <a:gd name="T38" fmla="*/ 9 w 30"/>
                <a:gd name="T39" fmla="*/ 58 h 182"/>
                <a:gd name="T40" fmla="*/ 11 w 30"/>
                <a:gd name="T41" fmla="*/ 62 h 182"/>
                <a:gd name="T42" fmla="*/ 11 w 30"/>
                <a:gd name="T43" fmla="*/ 66 h 182"/>
                <a:gd name="T44" fmla="*/ 11 w 30"/>
                <a:gd name="T45" fmla="*/ 76 h 182"/>
                <a:gd name="T46" fmla="*/ 13 w 30"/>
                <a:gd name="T47" fmla="*/ 85 h 182"/>
                <a:gd name="T48" fmla="*/ 13 w 30"/>
                <a:gd name="T49" fmla="*/ 89 h 182"/>
                <a:gd name="T50" fmla="*/ 13 w 30"/>
                <a:gd name="T51" fmla="*/ 91 h 182"/>
                <a:gd name="T52" fmla="*/ 13 w 30"/>
                <a:gd name="T53" fmla="*/ 93 h 182"/>
                <a:gd name="T54" fmla="*/ 15 w 30"/>
                <a:gd name="T55" fmla="*/ 103 h 182"/>
                <a:gd name="T56" fmla="*/ 15 w 30"/>
                <a:gd name="T57" fmla="*/ 112 h 182"/>
                <a:gd name="T58" fmla="*/ 15 w 30"/>
                <a:gd name="T59" fmla="*/ 116 h 182"/>
                <a:gd name="T60" fmla="*/ 17 w 30"/>
                <a:gd name="T61" fmla="*/ 120 h 182"/>
                <a:gd name="T62" fmla="*/ 17 w 30"/>
                <a:gd name="T63" fmla="*/ 122 h 182"/>
                <a:gd name="T64" fmla="*/ 17 w 30"/>
                <a:gd name="T65" fmla="*/ 129 h 182"/>
                <a:gd name="T66" fmla="*/ 19 w 30"/>
                <a:gd name="T67" fmla="*/ 139 h 182"/>
                <a:gd name="T68" fmla="*/ 19 w 30"/>
                <a:gd name="T69" fmla="*/ 147 h 182"/>
                <a:gd name="T70" fmla="*/ 19 w 30"/>
                <a:gd name="T71" fmla="*/ 147 h 182"/>
                <a:gd name="T72" fmla="*/ 19 w 30"/>
                <a:gd name="T73" fmla="*/ 149 h 182"/>
                <a:gd name="T74" fmla="*/ 19 w 30"/>
                <a:gd name="T75" fmla="*/ 151 h 182"/>
                <a:gd name="T76" fmla="*/ 21 w 30"/>
                <a:gd name="T77" fmla="*/ 153 h 182"/>
                <a:gd name="T78" fmla="*/ 21 w 30"/>
                <a:gd name="T79" fmla="*/ 160 h 182"/>
                <a:gd name="T80" fmla="*/ 23 w 30"/>
                <a:gd name="T81" fmla="*/ 166 h 182"/>
                <a:gd name="T82" fmla="*/ 23 w 30"/>
                <a:gd name="T83" fmla="*/ 166 h 182"/>
                <a:gd name="T84" fmla="*/ 23 w 30"/>
                <a:gd name="T85" fmla="*/ 168 h 182"/>
                <a:gd name="T86" fmla="*/ 23 w 30"/>
                <a:gd name="T87" fmla="*/ 168 h 182"/>
                <a:gd name="T88" fmla="*/ 23 w 30"/>
                <a:gd name="T89" fmla="*/ 170 h 182"/>
                <a:gd name="T90" fmla="*/ 25 w 30"/>
                <a:gd name="T91" fmla="*/ 174 h 182"/>
                <a:gd name="T92" fmla="*/ 25 w 30"/>
                <a:gd name="T93" fmla="*/ 178 h 182"/>
                <a:gd name="T94" fmla="*/ 25 w 30"/>
                <a:gd name="T95" fmla="*/ 180 h 182"/>
                <a:gd name="T96" fmla="*/ 27 w 30"/>
                <a:gd name="T97" fmla="*/ 180 h 182"/>
                <a:gd name="T98" fmla="*/ 27 w 30"/>
                <a:gd name="T99" fmla="*/ 180 h 182"/>
                <a:gd name="T100" fmla="*/ 27 w 30"/>
                <a:gd name="T101" fmla="*/ 182 h 182"/>
                <a:gd name="T102" fmla="*/ 29 w 30"/>
                <a:gd name="T103" fmla="*/ 182 h 182"/>
                <a:gd name="T104" fmla="*/ 29 w 30"/>
                <a:gd name="T105" fmla="*/ 182 h 182"/>
                <a:gd name="T106" fmla="*/ 29 w 30"/>
                <a:gd name="T107" fmla="*/ 182 h 182"/>
                <a:gd name="T108" fmla="*/ 29 w 30"/>
                <a:gd name="T109" fmla="*/ 180 h 182"/>
                <a:gd name="T110" fmla="*/ 30 w 30"/>
                <a:gd name="T111" fmla="*/ 18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5" y="20"/>
                  </a:lnTo>
                  <a:lnTo>
                    <a:pt x="5" y="24"/>
                  </a:lnTo>
                  <a:lnTo>
                    <a:pt x="5" y="25"/>
                  </a:lnTo>
                  <a:lnTo>
                    <a:pt x="7" y="29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7"/>
                  </a:lnTo>
                  <a:lnTo>
                    <a:pt x="7" y="39"/>
                  </a:lnTo>
                  <a:lnTo>
                    <a:pt x="7" y="41"/>
                  </a:lnTo>
                  <a:lnTo>
                    <a:pt x="9" y="45"/>
                  </a:lnTo>
                  <a:lnTo>
                    <a:pt x="9" y="49"/>
                  </a:lnTo>
                  <a:lnTo>
                    <a:pt x="9" y="52"/>
                  </a:lnTo>
                  <a:lnTo>
                    <a:pt x="9" y="56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11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1" y="70"/>
                  </a:lnTo>
                  <a:lnTo>
                    <a:pt x="11" y="76"/>
                  </a:lnTo>
                  <a:lnTo>
                    <a:pt x="13" y="79"/>
                  </a:lnTo>
                  <a:lnTo>
                    <a:pt x="13" y="85"/>
                  </a:lnTo>
                  <a:lnTo>
                    <a:pt x="13" y="87"/>
                  </a:lnTo>
                  <a:lnTo>
                    <a:pt x="13" y="89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15" y="99"/>
                  </a:lnTo>
                  <a:lnTo>
                    <a:pt x="15" y="103"/>
                  </a:lnTo>
                  <a:lnTo>
                    <a:pt x="15" y="108"/>
                  </a:lnTo>
                  <a:lnTo>
                    <a:pt x="15" y="112"/>
                  </a:lnTo>
                  <a:lnTo>
                    <a:pt x="15" y="114"/>
                  </a:lnTo>
                  <a:lnTo>
                    <a:pt x="15" y="116"/>
                  </a:lnTo>
                  <a:lnTo>
                    <a:pt x="17" y="118"/>
                  </a:lnTo>
                  <a:lnTo>
                    <a:pt x="17" y="120"/>
                  </a:lnTo>
                  <a:lnTo>
                    <a:pt x="17" y="120"/>
                  </a:lnTo>
                  <a:lnTo>
                    <a:pt x="17" y="122"/>
                  </a:lnTo>
                  <a:lnTo>
                    <a:pt x="17" y="126"/>
                  </a:lnTo>
                  <a:lnTo>
                    <a:pt x="17" y="129"/>
                  </a:lnTo>
                  <a:lnTo>
                    <a:pt x="17" y="133"/>
                  </a:lnTo>
                  <a:lnTo>
                    <a:pt x="19" y="139"/>
                  </a:lnTo>
                  <a:lnTo>
                    <a:pt x="19" y="143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51"/>
                  </a:lnTo>
                  <a:lnTo>
                    <a:pt x="21" y="151"/>
                  </a:lnTo>
                  <a:lnTo>
                    <a:pt x="21" y="153"/>
                  </a:lnTo>
                  <a:lnTo>
                    <a:pt x="21" y="156"/>
                  </a:lnTo>
                  <a:lnTo>
                    <a:pt x="21" y="160"/>
                  </a:lnTo>
                  <a:lnTo>
                    <a:pt x="21" y="162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3" y="172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80"/>
                  </a:lnTo>
                  <a:lnTo>
                    <a:pt x="25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30" y="17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7" name="Freeform 329">
              <a:extLst>
                <a:ext uri="{FF2B5EF4-FFF2-40B4-BE49-F238E27FC236}">
                  <a16:creationId xmlns:a16="http://schemas.microsoft.com/office/drawing/2014/main" id="{19958C2F-4BDC-40D2-8241-3213C77A2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762" y="3999667"/>
              <a:ext cx="40268" cy="236414"/>
            </a:xfrm>
            <a:custGeom>
              <a:avLst/>
              <a:gdLst>
                <a:gd name="T0" fmla="*/ 0 w 31"/>
                <a:gd name="T1" fmla="*/ 0 h 182"/>
                <a:gd name="T2" fmla="*/ 0 w 31"/>
                <a:gd name="T3" fmla="*/ 0 h 182"/>
                <a:gd name="T4" fmla="*/ 0 w 31"/>
                <a:gd name="T5" fmla="*/ 0 h 182"/>
                <a:gd name="T6" fmla="*/ 0 w 31"/>
                <a:gd name="T7" fmla="*/ 0 h 182"/>
                <a:gd name="T8" fmla="*/ 2 w 31"/>
                <a:gd name="T9" fmla="*/ 4 h 182"/>
                <a:gd name="T10" fmla="*/ 2 w 31"/>
                <a:gd name="T11" fmla="*/ 4 h 182"/>
                <a:gd name="T12" fmla="*/ 2 w 31"/>
                <a:gd name="T13" fmla="*/ 6 h 182"/>
                <a:gd name="T14" fmla="*/ 2 w 31"/>
                <a:gd name="T15" fmla="*/ 6 h 182"/>
                <a:gd name="T16" fmla="*/ 2 w 31"/>
                <a:gd name="T17" fmla="*/ 6 h 182"/>
                <a:gd name="T18" fmla="*/ 4 w 31"/>
                <a:gd name="T19" fmla="*/ 10 h 182"/>
                <a:gd name="T20" fmla="*/ 4 w 31"/>
                <a:gd name="T21" fmla="*/ 16 h 182"/>
                <a:gd name="T22" fmla="*/ 6 w 31"/>
                <a:gd name="T23" fmla="*/ 22 h 182"/>
                <a:gd name="T24" fmla="*/ 6 w 31"/>
                <a:gd name="T25" fmla="*/ 22 h 182"/>
                <a:gd name="T26" fmla="*/ 6 w 31"/>
                <a:gd name="T27" fmla="*/ 24 h 182"/>
                <a:gd name="T28" fmla="*/ 6 w 31"/>
                <a:gd name="T29" fmla="*/ 24 h 182"/>
                <a:gd name="T30" fmla="*/ 6 w 31"/>
                <a:gd name="T31" fmla="*/ 27 h 182"/>
                <a:gd name="T32" fmla="*/ 8 w 31"/>
                <a:gd name="T33" fmla="*/ 35 h 182"/>
                <a:gd name="T34" fmla="*/ 8 w 31"/>
                <a:gd name="T35" fmla="*/ 43 h 182"/>
                <a:gd name="T36" fmla="*/ 10 w 31"/>
                <a:gd name="T37" fmla="*/ 45 h 182"/>
                <a:gd name="T38" fmla="*/ 10 w 31"/>
                <a:gd name="T39" fmla="*/ 47 h 182"/>
                <a:gd name="T40" fmla="*/ 10 w 31"/>
                <a:gd name="T41" fmla="*/ 51 h 182"/>
                <a:gd name="T42" fmla="*/ 10 w 31"/>
                <a:gd name="T43" fmla="*/ 60 h 182"/>
                <a:gd name="T44" fmla="*/ 12 w 31"/>
                <a:gd name="T45" fmla="*/ 68 h 182"/>
                <a:gd name="T46" fmla="*/ 12 w 31"/>
                <a:gd name="T47" fmla="*/ 74 h 182"/>
                <a:gd name="T48" fmla="*/ 12 w 31"/>
                <a:gd name="T49" fmla="*/ 76 h 182"/>
                <a:gd name="T50" fmla="*/ 12 w 31"/>
                <a:gd name="T51" fmla="*/ 77 h 182"/>
                <a:gd name="T52" fmla="*/ 14 w 31"/>
                <a:gd name="T53" fmla="*/ 87 h 182"/>
                <a:gd name="T54" fmla="*/ 14 w 31"/>
                <a:gd name="T55" fmla="*/ 97 h 182"/>
                <a:gd name="T56" fmla="*/ 16 w 31"/>
                <a:gd name="T57" fmla="*/ 101 h 182"/>
                <a:gd name="T58" fmla="*/ 16 w 31"/>
                <a:gd name="T59" fmla="*/ 103 h 182"/>
                <a:gd name="T60" fmla="*/ 16 w 31"/>
                <a:gd name="T61" fmla="*/ 106 h 182"/>
                <a:gd name="T62" fmla="*/ 16 w 31"/>
                <a:gd name="T63" fmla="*/ 114 h 182"/>
                <a:gd name="T64" fmla="*/ 18 w 31"/>
                <a:gd name="T65" fmla="*/ 124 h 182"/>
                <a:gd name="T66" fmla="*/ 18 w 31"/>
                <a:gd name="T67" fmla="*/ 131 h 182"/>
                <a:gd name="T68" fmla="*/ 18 w 31"/>
                <a:gd name="T69" fmla="*/ 133 h 182"/>
                <a:gd name="T70" fmla="*/ 20 w 31"/>
                <a:gd name="T71" fmla="*/ 135 h 182"/>
                <a:gd name="T72" fmla="*/ 20 w 31"/>
                <a:gd name="T73" fmla="*/ 137 h 182"/>
                <a:gd name="T74" fmla="*/ 20 w 31"/>
                <a:gd name="T75" fmla="*/ 141 h 182"/>
                <a:gd name="T76" fmla="*/ 20 w 31"/>
                <a:gd name="T77" fmla="*/ 149 h 182"/>
                <a:gd name="T78" fmla="*/ 21 w 31"/>
                <a:gd name="T79" fmla="*/ 155 h 182"/>
                <a:gd name="T80" fmla="*/ 21 w 31"/>
                <a:gd name="T81" fmla="*/ 156 h 182"/>
                <a:gd name="T82" fmla="*/ 21 w 31"/>
                <a:gd name="T83" fmla="*/ 158 h 182"/>
                <a:gd name="T84" fmla="*/ 21 w 31"/>
                <a:gd name="T85" fmla="*/ 158 h 182"/>
                <a:gd name="T86" fmla="*/ 21 w 31"/>
                <a:gd name="T87" fmla="*/ 162 h 182"/>
                <a:gd name="T88" fmla="*/ 23 w 31"/>
                <a:gd name="T89" fmla="*/ 166 h 182"/>
                <a:gd name="T90" fmla="*/ 23 w 31"/>
                <a:gd name="T91" fmla="*/ 172 h 182"/>
                <a:gd name="T92" fmla="*/ 25 w 31"/>
                <a:gd name="T93" fmla="*/ 174 h 182"/>
                <a:gd name="T94" fmla="*/ 25 w 31"/>
                <a:gd name="T95" fmla="*/ 174 h 182"/>
                <a:gd name="T96" fmla="*/ 25 w 31"/>
                <a:gd name="T97" fmla="*/ 176 h 182"/>
                <a:gd name="T98" fmla="*/ 25 w 31"/>
                <a:gd name="T99" fmla="*/ 178 h 182"/>
                <a:gd name="T100" fmla="*/ 27 w 31"/>
                <a:gd name="T101" fmla="*/ 180 h 182"/>
                <a:gd name="T102" fmla="*/ 27 w 31"/>
                <a:gd name="T103" fmla="*/ 182 h 182"/>
                <a:gd name="T104" fmla="*/ 29 w 31"/>
                <a:gd name="T105" fmla="*/ 182 h 182"/>
                <a:gd name="T106" fmla="*/ 29 w 31"/>
                <a:gd name="T107" fmla="*/ 182 h 182"/>
                <a:gd name="T108" fmla="*/ 29 w 31"/>
                <a:gd name="T109" fmla="*/ 182 h 182"/>
                <a:gd name="T110" fmla="*/ 29 w 31"/>
                <a:gd name="T111" fmla="*/ 182 h 182"/>
                <a:gd name="T112" fmla="*/ 31 w 31"/>
                <a:gd name="T113" fmla="*/ 180 h 182"/>
                <a:gd name="T114" fmla="*/ 31 w 31"/>
                <a:gd name="T115" fmla="*/ 178 h 182"/>
                <a:gd name="T116" fmla="*/ 31 w 31"/>
                <a:gd name="T117" fmla="*/ 17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5"/>
                  </a:lnTo>
                  <a:lnTo>
                    <a:pt x="6" y="27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8" y="43"/>
                  </a:lnTo>
                  <a:lnTo>
                    <a:pt x="10" y="43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7"/>
                  </a:lnTo>
                  <a:lnTo>
                    <a:pt x="10" y="49"/>
                  </a:lnTo>
                  <a:lnTo>
                    <a:pt x="10" y="51"/>
                  </a:lnTo>
                  <a:lnTo>
                    <a:pt x="10" y="54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70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7"/>
                  </a:lnTo>
                  <a:lnTo>
                    <a:pt x="14" y="81"/>
                  </a:lnTo>
                  <a:lnTo>
                    <a:pt x="14" y="87"/>
                  </a:lnTo>
                  <a:lnTo>
                    <a:pt x="14" y="91"/>
                  </a:lnTo>
                  <a:lnTo>
                    <a:pt x="14" y="97"/>
                  </a:lnTo>
                  <a:lnTo>
                    <a:pt x="16" y="99"/>
                  </a:lnTo>
                  <a:lnTo>
                    <a:pt x="16" y="101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6" y="110"/>
                  </a:lnTo>
                  <a:lnTo>
                    <a:pt x="16" y="114"/>
                  </a:lnTo>
                  <a:lnTo>
                    <a:pt x="18" y="120"/>
                  </a:lnTo>
                  <a:lnTo>
                    <a:pt x="18" y="124"/>
                  </a:lnTo>
                  <a:lnTo>
                    <a:pt x="18" y="128"/>
                  </a:lnTo>
                  <a:lnTo>
                    <a:pt x="18" y="131"/>
                  </a:lnTo>
                  <a:lnTo>
                    <a:pt x="18" y="133"/>
                  </a:lnTo>
                  <a:lnTo>
                    <a:pt x="18" y="133"/>
                  </a:lnTo>
                  <a:lnTo>
                    <a:pt x="18" y="133"/>
                  </a:lnTo>
                  <a:lnTo>
                    <a:pt x="20" y="135"/>
                  </a:lnTo>
                  <a:lnTo>
                    <a:pt x="20" y="135"/>
                  </a:lnTo>
                  <a:lnTo>
                    <a:pt x="20" y="137"/>
                  </a:lnTo>
                  <a:lnTo>
                    <a:pt x="20" y="139"/>
                  </a:lnTo>
                  <a:lnTo>
                    <a:pt x="20" y="141"/>
                  </a:lnTo>
                  <a:lnTo>
                    <a:pt x="20" y="145"/>
                  </a:lnTo>
                  <a:lnTo>
                    <a:pt x="20" y="149"/>
                  </a:lnTo>
                  <a:lnTo>
                    <a:pt x="21" y="151"/>
                  </a:lnTo>
                  <a:lnTo>
                    <a:pt x="21" y="155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8"/>
                  </a:lnTo>
                  <a:lnTo>
                    <a:pt x="21" y="158"/>
                  </a:lnTo>
                  <a:lnTo>
                    <a:pt x="21" y="158"/>
                  </a:lnTo>
                  <a:lnTo>
                    <a:pt x="21" y="160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70"/>
                  </a:lnTo>
                  <a:lnTo>
                    <a:pt x="23" y="172"/>
                  </a:lnTo>
                  <a:lnTo>
                    <a:pt x="25" y="172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8" name="Freeform 330">
              <a:extLst>
                <a:ext uri="{FF2B5EF4-FFF2-40B4-BE49-F238E27FC236}">
                  <a16:creationId xmlns:a16="http://schemas.microsoft.com/office/drawing/2014/main" id="{87714B10-FD48-4157-86D4-79F15FF4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0102" y="3999667"/>
              <a:ext cx="40268" cy="236414"/>
            </a:xfrm>
            <a:custGeom>
              <a:avLst/>
              <a:gdLst>
                <a:gd name="T0" fmla="*/ 0 w 31"/>
                <a:gd name="T1" fmla="*/ 0 h 182"/>
                <a:gd name="T2" fmla="*/ 0 w 31"/>
                <a:gd name="T3" fmla="*/ 0 h 182"/>
                <a:gd name="T4" fmla="*/ 2 w 31"/>
                <a:gd name="T5" fmla="*/ 0 h 182"/>
                <a:gd name="T6" fmla="*/ 2 w 31"/>
                <a:gd name="T7" fmla="*/ 0 h 182"/>
                <a:gd name="T8" fmla="*/ 2 w 31"/>
                <a:gd name="T9" fmla="*/ 2 h 182"/>
                <a:gd name="T10" fmla="*/ 2 w 31"/>
                <a:gd name="T11" fmla="*/ 2 h 182"/>
                <a:gd name="T12" fmla="*/ 2 w 31"/>
                <a:gd name="T13" fmla="*/ 4 h 182"/>
                <a:gd name="T14" fmla="*/ 4 w 31"/>
                <a:gd name="T15" fmla="*/ 8 h 182"/>
                <a:gd name="T16" fmla="*/ 4 w 31"/>
                <a:gd name="T17" fmla="*/ 12 h 182"/>
                <a:gd name="T18" fmla="*/ 4 w 31"/>
                <a:gd name="T19" fmla="*/ 12 h 182"/>
                <a:gd name="T20" fmla="*/ 6 w 31"/>
                <a:gd name="T21" fmla="*/ 14 h 182"/>
                <a:gd name="T22" fmla="*/ 6 w 31"/>
                <a:gd name="T23" fmla="*/ 14 h 182"/>
                <a:gd name="T24" fmla="*/ 6 w 31"/>
                <a:gd name="T25" fmla="*/ 18 h 182"/>
                <a:gd name="T26" fmla="*/ 6 w 31"/>
                <a:gd name="T27" fmla="*/ 24 h 182"/>
                <a:gd name="T28" fmla="*/ 8 w 31"/>
                <a:gd name="T29" fmla="*/ 29 h 182"/>
                <a:gd name="T30" fmla="*/ 8 w 31"/>
                <a:gd name="T31" fmla="*/ 31 h 182"/>
                <a:gd name="T32" fmla="*/ 8 w 31"/>
                <a:gd name="T33" fmla="*/ 33 h 182"/>
                <a:gd name="T34" fmla="*/ 8 w 31"/>
                <a:gd name="T35" fmla="*/ 37 h 182"/>
                <a:gd name="T36" fmla="*/ 10 w 31"/>
                <a:gd name="T37" fmla="*/ 45 h 182"/>
                <a:gd name="T38" fmla="*/ 10 w 31"/>
                <a:gd name="T39" fmla="*/ 52 h 182"/>
                <a:gd name="T40" fmla="*/ 12 w 31"/>
                <a:gd name="T41" fmla="*/ 56 h 182"/>
                <a:gd name="T42" fmla="*/ 12 w 31"/>
                <a:gd name="T43" fmla="*/ 60 h 182"/>
                <a:gd name="T44" fmla="*/ 12 w 31"/>
                <a:gd name="T45" fmla="*/ 62 h 182"/>
                <a:gd name="T46" fmla="*/ 12 w 31"/>
                <a:gd name="T47" fmla="*/ 70 h 182"/>
                <a:gd name="T48" fmla="*/ 13 w 31"/>
                <a:gd name="T49" fmla="*/ 79 h 182"/>
                <a:gd name="T50" fmla="*/ 13 w 31"/>
                <a:gd name="T51" fmla="*/ 85 h 182"/>
                <a:gd name="T52" fmla="*/ 13 w 31"/>
                <a:gd name="T53" fmla="*/ 87 h 182"/>
                <a:gd name="T54" fmla="*/ 13 w 31"/>
                <a:gd name="T55" fmla="*/ 89 h 182"/>
                <a:gd name="T56" fmla="*/ 13 w 31"/>
                <a:gd name="T57" fmla="*/ 89 h 182"/>
                <a:gd name="T58" fmla="*/ 15 w 31"/>
                <a:gd name="T59" fmla="*/ 99 h 182"/>
                <a:gd name="T60" fmla="*/ 15 w 31"/>
                <a:gd name="T61" fmla="*/ 108 h 182"/>
                <a:gd name="T62" fmla="*/ 17 w 31"/>
                <a:gd name="T63" fmla="*/ 118 h 182"/>
                <a:gd name="T64" fmla="*/ 17 w 31"/>
                <a:gd name="T65" fmla="*/ 118 h 182"/>
                <a:gd name="T66" fmla="*/ 17 w 31"/>
                <a:gd name="T67" fmla="*/ 120 h 182"/>
                <a:gd name="T68" fmla="*/ 17 w 31"/>
                <a:gd name="T69" fmla="*/ 122 h 182"/>
                <a:gd name="T70" fmla="*/ 17 w 31"/>
                <a:gd name="T71" fmla="*/ 126 h 182"/>
                <a:gd name="T72" fmla="*/ 19 w 31"/>
                <a:gd name="T73" fmla="*/ 135 h 182"/>
                <a:gd name="T74" fmla="*/ 19 w 31"/>
                <a:gd name="T75" fmla="*/ 143 h 182"/>
                <a:gd name="T76" fmla="*/ 21 w 31"/>
                <a:gd name="T77" fmla="*/ 145 h 182"/>
                <a:gd name="T78" fmla="*/ 21 w 31"/>
                <a:gd name="T79" fmla="*/ 147 h 182"/>
                <a:gd name="T80" fmla="*/ 21 w 31"/>
                <a:gd name="T81" fmla="*/ 151 h 182"/>
                <a:gd name="T82" fmla="*/ 21 w 31"/>
                <a:gd name="T83" fmla="*/ 156 h 182"/>
                <a:gd name="T84" fmla="*/ 23 w 31"/>
                <a:gd name="T85" fmla="*/ 162 h 182"/>
                <a:gd name="T86" fmla="*/ 23 w 31"/>
                <a:gd name="T87" fmla="*/ 166 h 182"/>
                <a:gd name="T88" fmla="*/ 23 w 31"/>
                <a:gd name="T89" fmla="*/ 166 h 182"/>
                <a:gd name="T90" fmla="*/ 23 w 31"/>
                <a:gd name="T91" fmla="*/ 168 h 182"/>
                <a:gd name="T92" fmla="*/ 25 w 31"/>
                <a:gd name="T93" fmla="*/ 172 h 182"/>
                <a:gd name="T94" fmla="*/ 27 w 31"/>
                <a:gd name="T95" fmla="*/ 176 h 182"/>
                <a:gd name="T96" fmla="*/ 27 w 31"/>
                <a:gd name="T97" fmla="*/ 180 h 182"/>
                <a:gd name="T98" fmla="*/ 27 w 31"/>
                <a:gd name="T99" fmla="*/ 180 h 182"/>
                <a:gd name="T100" fmla="*/ 27 w 31"/>
                <a:gd name="T101" fmla="*/ 180 h 182"/>
                <a:gd name="T102" fmla="*/ 29 w 31"/>
                <a:gd name="T103" fmla="*/ 182 h 182"/>
                <a:gd name="T104" fmla="*/ 29 w 31"/>
                <a:gd name="T105" fmla="*/ 182 h 182"/>
                <a:gd name="T106" fmla="*/ 31 w 31"/>
                <a:gd name="T107" fmla="*/ 182 h 182"/>
                <a:gd name="T108" fmla="*/ 31 w 31"/>
                <a:gd name="T109" fmla="*/ 182 h 182"/>
                <a:gd name="T110" fmla="*/ 31 w 31"/>
                <a:gd name="T111" fmla="*/ 182 h 182"/>
                <a:gd name="T112" fmla="*/ 31 w 31"/>
                <a:gd name="T113" fmla="*/ 182 h 182"/>
                <a:gd name="T114" fmla="*/ 31 w 31"/>
                <a:gd name="T115" fmla="*/ 18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3"/>
                  </a:lnTo>
                  <a:lnTo>
                    <a:pt x="8" y="35"/>
                  </a:lnTo>
                  <a:lnTo>
                    <a:pt x="8" y="37"/>
                  </a:lnTo>
                  <a:lnTo>
                    <a:pt x="10" y="41"/>
                  </a:lnTo>
                  <a:lnTo>
                    <a:pt x="10" y="45"/>
                  </a:lnTo>
                  <a:lnTo>
                    <a:pt x="10" y="49"/>
                  </a:lnTo>
                  <a:lnTo>
                    <a:pt x="10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2" y="70"/>
                  </a:lnTo>
                  <a:lnTo>
                    <a:pt x="13" y="76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5"/>
                  </a:lnTo>
                  <a:lnTo>
                    <a:pt x="13" y="85"/>
                  </a:lnTo>
                  <a:lnTo>
                    <a:pt x="13" y="87"/>
                  </a:lnTo>
                  <a:lnTo>
                    <a:pt x="13" y="87"/>
                  </a:lnTo>
                  <a:lnTo>
                    <a:pt x="13" y="89"/>
                  </a:lnTo>
                  <a:lnTo>
                    <a:pt x="13" y="89"/>
                  </a:lnTo>
                  <a:lnTo>
                    <a:pt x="13" y="89"/>
                  </a:lnTo>
                  <a:lnTo>
                    <a:pt x="15" y="95"/>
                  </a:lnTo>
                  <a:lnTo>
                    <a:pt x="15" y="99"/>
                  </a:lnTo>
                  <a:lnTo>
                    <a:pt x="15" y="103"/>
                  </a:lnTo>
                  <a:lnTo>
                    <a:pt x="15" y="108"/>
                  </a:lnTo>
                  <a:lnTo>
                    <a:pt x="17" y="112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20"/>
                  </a:lnTo>
                  <a:lnTo>
                    <a:pt x="17" y="120"/>
                  </a:lnTo>
                  <a:lnTo>
                    <a:pt x="17" y="122"/>
                  </a:lnTo>
                  <a:lnTo>
                    <a:pt x="17" y="124"/>
                  </a:lnTo>
                  <a:lnTo>
                    <a:pt x="17" y="126"/>
                  </a:lnTo>
                  <a:lnTo>
                    <a:pt x="19" y="129"/>
                  </a:lnTo>
                  <a:lnTo>
                    <a:pt x="19" y="135"/>
                  </a:lnTo>
                  <a:lnTo>
                    <a:pt x="19" y="139"/>
                  </a:lnTo>
                  <a:lnTo>
                    <a:pt x="19" y="143"/>
                  </a:lnTo>
                  <a:lnTo>
                    <a:pt x="21" y="143"/>
                  </a:lnTo>
                  <a:lnTo>
                    <a:pt x="21" y="145"/>
                  </a:lnTo>
                  <a:lnTo>
                    <a:pt x="21" y="145"/>
                  </a:lnTo>
                  <a:lnTo>
                    <a:pt x="21" y="147"/>
                  </a:lnTo>
                  <a:lnTo>
                    <a:pt x="21" y="149"/>
                  </a:lnTo>
                  <a:lnTo>
                    <a:pt x="21" y="151"/>
                  </a:lnTo>
                  <a:lnTo>
                    <a:pt x="21" y="153"/>
                  </a:lnTo>
                  <a:lnTo>
                    <a:pt x="21" y="156"/>
                  </a:lnTo>
                  <a:lnTo>
                    <a:pt x="23" y="160"/>
                  </a:lnTo>
                  <a:lnTo>
                    <a:pt x="23" y="162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5" y="170"/>
                  </a:lnTo>
                  <a:lnTo>
                    <a:pt x="25" y="172"/>
                  </a:lnTo>
                  <a:lnTo>
                    <a:pt x="25" y="174"/>
                  </a:lnTo>
                  <a:lnTo>
                    <a:pt x="27" y="176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9" name="Freeform 331">
              <a:extLst>
                <a:ext uri="{FF2B5EF4-FFF2-40B4-BE49-F238E27FC236}">
                  <a16:creationId xmlns:a16="http://schemas.microsoft.com/office/drawing/2014/main" id="{4E5138A1-54B2-4553-8766-A4A2304F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8041" y="3999667"/>
              <a:ext cx="24681" cy="155878"/>
            </a:xfrm>
            <a:custGeom>
              <a:avLst/>
              <a:gdLst>
                <a:gd name="T0" fmla="*/ 0 w 19"/>
                <a:gd name="T1" fmla="*/ 0 h 120"/>
                <a:gd name="T2" fmla="*/ 0 w 19"/>
                <a:gd name="T3" fmla="*/ 0 h 120"/>
                <a:gd name="T4" fmla="*/ 0 w 19"/>
                <a:gd name="T5" fmla="*/ 0 h 120"/>
                <a:gd name="T6" fmla="*/ 0 w 19"/>
                <a:gd name="T7" fmla="*/ 0 h 120"/>
                <a:gd name="T8" fmla="*/ 0 w 19"/>
                <a:gd name="T9" fmla="*/ 0 h 120"/>
                <a:gd name="T10" fmla="*/ 2 w 19"/>
                <a:gd name="T11" fmla="*/ 0 h 120"/>
                <a:gd name="T12" fmla="*/ 2 w 19"/>
                <a:gd name="T13" fmla="*/ 0 h 120"/>
                <a:gd name="T14" fmla="*/ 2 w 19"/>
                <a:gd name="T15" fmla="*/ 2 h 120"/>
                <a:gd name="T16" fmla="*/ 2 w 19"/>
                <a:gd name="T17" fmla="*/ 4 h 120"/>
                <a:gd name="T18" fmla="*/ 3 w 19"/>
                <a:gd name="T19" fmla="*/ 4 h 120"/>
                <a:gd name="T20" fmla="*/ 3 w 19"/>
                <a:gd name="T21" fmla="*/ 6 h 120"/>
                <a:gd name="T22" fmla="*/ 3 w 19"/>
                <a:gd name="T23" fmla="*/ 6 h 120"/>
                <a:gd name="T24" fmla="*/ 3 w 19"/>
                <a:gd name="T25" fmla="*/ 6 h 120"/>
                <a:gd name="T26" fmla="*/ 3 w 19"/>
                <a:gd name="T27" fmla="*/ 6 h 120"/>
                <a:gd name="T28" fmla="*/ 3 w 19"/>
                <a:gd name="T29" fmla="*/ 8 h 120"/>
                <a:gd name="T30" fmla="*/ 3 w 19"/>
                <a:gd name="T31" fmla="*/ 8 h 120"/>
                <a:gd name="T32" fmla="*/ 3 w 19"/>
                <a:gd name="T33" fmla="*/ 10 h 120"/>
                <a:gd name="T34" fmla="*/ 5 w 19"/>
                <a:gd name="T35" fmla="*/ 12 h 120"/>
                <a:gd name="T36" fmla="*/ 5 w 19"/>
                <a:gd name="T37" fmla="*/ 16 h 120"/>
                <a:gd name="T38" fmla="*/ 5 w 19"/>
                <a:gd name="T39" fmla="*/ 18 h 120"/>
                <a:gd name="T40" fmla="*/ 5 w 19"/>
                <a:gd name="T41" fmla="*/ 20 h 120"/>
                <a:gd name="T42" fmla="*/ 5 w 19"/>
                <a:gd name="T43" fmla="*/ 20 h 120"/>
                <a:gd name="T44" fmla="*/ 5 w 19"/>
                <a:gd name="T45" fmla="*/ 20 h 120"/>
                <a:gd name="T46" fmla="*/ 5 w 19"/>
                <a:gd name="T47" fmla="*/ 22 h 120"/>
                <a:gd name="T48" fmla="*/ 7 w 19"/>
                <a:gd name="T49" fmla="*/ 24 h 120"/>
                <a:gd name="T50" fmla="*/ 7 w 19"/>
                <a:gd name="T51" fmla="*/ 24 h 120"/>
                <a:gd name="T52" fmla="*/ 7 w 19"/>
                <a:gd name="T53" fmla="*/ 27 h 120"/>
                <a:gd name="T54" fmla="*/ 7 w 19"/>
                <a:gd name="T55" fmla="*/ 31 h 120"/>
                <a:gd name="T56" fmla="*/ 7 w 19"/>
                <a:gd name="T57" fmla="*/ 35 h 120"/>
                <a:gd name="T58" fmla="*/ 9 w 19"/>
                <a:gd name="T59" fmla="*/ 39 h 120"/>
                <a:gd name="T60" fmla="*/ 9 w 19"/>
                <a:gd name="T61" fmla="*/ 41 h 120"/>
                <a:gd name="T62" fmla="*/ 9 w 19"/>
                <a:gd name="T63" fmla="*/ 43 h 120"/>
                <a:gd name="T64" fmla="*/ 9 w 19"/>
                <a:gd name="T65" fmla="*/ 43 h 120"/>
                <a:gd name="T66" fmla="*/ 9 w 19"/>
                <a:gd name="T67" fmla="*/ 43 h 120"/>
                <a:gd name="T68" fmla="*/ 9 w 19"/>
                <a:gd name="T69" fmla="*/ 45 h 120"/>
                <a:gd name="T70" fmla="*/ 9 w 19"/>
                <a:gd name="T71" fmla="*/ 45 h 120"/>
                <a:gd name="T72" fmla="*/ 9 w 19"/>
                <a:gd name="T73" fmla="*/ 45 h 120"/>
                <a:gd name="T74" fmla="*/ 9 w 19"/>
                <a:gd name="T75" fmla="*/ 47 h 120"/>
                <a:gd name="T76" fmla="*/ 11 w 19"/>
                <a:gd name="T77" fmla="*/ 51 h 120"/>
                <a:gd name="T78" fmla="*/ 11 w 19"/>
                <a:gd name="T79" fmla="*/ 54 h 120"/>
                <a:gd name="T80" fmla="*/ 11 w 19"/>
                <a:gd name="T81" fmla="*/ 60 h 120"/>
                <a:gd name="T82" fmla="*/ 11 w 19"/>
                <a:gd name="T83" fmla="*/ 64 h 120"/>
                <a:gd name="T84" fmla="*/ 11 w 19"/>
                <a:gd name="T85" fmla="*/ 66 h 120"/>
                <a:gd name="T86" fmla="*/ 13 w 19"/>
                <a:gd name="T87" fmla="*/ 68 h 120"/>
                <a:gd name="T88" fmla="*/ 13 w 19"/>
                <a:gd name="T89" fmla="*/ 70 h 120"/>
                <a:gd name="T90" fmla="*/ 13 w 19"/>
                <a:gd name="T91" fmla="*/ 70 h 120"/>
                <a:gd name="T92" fmla="*/ 13 w 19"/>
                <a:gd name="T93" fmla="*/ 72 h 120"/>
                <a:gd name="T94" fmla="*/ 13 w 19"/>
                <a:gd name="T95" fmla="*/ 74 h 120"/>
                <a:gd name="T96" fmla="*/ 13 w 19"/>
                <a:gd name="T97" fmla="*/ 77 h 120"/>
                <a:gd name="T98" fmla="*/ 13 w 19"/>
                <a:gd name="T99" fmla="*/ 81 h 120"/>
                <a:gd name="T100" fmla="*/ 15 w 19"/>
                <a:gd name="T101" fmla="*/ 87 h 120"/>
                <a:gd name="T102" fmla="*/ 15 w 19"/>
                <a:gd name="T103" fmla="*/ 91 h 120"/>
                <a:gd name="T104" fmla="*/ 15 w 19"/>
                <a:gd name="T105" fmla="*/ 97 h 120"/>
                <a:gd name="T106" fmla="*/ 15 w 19"/>
                <a:gd name="T107" fmla="*/ 101 h 120"/>
                <a:gd name="T108" fmla="*/ 17 w 19"/>
                <a:gd name="T109" fmla="*/ 103 h 120"/>
                <a:gd name="T110" fmla="*/ 17 w 19"/>
                <a:gd name="T111" fmla="*/ 103 h 120"/>
                <a:gd name="T112" fmla="*/ 17 w 19"/>
                <a:gd name="T113" fmla="*/ 104 h 120"/>
                <a:gd name="T114" fmla="*/ 17 w 19"/>
                <a:gd name="T115" fmla="*/ 106 h 120"/>
                <a:gd name="T116" fmla="*/ 17 w 19"/>
                <a:gd name="T117" fmla="*/ 108 h 120"/>
                <a:gd name="T118" fmla="*/ 17 w 19"/>
                <a:gd name="T119" fmla="*/ 110 h 120"/>
                <a:gd name="T120" fmla="*/ 17 w 19"/>
                <a:gd name="T121" fmla="*/ 114 h 120"/>
                <a:gd name="T122" fmla="*/ 19 w 19"/>
                <a:gd name="T12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" h="12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10"/>
                  </a:lnTo>
                  <a:lnTo>
                    <a:pt x="5" y="12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7"/>
                  </a:lnTo>
                  <a:lnTo>
                    <a:pt x="7" y="31"/>
                  </a:lnTo>
                  <a:lnTo>
                    <a:pt x="7" y="35"/>
                  </a:lnTo>
                  <a:lnTo>
                    <a:pt x="9" y="39"/>
                  </a:lnTo>
                  <a:lnTo>
                    <a:pt x="9" y="41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7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60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3" y="68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7"/>
                  </a:lnTo>
                  <a:lnTo>
                    <a:pt x="13" y="81"/>
                  </a:lnTo>
                  <a:lnTo>
                    <a:pt x="15" y="87"/>
                  </a:lnTo>
                  <a:lnTo>
                    <a:pt x="15" y="91"/>
                  </a:lnTo>
                  <a:lnTo>
                    <a:pt x="15" y="97"/>
                  </a:lnTo>
                  <a:lnTo>
                    <a:pt x="15" y="101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7" y="104"/>
                  </a:lnTo>
                  <a:lnTo>
                    <a:pt x="17" y="106"/>
                  </a:lnTo>
                  <a:lnTo>
                    <a:pt x="17" y="108"/>
                  </a:lnTo>
                  <a:lnTo>
                    <a:pt x="17" y="110"/>
                  </a:lnTo>
                  <a:lnTo>
                    <a:pt x="17" y="114"/>
                  </a:lnTo>
                  <a:lnTo>
                    <a:pt x="19" y="1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0" name="Line 332">
              <a:extLst>
                <a:ext uri="{FF2B5EF4-FFF2-40B4-BE49-F238E27FC236}">
                  <a16:creationId xmlns:a16="http://schemas.microsoft.com/office/drawing/2014/main" id="{C9575645-32E3-4184-B9D2-0B14747834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01289" y="3999667"/>
              <a:ext cx="3247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1" name="Line 333">
              <a:extLst>
                <a:ext uri="{FF2B5EF4-FFF2-40B4-BE49-F238E27FC236}">
                  <a16:creationId xmlns:a16="http://schemas.microsoft.com/office/drawing/2014/main" id="{3BB0801C-7A58-426F-8B19-FF276AA5D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79228" y="3999667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2" name="Line 334">
              <a:extLst>
                <a:ext uri="{FF2B5EF4-FFF2-40B4-BE49-F238E27FC236}">
                  <a16:creationId xmlns:a16="http://schemas.microsoft.com/office/drawing/2014/main" id="{B5FE8C98-B7CB-4379-8FF3-66C6481CF7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51971" y="3999667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3" name="Line 335">
              <a:extLst>
                <a:ext uri="{FF2B5EF4-FFF2-40B4-BE49-F238E27FC236}">
                  <a16:creationId xmlns:a16="http://schemas.microsoft.com/office/drawing/2014/main" id="{6C7E999F-CFAC-4774-81D1-2DA378E780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3415" y="3999667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4" name="Line 336">
              <a:extLst>
                <a:ext uri="{FF2B5EF4-FFF2-40B4-BE49-F238E27FC236}">
                  <a16:creationId xmlns:a16="http://schemas.microsoft.com/office/drawing/2014/main" id="{36FD19B4-F479-475C-8C7B-29721CA96B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96157" y="3999667"/>
              <a:ext cx="3247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5" name="Line 337">
              <a:extLst>
                <a:ext uri="{FF2B5EF4-FFF2-40B4-BE49-F238E27FC236}">
                  <a16:creationId xmlns:a16="http://schemas.microsoft.com/office/drawing/2014/main" id="{B50C0B2E-DE07-4457-B7B8-8AA9A9D29E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22287" y="3999667"/>
              <a:ext cx="3247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6" name="Line 338">
              <a:extLst>
                <a:ext uri="{FF2B5EF4-FFF2-40B4-BE49-F238E27FC236}">
                  <a16:creationId xmlns:a16="http://schemas.microsoft.com/office/drawing/2014/main" id="{1A430A01-945A-4F4D-AF4A-B43AE78EA1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95030" y="3999667"/>
              <a:ext cx="3507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7" name="Line 339">
              <a:extLst>
                <a:ext uri="{FF2B5EF4-FFF2-40B4-BE49-F238E27FC236}">
                  <a16:creationId xmlns:a16="http://schemas.microsoft.com/office/drawing/2014/main" id="{42C0A06C-2915-4284-AECC-E3EFA0263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70371" y="3999667"/>
              <a:ext cx="3767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8" name="Line 340">
              <a:extLst>
                <a:ext uri="{FF2B5EF4-FFF2-40B4-BE49-F238E27FC236}">
                  <a16:creationId xmlns:a16="http://schemas.microsoft.com/office/drawing/2014/main" id="{ED324D0D-B8C5-4744-8742-F915C8892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0639" y="4236081"/>
              <a:ext cx="2208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9" name="Line 341">
              <a:extLst>
                <a:ext uri="{FF2B5EF4-FFF2-40B4-BE49-F238E27FC236}">
                  <a16:creationId xmlns:a16="http://schemas.microsoft.com/office/drawing/2014/main" id="{7FBDED5A-F35B-4200-812E-8A0EDA840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2700" y="4236081"/>
              <a:ext cx="3507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0" name="Line 342">
              <a:extLst>
                <a:ext uri="{FF2B5EF4-FFF2-40B4-BE49-F238E27FC236}">
                  <a16:creationId xmlns:a16="http://schemas.microsoft.com/office/drawing/2014/main" id="{06F75BCF-42DF-48B8-BF72-16AF4567C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7360" y="4236081"/>
              <a:ext cx="3507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1" name="Line 343">
              <a:extLst>
                <a:ext uri="{FF2B5EF4-FFF2-40B4-BE49-F238E27FC236}">
                  <a16:creationId xmlns:a16="http://schemas.microsoft.com/office/drawing/2014/main" id="{FDFF8241-18C1-48C8-BECB-6D94BFC045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5916" y="4236081"/>
              <a:ext cx="3247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2" name="Line 344">
              <a:extLst>
                <a:ext uri="{FF2B5EF4-FFF2-40B4-BE49-F238E27FC236}">
                  <a16:creationId xmlns:a16="http://schemas.microsoft.com/office/drawing/2014/main" id="{CB951241-5FD1-4492-B21B-6E2C29E1CC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3828" y="4236081"/>
              <a:ext cx="2727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3" name="Line 345">
              <a:extLst>
                <a:ext uri="{FF2B5EF4-FFF2-40B4-BE49-F238E27FC236}">
                  <a16:creationId xmlns:a16="http://schemas.microsoft.com/office/drawing/2014/main" id="{B4FEA35C-C4C4-4608-A937-AAB0F1E89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085" y="4236081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4" name="Line 346">
              <a:extLst>
                <a:ext uri="{FF2B5EF4-FFF2-40B4-BE49-F238E27FC236}">
                  <a16:creationId xmlns:a16="http://schemas.microsoft.com/office/drawing/2014/main" id="{52B5EDAB-EE83-45D0-A773-BF891F859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8342" y="4236081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5" name="Line 347">
              <a:extLst>
                <a:ext uri="{FF2B5EF4-FFF2-40B4-BE49-F238E27FC236}">
                  <a16:creationId xmlns:a16="http://schemas.microsoft.com/office/drawing/2014/main" id="{35369E44-8363-4023-B290-4E568A71C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6898" y="4236081"/>
              <a:ext cx="2727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6" name="Line 348">
              <a:extLst>
                <a:ext uri="{FF2B5EF4-FFF2-40B4-BE49-F238E27FC236}">
                  <a16:creationId xmlns:a16="http://schemas.microsoft.com/office/drawing/2014/main" id="{DCF7C3D0-A737-491E-BFD3-623E5592E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1557" y="4236081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7" name="Line 349">
              <a:extLst>
                <a:ext uri="{FF2B5EF4-FFF2-40B4-BE49-F238E27FC236}">
                  <a16:creationId xmlns:a16="http://schemas.microsoft.com/office/drawing/2014/main" id="{4B43C35E-AE40-4585-AEDA-E78DF91DC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90897" y="4236081"/>
              <a:ext cx="519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8" name="Freeform 350">
              <a:extLst>
                <a:ext uri="{FF2B5EF4-FFF2-40B4-BE49-F238E27FC236}">
                  <a16:creationId xmlns:a16="http://schemas.microsoft.com/office/drawing/2014/main" id="{65152670-4E9F-4B25-A6B8-7DE9BB899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722" y="4155544"/>
              <a:ext cx="0" cy="80537"/>
            </a:xfrm>
            <a:custGeom>
              <a:avLst/>
              <a:gdLst>
                <a:gd name="T0" fmla="*/ 62 h 62"/>
                <a:gd name="T1" fmla="*/ 60 h 62"/>
                <a:gd name="T2" fmla="*/ 50 h 62"/>
                <a:gd name="T3" fmla="*/ 36 h 62"/>
                <a:gd name="T4" fmla="*/ 19 h 62"/>
                <a:gd name="T5" fmla="*/ 0 h 6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2">
                  <a:moveTo>
                    <a:pt x="0" y="62"/>
                  </a:moveTo>
                  <a:lnTo>
                    <a:pt x="0" y="60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9" name="Freeform 351">
              <a:extLst>
                <a:ext uri="{FF2B5EF4-FFF2-40B4-BE49-F238E27FC236}">
                  <a16:creationId xmlns:a16="http://schemas.microsoft.com/office/drawing/2014/main" id="{648811E5-598B-4F8C-A4C4-C4DE4DA72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897" y="4225689"/>
              <a:ext cx="0" cy="10392"/>
            </a:xfrm>
            <a:custGeom>
              <a:avLst/>
              <a:gdLst>
                <a:gd name="T0" fmla="*/ 0 h 8"/>
                <a:gd name="T1" fmla="*/ 6 h 8"/>
                <a:gd name="T2" fmla="*/ 8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6"/>
                  </a:lnTo>
                  <a:lnTo>
                    <a:pt x="0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0" name="Line 352">
              <a:extLst>
                <a:ext uri="{FF2B5EF4-FFF2-40B4-BE49-F238E27FC236}">
                  <a16:creationId xmlns:a16="http://schemas.microsoft.com/office/drawing/2014/main" id="{B6075BFF-6C31-4C7D-B27A-687BA5D36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32722" y="4220493"/>
              <a:ext cx="11691" cy="155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1" name="Line 353">
              <a:extLst>
                <a:ext uri="{FF2B5EF4-FFF2-40B4-BE49-F238E27FC236}">
                  <a16:creationId xmlns:a16="http://schemas.microsoft.com/office/drawing/2014/main" id="{0544D7F5-DB13-43A5-9BDF-5C4AE539FB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040516" y="4007461"/>
              <a:ext cx="3897" cy="519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2" name="Freeform 354">
              <a:extLst>
                <a:ext uri="{FF2B5EF4-FFF2-40B4-BE49-F238E27FC236}">
                  <a16:creationId xmlns:a16="http://schemas.microsoft.com/office/drawing/2014/main" id="{3AF85C25-7759-4100-9951-61D3BD1C1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4413" y="4012657"/>
              <a:ext cx="0" cy="207837"/>
            </a:xfrm>
            <a:custGeom>
              <a:avLst/>
              <a:gdLst>
                <a:gd name="T0" fmla="*/ 0 h 160"/>
                <a:gd name="T1" fmla="*/ 4 h 160"/>
                <a:gd name="T2" fmla="*/ 10 h 160"/>
                <a:gd name="T3" fmla="*/ 21 h 160"/>
                <a:gd name="T4" fmla="*/ 35 h 160"/>
                <a:gd name="T5" fmla="*/ 52 h 160"/>
                <a:gd name="T6" fmla="*/ 71 h 160"/>
                <a:gd name="T7" fmla="*/ 91 h 160"/>
                <a:gd name="T8" fmla="*/ 108 h 160"/>
                <a:gd name="T9" fmla="*/ 125 h 160"/>
                <a:gd name="T10" fmla="*/ 141 h 160"/>
                <a:gd name="T11" fmla="*/ 150 h 160"/>
                <a:gd name="T12" fmla="*/ 158 h 160"/>
                <a:gd name="T13" fmla="*/ 160 h 16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</a:cxnLst>
              <a:rect l="0" t="0" r="r" b="b"/>
              <a:pathLst>
                <a:path h="160">
                  <a:moveTo>
                    <a:pt x="0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0" y="35"/>
                  </a:lnTo>
                  <a:lnTo>
                    <a:pt x="0" y="52"/>
                  </a:lnTo>
                  <a:lnTo>
                    <a:pt x="0" y="71"/>
                  </a:lnTo>
                  <a:lnTo>
                    <a:pt x="0" y="91"/>
                  </a:lnTo>
                  <a:lnTo>
                    <a:pt x="0" y="108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3" name="Line 355">
              <a:extLst>
                <a:ext uri="{FF2B5EF4-FFF2-40B4-BE49-F238E27FC236}">
                  <a16:creationId xmlns:a16="http://schemas.microsoft.com/office/drawing/2014/main" id="{EB8B6278-4E31-43B2-81CE-62936DA97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9206" y="4220493"/>
              <a:ext cx="11691" cy="155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4" name="Freeform 356">
              <a:extLst>
                <a:ext uri="{FF2B5EF4-FFF2-40B4-BE49-F238E27FC236}">
                  <a16:creationId xmlns:a16="http://schemas.microsoft.com/office/drawing/2014/main" id="{EB7B0115-D29D-4483-9263-701CE80B0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206" y="4017853"/>
              <a:ext cx="0" cy="202641"/>
            </a:xfrm>
            <a:custGeom>
              <a:avLst/>
              <a:gdLst>
                <a:gd name="T0" fmla="*/ 156 h 156"/>
                <a:gd name="T1" fmla="*/ 154 h 156"/>
                <a:gd name="T2" fmla="*/ 146 h 156"/>
                <a:gd name="T3" fmla="*/ 133 h 156"/>
                <a:gd name="T4" fmla="*/ 117 h 156"/>
                <a:gd name="T5" fmla="*/ 98 h 156"/>
                <a:gd name="T6" fmla="*/ 79 h 156"/>
                <a:gd name="T7" fmla="*/ 58 h 156"/>
                <a:gd name="T8" fmla="*/ 38 h 156"/>
                <a:gd name="T9" fmla="*/ 23 h 156"/>
                <a:gd name="T10" fmla="*/ 10 h 156"/>
                <a:gd name="T11" fmla="*/ 0 h 15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</a:cxnLst>
              <a:rect l="0" t="0" r="r" b="b"/>
              <a:pathLst>
                <a:path h="156">
                  <a:moveTo>
                    <a:pt x="0" y="156"/>
                  </a:moveTo>
                  <a:lnTo>
                    <a:pt x="0" y="154"/>
                  </a:lnTo>
                  <a:lnTo>
                    <a:pt x="0" y="146"/>
                  </a:lnTo>
                  <a:lnTo>
                    <a:pt x="0" y="133"/>
                  </a:lnTo>
                  <a:lnTo>
                    <a:pt x="0" y="117"/>
                  </a:lnTo>
                  <a:lnTo>
                    <a:pt x="0" y="98"/>
                  </a:lnTo>
                  <a:lnTo>
                    <a:pt x="0" y="79"/>
                  </a:lnTo>
                  <a:lnTo>
                    <a:pt x="0" y="58"/>
                  </a:lnTo>
                  <a:lnTo>
                    <a:pt x="0" y="38"/>
                  </a:lnTo>
                  <a:lnTo>
                    <a:pt x="0" y="23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5" name="Line 357">
              <a:extLst>
                <a:ext uri="{FF2B5EF4-FFF2-40B4-BE49-F238E27FC236}">
                  <a16:creationId xmlns:a16="http://schemas.microsoft.com/office/drawing/2014/main" id="{48868EA7-2CA3-4328-B117-255279574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02459" y="4028244"/>
              <a:ext cx="57674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6" name="Line 358">
              <a:extLst>
                <a:ext uri="{FF2B5EF4-FFF2-40B4-BE49-F238E27FC236}">
                  <a16:creationId xmlns:a16="http://schemas.microsoft.com/office/drawing/2014/main" id="{9ACE2CFA-CA2B-42FF-A91F-25B6420E8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2459" y="4204906"/>
              <a:ext cx="57674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7" name="Freeform 359">
              <a:extLst>
                <a:ext uri="{FF2B5EF4-FFF2-40B4-BE49-F238E27FC236}">
                  <a16:creationId xmlns:a16="http://schemas.microsoft.com/office/drawing/2014/main" id="{CA1B3A61-459E-4E05-8923-019E22E1E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459" y="4028244"/>
              <a:ext cx="0" cy="176661"/>
            </a:xfrm>
            <a:custGeom>
              <a:avLst/>
              <a:gdLst>
                <a:gd name="T0" fmla="*/ 0 h 136"/>
                <a:gd name="T1" fmla="*/ 3 h 136"/>
                <a:gd name="T2" fmla="*/ 9 h 136"/>
                <a:gd name="T3" fmla="*/ 21 h 136"/>
                <a:gd name="T4" fmla="*/ 34 h 136"/>
                <a:gd name="T5" fmla="*/ 52 h 136"/>
                <a:gd name="T6" fmla="*/ 69 h 136"/>
                <a:gd name="T7" fmla="*/ 86 h 136"/>
                <a:gd name="T8" fmla="*/ 104 h 136"/>
                <a:gd name="T9" fmla="*/ 117 h 136"/>
                <a:gd name="T10" fmla="*/ 129 h 136"/>
                <a:gd name="T11" fmla="*/ 134 h 136"/>
                <a:gd name="T12" fmla="*/ 136 h 13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136">
                  <a:moveTo>
                    <a:pt x="0" y="0"/>
                  </a:moveTo>
                  <a:lnTo>
                    <a:pt x="0" y="3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34"/>
                  </a:lnTo>
                  <a:lnTo>
                    <a:pt x="0" y="52"/>
                  </a:lnTo>
                  <a:lnTo>
                    <a:pt x="0" y="69"/>
                  </a:lnTo>
                  <a:lnTo>
                    <a:pt x="0" y="86"/>
                  </a:lnTo>
                  <a:lnTo>
                    <a:pt x="0" y="104"/>
                  </a:lnTo>
                  <a:lnTo>
                    <a:pt x="0" y="117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8" name="Line 360">
              <a:extLst>
                <a:ext uri="{FF2B5EF4-FFF2-40B4-BE49-F238E27FC236}">
                  <a16:creationId xmlns:a16="http://schemas.microsoft.com/office/drawing/2014/main" id="{F118E4FF-BA04-4953-B60B-60B19E431A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44413" y="4042533"/>
              <a:ext cx="14808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9" name="Line 361">
              <a:extLst>
                <a:ext uri="{FF2B5EF4-FFF2-40B4-BE49-F238E27FC236}">
                  <a16:creationId xmlns:a16="http://schemas.microsoft.com/office/drawing/2014/main" id="{BF0CFAA9-427C-4EE2-9ADC-BA12932B7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44413" y="4190617"/>
              <a:ext cx="14808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0" name="Freeform 362">
              <a:extLst>
                <a:ext uri="{FF2B5EF4-FFF2-40B4-BE49-F238E27FC236}">
                  <a16:creationId xmlns:a16="http://schemas.microsoft.com/office/drawing/2014/main" id="{D1A2EF7D-DB0D-4C81-8753-C5A9DD9A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496" y="4042533"/>
              <a:ext cx="0" cy="148084"/>
            </a:xfrm>
            <a:custGeom>
              <a:avLst/>
              <a:gdLst>
                <a:gd name="T0" fmla="*/ 0 h 114"/>
                <a:gd name="T1" fmla="*/ 2 h 114"/>
                <a:gd name="T2" fmla="*/ 10 h 114"/>
                <a:gd name="T3" fmla="*/ 19 h 114"/>
                <a:gd name="T4" fmla="*/ 35 h 114"/>
                <a:gd name="T5" fmla="*/ 50 h 114"/>
                <a:gd name="T6" fmla="*/ 66 h 114"/>
                <a:gd name="T7" fmla="*/ 81 h 114"/>
                <a:gd name="T8" fmla="*/ 95 h 114"/>
                <a:gd name="T9" fmla="*/ 106 h 114"/>
                <a:gd name="T10" fmla="*/ 112 h 114"/>
                <a:gd name="T11" fmla="*/ 114 h 1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</a:cxnLst>
              <a:rect l="0" t="0" r="r" b="b"/>
              <a:pathLst>
                <a:path h="114">
                  <a:moveTo>
                    <a:pt x="0" y="0"/>
                  </a:moveTo>
                  <a:lnTo>
                    <a:pt x="0" y="2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0" y="35"/>
                  </a:lnTo>
                  <a:lnTo>
                    <a:pt x="0" y="50"/>
                  </a:lnTo>
                  <a:lnTo>
                    <a:pt x="0" y="66"/>
                  </a:lnTo>
                  <a:lnTo>
                    <a:pt x="0" y="81"/>
                  </a:lnTo>
                  <a:lnTo>
                    <a:pt x="0" y="95"/>
                  </a:lnTo>
                  <a:lnTo>
                    <a:pt x="0" y="106"/>
                  </a:lnTo>
                  <a:lnTo>
                    <a:pt x="0" y="112"/>
                  </a:lnTo>
                  <a:lnTo>
                    <a:pt x="0" y="11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1" name="Line 363">
              <a:extLst>
                <a:ext uri="{FF2B5EF4-FFF2-40B4-BE49-F238E27FC236}">
                  <a16:creationId xmlns:a16="http://schemas.microsoft.com/office/drawing/2014/main" id="{EA2487B0-4D38-4E65-B023-1EA9736AF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82932" y="4042533"/>
              <a:ext cx="21952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2" name="Line 364">
              <a:extLst>
                <a:ext uri="{FF2B5EF4-FFF2-40B4-BE49-F238E27FC236}">
                  <a16:creationId xmlns:a16="http://schemas.microsoft.com/office/drawing/2014/main" id="{AE01CF0B-D5BB-4B2E-8373-F23FD5EDB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2932" y="4190617"/>
              <a:ext cx="21952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3" name="Freeform 365">
              <a:extLst>
                <a:ext uri="{FF2B5EF4-FFF2-40B4-BE49-F238E27FC236}">
                  <a16:creationId xmlns:a16="http://schemas.microsoft.com/office/drawing/2014/main" id="{6319F22D-B0C6-40A4-B179-0B9A045B7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32" y="4042533"/>
              <a:ext cx="0" cy="148084"/>
            </a:xfrm>
            <a:custGeom>
              <a:avLst/>
              <a:gdLst>
                <a:gd name="T0" fmla="*/ 0 h 114"/>
                <a:gd name="T1" fmla="*/ 2 h 114"/>
                <a:gd name="T2" fmla="*/ 10 h 114"/>
                <a:gd name="T3" fmla="*/ 19 h 114"/>
                <a:gd name="T4" fmla="*/ 35 h 114"/>
                <a:gd name="T5" fmla="*/ 50 h 114"/>
                <a:gd name="T6" fmla="*/ 66 h 114"/>
                <a:gd name="T7" fmla="*/ 81 h 114"/>
                <a:gd name="T8" fmla="*/ 95 h 114"/>
                <a:gd name="T9" fmla="*/ 106 h 114"/>
                <a:gd name="T10" fmla="*/ 112 h 114"/>
                <a:gd name="T11" fmla="*/ 114 h 1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</a:cxnLst>
              <a:rect l="0" t="0" r="r" b="b"/>
              <a:pathLst>
                <a:path h="114">
                  <a:moveTo>
                    <a:pt x="0" y="0"/>
                  </a:moveTo>
                  <a:lnTo>
                    <a:pt x="0" y="2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0" y="35"/>
                  </a:lnTo>
                  <a:lnTo>
                    <a:pt x="0" y="50"/>
                  </a:lnTo>
                  <a:lnTo>
                    <a:pt x="0" y="66"/>
                  </a:lnTo>
                  <a:lnTo>
                    <a:pt x="0" y="81"/>
                  </a:lnTo>
                  <a:lnTo>
                    <a:pt x="0" y="95"/>
                  </a:lnTo>
                  <a:lnTo>
                    <a:pt x="0" y="106"/>
                  </a:lnTo>
                  <a:lnTo>
                    <a:pt x="0" y="112"/>
                  </a:lnTo>
                  <a:lnTo>
                    <a:pt x="0" y="11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3055F67D-FB78-4D01-9C1D-FCDA4BEFA30F}"/>
              </a:ext>
            </a:extLst>
          </p:cNvPr>
          <p:cNvGrpSpPr/>
          <p:nvPr/>
        </p:nvGrpSpPr>
        <p:grpSpPr>
          <a:xfrm>
            <a:off x="2760756" y="3822988"/>
            <a:ext cx="1228909" cy="1508118"/>
            <a:chOff x="2363890" y="3299588"/>
            <a:chExt cx="1228909" cy="1508118"/>
          </a:xfrm>
        </p:grpSpPr>
        <p:sp>
          <p:nvSpPr>
            <p:cNvPr id="214" name="AutoShape 203">
              <a:extLst>
                <a:ext uri="{FF2B5EF4-FFF2-40B4-BE49-F238E27FC236}">
                  <a16:creationId xmlns:a16="http://schemas.microsoft.com/office/drawing/2014/main" id="{6734C183-808B-40F8-A40E-7BA009A59D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85671" y="3299588"/>
              <a:ext cx="1207128" cy="150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5" name="Rectangle 205">
              <a:extLst>
                <a:ext uri="{FF2B5EF4-FFF2-40B4-BE49-F238E27FC236}">
                  <a16:creationId xmlns:a16="http://schemas.microsoft.com/office/drawing/2014/main" id="{3BD77609-035E-4D66-BEF0-383160C63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3890" y="3299588"/>
              <a:ext cx="1180197" cy="15081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7" name="Line 207">
              <a:extLst>
                <a:ext uri="{FF2B5EF4-FFF2-40B4-BE49-F238E27FC236}">
                  <a16:creationId xmlns:a16="http://schemas.microsoft.com/office/drawing/2014/main" id="{6320A36F-1B11-4D5F-BA69-6E745B31EC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9434" y="3893647"/>
              <a:ext cx="0" cy="61782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8" name="Freeform 208">
              <a:extLst>
                <a:ext uri="{FF2B5EF4-FFF2-40B4-BE49-F238E27FC236}">
                  <a16:creationId xmlns:a16="http://schemas.microsoft.com/office/drawing/2014/main" id="{90B3C3EA-AB18-4A94-9294-CB16DC11F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434" y="3437410"/>
              <a:ext cx="0" cy="426138"/>
            </a:xfrm>
            <a:custGeom>
              <a:avLst/>
              <a:gdLst>
                <a:gd name="T0" fmla="*/ 269 h 269"/>
                <a:gd name="T1" fmla="*/ 19 h 269"/>
                <a:gd name="T2" fmla="*/ 10 h 269"/>
                <a:gd name="T3" fmla="*/ 0 h 26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69">
                  <a:moveTo>
                    <a:pt x="0" y="269"/>
                  </a:moveTo>
                  <a:lnTo>
                    <a:pt x="0" y="1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9" name="Freeform 209">
              <a:extLst>
                <a:ext uri="{FF2B5EF4-FFF2-40B4-BE49-F238E27FC236}">
                  <a16:creationId xmlns:a16="http://schemas.microsoft.com/office/drawing/2014/main" id="{E17F8CAE-957F-4D3A-91CE-DFB7DF37B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6860" y="3513449"/>
              <a:ext cx="30099" cy="31683"/>
            </a:xfrm>
            <a:custGeom>
              <a:avLst/>
              <a:gdLst>
                <a:gd name="T0" fmla="*/ 0 w 19"/>
                <a:gd name="T1" fmla="*/ 0 h 20"/>
                <a:gd name="T2" fmla="*/ 3 w 19"/>
                <a:gd name="T3" fmla="*/ 2 h 20"/>
                <a:gd name="T4" fmla="*/ 6 w 19"/>
                <a:gd name="T5" fmla="*/ 2 h 20"/>
                <a:gd name="T6" fmla="*/ 9 w 19"/>
                <a:gd name="T7" fmla="*/ 4 h 20"/>
                <a:gd name="T8" fmla="*/ 13 w 19"/>
                <a:gd name="T9" fmla="*/ 5 h 20"/>
                <a:gd name="T10" fmla="*/ 14 w 19"/>
                <a:gd name="T11" fmla="*/ 8 h 20"/>
                <a:gd name="T12" fmla="*/ 17 w 19"/>
                <a:gd name="T13" fmla="*/ 10 h 20"/>
                <a:gd name="T14" fmla="*/ 17 w 19"/>
                <a:gd name="T15" fmla="*/ 13 h 20"/>
                <a:gd name="T16" fmla="*/ 19 w 19"/>
                <a:gd name="T17" fmla="*/ 16 h 20"/>
                <a:gd name="T18" fmla="*/ 19 w 19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0">
                  <a:moveTo>
                    <a:pt x="0" y="0"/>
                  </a:moveTo>
                  <a:lnTo>
                    <a:pt x="3" y="2"/>
                  </a:lnTo>
                  <a:lnTo>
                    <a:pt x="6" y="2"/>
                  </a:lnTo>
                  <a:lnTo>
                    <a:pt x="9" y="4"/>
                  </a:lnTo>
                  <a:lnTo>
                    <a:pt x="13" y="5"/>
                  </a:lnTo>
                  <a:lnTo>
                    <a:pt x="14" y="8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9" y="16"/>
                  </a:lnTo>
                  <a:lnTo>
                    <a:pt x="19" y="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0" name="Freeform 210">
              <a:extLst>
                <a:ext uri="{FF2B5EF4-FFF2-40B4-BE49-F238E27FC236}">
                  <a16:creationId xmlns:a16="http://schemas.microsoft.com/office/drawing/2014/main" id="{B51080E1-D0D4-412C-B1A8-F116D7CBD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326" y="3513449"/>
              <a:ext cx="30099" cy="31683"/>
            </a:xfrm>
            <a:custGeom>
              <a:avLst/>
              <a:gdLst>
                <a:gd name="T0" fmla="*/ 0 w 19"/>
                <a:gd name="T1" fmla="*/ 20 h 20"/>
                <a:gd name="T2" fmla="*/ 0 w 19"/>
                <a:gd name="T3" fmla="*/ 16 h 20"/>
                <a:gd name="T4" fmla="*/ 2 w 19"/>
                <a:gd name="T5" fmla="*/ 13 h 20"/>
                <a:gd name="T6" fmla="*/ 2 w 19"/>
                <a:gd name="T7" fmla="*/ 10 h 20"/>
                <a:gd name="T8" fmla="*/ 5 w 19"/>
                <a:gd name="T9" fmla="*/ 8 h 20"/>
                <a:gd name="T10" fmla="*/ 7 w 19"/>
                <a:gd name="T11" fmla="*/ 5 h 20"/>
                <a:gd name="T12" fmla="*/ 10 w 19"/>
                <a:gd name="T13" fmla="*/ 4 h 20"/>
                <a:gd name="T14" fmla="*/ 13 w 19"/>
                <a:gd name="T15" fmla="*/ 2 h 20"/>
                <a:gd name="T16" fmla="*/ 16 w 19"/>
                <a:gd name="T17" fmla="*/ 2 h 20"/>
                <a:gd name="T18" fmla="*/ 19 w 19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0">
                  <a:moveTo>
                    <a:pt x="0" y="20"/>
                  </a:moveTo>
                  <a:lnTo>
                    <a:pt x="0" y="16"/>
                  </a:lnTo>
                  <a:lnTo>
                    <a:pt x="2" y="13"/>
                  </a:lnTo>
                  <a:lnTo>
                    <a:pt x="2" y="10"/>
                  </a:lnTo>
                  <a:lnTo>
                    <a:pt x="5" y="8"/>
                  </a:lnTo>
                  <a:lnTo>
                    <a:pt x="7" y="5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2"/>
                  </a:lnTo>
                  <a:lnTo>
                    <a:pt x="19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1" name="Freeform 211">
              <a:extLst>
                <a:ext uri="{FF2B5EF4-FFF2-40B4-BE49-F238E27FC236}">
                  <a16:creationId xmlns:a16="http://schemas.microsoft.com/office/drawing/2014/main" id="{22D518DF-01BB-4EAA-82FA-1A17872E5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326" y="3545132"/>
              <a:ext cx="736633" cy="0"/>
            </a:xfrm>
            <a:custGeom>
              <a:avLst/>
              <a:gdLst>
                <a:gd name="T0" fmla="*/ 465 w 465"/>
                <a:gd name="T1" fmla="*/ 463 w 465"/>
                <a:gd name="T2" fmla="*/ 457 w 465"/>
                <a:gd name="T3" fmla="*/ 448 w 465"/>
                <a:gd name="T4" fmla="*/ 433 w 465"/>
                <a:gd name="T5" fmla="*/ 418 w 465"/>
                <a:gd name="T6" fmla="*/ 397 w 465"/>
                <a:gd name="T7" fmla="*/ 374 w 465"/>
                <a:gd name="T8" fmla="*/ 348 w 465"/>
                <a:gd name="T9" fmla="*/ 322 w 465"/>
                <a:gd name="T10" fmla="*/ 293 w 465"/>
                <a:gd name="T11" fmla="*/ 263 w 465"/>
                <a:gd name="T12" fmla="*/ 233 w 465"/>
                <a:gd name="T13" fmla="*/ 202 w 465"/>
                <a:gd name="T14" fmla="*/ 172 w 465"/>
                <a:gd name="T15" fmla="*/ 144 w 465"/>
                <a:gd name="T16" fmla="*/ 117 w 465"/>
                <a:gd name="T17" fmla="*/ 92 w 465"/>
                <a:gd name="T18" fmla="*/ 68 w 465"/>
                <a:gd name="T19" fmla="*/ 48 w 465"/>
                <a:gd name="T20" fmla="*/ 32 w 465"/>
                <a:gd name="T21" fmla="*/ 18 w 465"/>
                <a:gd name="T22" fmla="*/ 8 w 465"/>
                <a:gd name="T23" fmla="*/ 2 w 465"/>
                <a:gd name="T24" fmla="*/ 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</a:cxnLst>
              <a:rect l="0" t="0" r="r" b="b"/>
              <a:pathLst>
                <a:path w="465">
                  <a:moveTo>
                    <a:pt x="465" y="0"/>
                  </a:moveTo>
                  <a:lnTo>
                    <a:pt x="463" y="0"/>
                  </a:lnTo>
                  <a:lnTo>
                    <a:pt x="457" y="0"/>
                  </a:lnTo>
                  <a:lnTo>
                    <a:pt x="448" y="0"/>
                  </a:lnTo>
                  <a:lnTo>
                    <a:pt x="433" y="0"/>
                  </a:lnTo>
                  <a:lnTo>
                    <a:pt x="418" y="0"/>
                  </a:lnTo>
                  <a:lnTo>
                    <a:pt x="397" y="0"/>
                  </a:lnTo>
                  <a:lnTo>
                    <a:pt x="374" y="0"/>
                  </a:lnTo>
                  <a:lnTo>
                    <a:pt x="348" y="0"/>
                  </a:lnTo>
                  <a:lnTo>
                    <a:pt x="322" y="0"/>
                  </a:lnTo>
                  <a:lnTo>
                    <a:pt x="293" y="0"/>
                  </a:lnTo>
                  <a:lnTo>
                    <a:pt x="263" y="0"/>
                  </a:lnTo>
                  <a:lnTo>
                    <a:pt x="233" y="0"/>
                  </a:lnTo>
                  <a:lnTo>
                    <a:pt x="202" y="0"/>
                  </a:lnTo>
                  <a:lnTo>
                    <a:pt x="172" y="0"/>
                  </a:lnTo>
                  <a:lnTo>
                    <a:pt x="144" y="0"/>
                  </a:lnTo>
                  <a:lnTo>
                    <a:pt x="117" y="0"/>
                  </a:lnTo>
                  <a:lnTo>
                    <a:pt x="92" y="0"/>
                  </a:lnTo>
                  <a:lnTo>
                    <a:pt x="68" y="0"/>
                  </a:lnTo>
                  <a:lnTo>
                    <a:pt x="48" y="0"/>
                  </a:lnTo>
                  <a:lnTo>
                    <a:pt x="32" y="0"/>
                  </a:lnTo>
                  <a:lnTo>
                    <a:pt x="1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2" name="Freeform 212">
              <a:extLst>
                <a:ext uri="{FF2B5EF4-FFF2-40B4-BE49-F238E27FC236}">
                  <a16:creationId xmlns:a16="http://schemas.microsoft.com/office/drawing/2014/main" id="{1AE8F4C1-81A9-4E3F-B7A0-A96013380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425" y="3513449"/>
              <a:ext cx="676435" cy="0"/>
            </a:xfrm>
            <a:custGeom>
              <a:avLst/>
              <a:gdLst>
                <a:gd name="T0" fmla="*/ 0 w 427"/>
                <a:gd name="T1" fmla="*/ 2 w 427"/>
                <a:gd name="T2" fmla="*/ 8 w 427"/>
                <a:gd name="T3" fmla="*/ 18 w 427"/>
                <a:gd name="T4" fmla="*/ 30 w 427"/>
                <a:gd name="T5" fmla="*/ 48 w 427"/>
                <a:gd name="T6" fmla="*/ 68 w 427"/>
                <a:gd name="T7" fmla="*/ 90 w 427"/>
                <a:gd name="T8" fmla="*/ 115 w 427"/>
                <a:gd name="T9" fmla="*/ 142 w 427"/>
                <a:gd name="T10" fmla="*/ 170 w 427"/>
                <a:gd name="T11" fmla="*/ 199 w 427"/>
                <a:gd name="T12" fmla="*/ 229 w 427"/>
                <a:gd name="T13" fmla="*/ 257 w 427"/>
                <a:gd name="T14" fmla="*/ 285 w 427"/>
                <a:gd name="T15" fmla="*/ 312 w 427"/>
                <a:gd name="T16" fmla="*/ 337 w 427"/>
                <a:gd name="T17" fmla="*/ 359 w 427"/>
                <a:gd name="T18" fmla="*/ 380 w 427"/>
                <a:gd name="T19" fmla="*/ 397 w 427"/>
                <a:gd name="T20" fmla="*/ 410 w 427"/>
                <a:gd name="T21" fmla="*/ 419 w 427"/>
                <a:gd name="T22" fmla="*/ 425 w 427"/>
                <a:gd name="T23" fmla="*/ 427 w 42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427">
                  <a:moveTo>
                    <a:pt x="0" y="0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90" y="0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70" y="0"/>
                  </a:lnTo>
                  <a:lnTo>
                    <a:pt x="199" y="0"/>
                  </a:lnTo>
                  <a:lnTo>
                    <a:pt x="229" y="0"/>
                  </a:lnTo>
                  <a:lnTo>
                    <a:pt x="257" y="0"/>
                  </a:lnTo>
                  <a:lnTo>
                    <a:pt x="285" y="0"/>
                  </a:lnTo>
                  <a:lnTo>
                    <a:pt x="312" y="0"/>
                  </a:lnTo>
                  <a:lnTo>
                    <a:pt x="337" y="0"/>
                  </a:lnTo>
                  <a:lnTo>
                    <a:pt x="359" y="0"/>
                  </a:lnTo>
                  <a:lnTo>
                    <a:pt x="380" y="0"/>
                  </a:lnTo>
                  <a:lnTo>
                    <a:pt x="397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5" y="0"/>
                  </a:lnTo>
                  <a:lnTo>
                    <a:pt x="427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3" name="Line 213">
              <a:extLst>
                <a:ext uri="{FF2B5EF4-FFF2-40B4-BE49-F238E27FC236}">
                  <a16:creationId xmlns:a16="http://schemas.microsoft.com/office/drawing/2014/main" id="{A3391599-6EE0-488B-992D-8F9491340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0326" y="4202558"/>
              <a:ext cx="0" cy="17425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4" name="Line 214">
              <a:extLst>
                <a:ext uri="{FF2B5EF4-FFF2-40B4-BE49-F238E27FC236}">
                  <a16:creationId xmlns:a16="http://schemas.microsoft.com/office/drawing/2014/main" id="{48DDE0C9-FE7C-47C9-B3A0-09B6F5640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0326" y="3545132"/>
              <a:ext cx="0" cy="5861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5" name="Line 215">
              <a:extLst>
                <a:ext uri="{FF2B5EF4-FFF2-40B4-BE49-F238E27FC236}">
                  <a16:creationId xmlns:a16="http://schemas.microsoft.com/office/drawing/2014/main" id="{C1427A42-63DF-4FA7-8B07-9950626E89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6959" y="3545132"/>
              <a:ext cx="0" cy="58297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6" name="Line 216">
              <a:extLst>
                <a:ext uri="{FF2B5EF4-FFF2-40B4-BE49-F238E27FC236}">
                  <a16:creationId xmlns:a16="http://schemas.microsoft.com/office/drawing/2014/main" id="{D2559907-A0E7-4E34-B151-AF4F639EB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6959" y="4202558"/>
              <a:ext cx="0" cy="17425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7" name="Freeform 217">
              <a:extLst>
                <a:ext uri="{FF2B5EF4-FFF2-40B4-BE49-F238E27FC236}">
                  <a16:creationId xmlns:a16="http://schemas.microsoft.com/office/drawing/2014/main" id="{D483646B-24B0-4419-B33C-FD6D53673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326" y="4128103"/>
              <a:ext cx="3168" cy="74455"/>
            </a:xfrm>
            <a:custGeom>
              <a:avLst/>
              <a:gdLst>
                <a:gd name="T0" fmla="*/ 0 w 2"/>
                <a:gd name="T1" fmla="*/ 47 h 47"/>
                <a:gd name="T2" fmla="*/ 0 w 2"/>
                <a:gd name="T3" fmla="*/ 47 h 47"/>
                <a:gd name="T4" fmla="*/ 0 w 2"/>
                <a:gd name="T5" fmla="*/ 45 h 47"/>
                <a:gd name="T6" fmla="*/ 0 w 2"/>
                <a:gd name="T7" fmla="*/ 45 h 47"/>
                <a:gd name="T8" fmla="*/ 0 w 2"/>
                <a:gd name="T9" fmla="*/ 45 h 47"/>
                <a:gd name="T10" fmla="*/ 0 w 2"/>
                <a:gd name="T11" fmla="*/ 45 h 47"/>
                <a:gd name="T12" fmla="*/ 0 w 2"/>
                <a:gd name="T13" fmla="*/ 45 h 47"/>
                <a:gd name="T14" fmla="*/ 0 w 2"/>
                <a:gd name="T15" fmla="*/ 44 h 47"/>
                <a:gd name="T16" fmla="*/ 0 w 2"/>
                <a:gd name="T17" fmla="*/ 44 h 47"/>
                <a:gd name="T18" fmla="*/ 0 w 2"/>
                <a:gd name="T19" fmla="*/ 42 h 47"/>
                <a:gd name="T20" fmla="*/ 0 w 2"/>
                <a:gd name="T21" fmla="*/ 42 h 47"/>
                <a:gd name="T22" fmla="*/ 0 w 2"/>
                <a:gd name="T23" fmla="*/ 42 h 47"/>
                <a:gd name="T24" fmla="*/ 0 w 2"/>
                <a:gd name="T25" fmla="*/ 41 h 47"/>
                <a:gd name="T26" fmla="*/ 0 w 2"/>
                <a:gd name="T27" fmla="*/ 39 h 47"/>
                <a:gd name="T28" fmla="*/ 0 w 2"/>
                <a:gd name="T29" fmla="*/ 37 h 47"/>
                <a:gd name="T30" fmla="*/ 0 w 2"/>
                <a:gd name="T31" fmla="*/ 36 h 47"/>
                <a:gd name="T32" fmla="*/ 0 w 2"/>
                <a:gd name="T33" fmla="*/ 36 h 47"/>
                <a:gd name="T34" fmla="*/ 0 w 2"/>
                <a:gd name="T35" fmla="*/ 36 h 47"/>
                <a:gd name="T36" fmla="*/ 0 w 2"/>
                <a:gd name="T37" fmla="*/ 36 h 47"/>
                <a:gd name="T38" fmla="*/ 0 w 2"/>
                <a:gd name="T39" fmla="*/ 34 h 47"/>
                <a:gd name="T40" fmla="*/ 0 w 2"/>
                <a:gd name="T41" fmla="*/ 31 h 47"/>
                <a:gd name="T42" fmla="*/ 2 w 2"/>
                <a:gd name="T43" fmla="*/ 29 h 47"/>
                <a:gd name="T44" fmla="*/ 2 w 2"/>
                <a:gd name="T45" fmla="*/ 29 h 47"/>
                <a:gd name="T46" fmla="*/ 2 w 2"/>
                <a:gd name="T47" fmla="*/ 28 h 47"/>
                <a:gd name="T48" fmla="*/ 2 w 2"/>
                <a:gd name="T49" fmla="*/ 28 h 47"/>
                <a:gd name="T50" fmla="*/ 2 w 2"/>
                <a:gd name="T51" fmla="*/ 24 h 47"/>
                <a:gd name="T52" fmla="*/ 2 w 2"/>
                <a:gd name="T53" fmla="*/ 23 h 47"/>
                <a:gd name="T54" fmla="*/ 2 w 2"/>
                <a:gd name="T55" fmla="*/ 21 h 47"/>
                <a:gd name="T56" fmla="*/ 2 w 2"/>
                <a:gd name="T57" fmla="*/ 21 h 47"/>
                <a:gd name="T58" fmla="*/ 2 w 2"/>
                <a:gd name="T59" fmla="*/ 21 h 47"/>
                <a:gd name="T60" fmla="*/ 2 w 2"/>
                <a:gd name="T61" fmla="*/ 20 h 47"/>
                <a:gd name="T62" fmla="*/ 2 w 2"/>
                <a:gd name="T63" fmla="*/ 18 h 47"/>
                <a:gd name="T64" fmla="*/ 0 w 2"/>
                <a:gd name="T65" fmla="*/ 16 h 47"/>
                <a:gd name="T66" fmla="*/ 0 w 2"/>
                <a:gd name="T67" fmla="*/ 15 h 47"/>
                <a:gd name="T68" fmla="*/ 0 w 2"/>
                <a:gd name="T69" fmla="*/ 13 h 47"/>
                <a:gd name="T70" fmla="*/ 0 w 2"/>
                <a:gd name="T71" fmla="*/ 13 h 47"/>
                <a:gd name="T72" fmla="*/ 0 w 2"/>
                <a:gd name="T73" fmla="*/ 13 h 47"/>
                <a:gd name="T74" fmla="*/ 0 w 2"/>
                <a:gd name="T75" fmla="*/ 12 h 47"/>
                <a:gd name="T76" fmla="*/ 0 w 2"/>
                <a:gd name="T77" fmla="*/ 10 h 47"/>
                <a:gd name="T78" fmla="*/ 0 w 2"/>
                <a:gd name="T79" fmla="*/ 8 h 47"/>
                <a:gd name="T80" fmla="*/ 0 w 2"/>
                <a:gd name="T81" fmla="*/ 7 h 47"/>
                <a:gd name="T82" fmla="*/ 0 w 2"/>
                <a:gd name="T83" fmla="*/ 7 h 47"/>
                <a:gd name="T84" fmla="*/ 0 w 2"/>
                <a:gd name="T85" fmla="*/ 5 h 47"/>
                <a:gd name="T86" fmla="*/ 0 w 2"/>
                <a:gd name="T87" fmla="*/ 4 h 47"/>
                <a:gd name="T88" fmla="*/ 0 w 2"/>
                <a:gd name="T89" fmla="*/ 4 h 47"/>
                <a:gd name="T90" fmla="*/ 0 w 2"/>
                <a:gd name="T91" fmla="*/ 4 h 47"/>
                <a:gd name="T92" fmla="*/ 0 w 2"/>
                <a:gd name="T93" fmla="*/ 4 h 47"/>
                <a:gd name="T94" fmla="*/ 0 w 2"/>
                <a:gd name="T95" fmla="*/ 4 h 47"/>
                <a:gd name="T96" fmla="*/ 0 w 2"/>
                <a:gd name="T97" fmla="*/ 2 h 47"/>
                <a:gd name="T98" fmla="*/ 0 w 2"/>
                <a:gd name="T99" fmla="*/ 2 h 47"/>
                <a:gd name="T100" fmla="*/ 0 w 2"/>
                <a:gd name="T101" fmla="*/ 2 h 47"/>
                <a:gd name="T102" fmla="*/ 0 w 2"/>
                <a:gd name="T103" fmla="*/ 0 h 47"/>
                <a:gd name="T104" fmla="*/ 0 w 2"/>
                <a:gd name="T105" fmla="*/ 0 h 47"/>
                <a:gd name="T106" fmla="*/ 0 w 2"/>
                <a:gd name="T10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" h="47">
                  <a:moveTo>
                    <a:pt x="0" y="47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3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8" name="Freeform 218">
              <a:extLst>
                <a:ext uri="{FF2B5EF4-FFF2-40B4-BE49-F238E27FC236}">
                  <a16:creationId xmlns:a16="http://schemas.microsoft.com/office/drawing/2014/main" id="{5EF167A3-40E5-4CA0-9B72-33407D14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326" y="4376815"/>
              <a:ext cx="736633" cy="0"/>
            </a:xfrm>
            <a:custGeom>
              <a:avLst/>
              <a:gdLst>
                <a:gd name="T0" fmla="*/ 0 w 465"/>
                <a:gd name="T1" fmla="*/ 2 w 465"/>
                <a:gd name="T2" fmla="*/ 8 w 465"/>
                <a:gd name="T3" fmla="*/ 18 w 465"/>
                <a:gd name="T4" fmla="*/ 32 w 465"/>
                <a:gd name="T5" fmla="*/ 48 w 465"/>
                <a:gd name="T6" fmla="*/ 68 w 465"/>
                <a:gd name="T7" fmla="*/ 92 w 465"/>
                <a:gd name="T8" fmla="*/ 117 w 465"/>
                <a:gd name="T9" fmla="*/ 144 w 465"/>
                <a:gd name="T10" fmla="*/ 172 w 465"/>
                <a:gd name="T11" fmla="*/ 202 w 465"/>
                <a:gd name="T12" fmla="*/ 233 w 465"/>
                <a:gd name="T13" fmla="*/ 263 w 465"/>
                <a:gd name="T14" fmla="*/ 293 w 465"/>
                <a:gd name="T15" fmla="*/ 322 w 465"/>
                <a:gd name="T16" fmla="*/ 348 w 465"/>
                <a:gd name="T17" fmla="*/ 374 w 465"/>
                <a:gd name="T18" fmla="*/ 397 w 465"/>
                <a:gd name="T19" fmla="*/ 418 w 465"/>
                <a:gd name="T20" fmla="*/ 433 w 465"/>
                <a:gd name="T21" fmla="*/ 448 w 465"/>
                <a:gd name="T22" fmla="*/ 457 w 465"/>
                <a:gd name="T23" fmla="*/ 463 w 465"/>
                <a:gd name="T24" fmla="*/ 465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</a:cxnLst>
              <a:rect l="0" t="0" r="r" b="b"/>
              <a:pathLst>
                <a:path w="465">
                  <a:moveTo>
                    <a:pt x="0" y="0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18" y="0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44" y="0"/>
                  </a:lnTo>
                  <a:lnTo>
                    <a:pt x="172" y="0"/>
                  </a:lnTo>
                  <a:lnTo>
                    <a:pt x="202" y="0"/>
                  </a:lnTo>
                  <a:lnTo>
                    <a:pt x="233" y="0"/>
                  </a:lnTo>
                  <a:lnTo>
                    <a:pt x="263" y="0"/>
                  </a:lnTo>
                  <a:lnTo>
                    <a:pt x="293" y="0"/>
                  </a:lnTo>
                  <a:lnTo>
                    <a:pt x="322" y="0"/>
                  </a:lnTo>
                  <a:lnTo>
                    <a:pt x="348" y="0"/>
                  </a:lnTo>
                  <a:lnTo>
                    <a:pt x="374" y="0"/>
                  </a:lnTo>
                  <a:lnTo>
                    <a:pt x="397" y="0"/>
                  </a:lnTo>
                  <a:lnTo>
                    <a:pt x="418" y="0"/>
                  </a:lnTo>
                  <a:lnTo>
                    <a:pt x="433" y="0"/>
                  </a:lnTo>
                  <a:lnTo>
                    <a:pt x="448" y="0"/>
                  </a:lnTo>
                  <a:lnTo>
                    <a:pt x="457" y="0"/>
                  </a:lnTo>
                  <a:lnTo>
                    <a:pt x="463" y="0"/>
                  </a:lnTo>
                  <a:lnTo>
                    <a:pt x="465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9" name="Freeform 219">
              <a:extLst>
                <a:ext uri="{FF2B5EF4-FFF2-40B4-BE49-F238E27FC236}">
                  <a16:creationId xmlns:a16="http://schemas.microsoft.com/office/drawing/2014/main" id="{1346BEE3-C97F-46E8-AAB2-6031C1A7F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790" y="4128103"/>
              <a:ext cx="3168" cy="74455"/>
            </a:xfrm>
            <a:custGeom>
              <a:avLst/>
              <a:gdLst>
                <a:gd name="T0" fmla="*/ 2 w 2"/>
                <a:gd name="T1" fmla="*/ 47 h 47"/>
                <a:gd name="T2" fmla="*/ 2 w 2"/>
                <a:gd name="T3" fmla="*/ 45 h 47"/>
                <a:gd name="T4" fmla="*/ 2 w 2"/>
                <a:gd name="T5" fmla="*/ 45 h 47"/>
                <a:gd name="T6" fmla="*/ 2 w 2"/>
                <a:gd name="T7" fmla="*/ 45 h 47"/>
                <a:gd name="T8" fmla="*/ 2 w 2"/>
                <a:gd name="T9" fmla="*/ 45 h 47"/>
                <a:gd name="T10" fmla="*/ 2 w 2"/>
                <a:gd name="T11" fmla="*/ 45 h 47"/>
                <a:gd name="T12" fmla="*/ 2 w 2"/>
                <a:gd name="T13" fmla="*/ 45 h 47"/>
                <a:gd name="T14" fmla="*/ 2 w 2"/>
                <a:gd name="T15" fmla="*/ 44 h 47"/>
                <a:gd name="T16" fmla="*/ 2 w 2"/>
                <a:gd name="T17" fmla="*/ 44 h 47"/>
                <a:gd name="T18" fmla="*/ 2 w 2"/>
                <a:gd name="T19" fmla="*/ 44 h 47"/>
                <a:gd name="T20" fmla="*/ 2 w 2"/>
                <a:gd name="T21" fmla="*/ 42 h 47"/>
                <a:gd name="T22" fmla="*/ 2 w 2"/>
                <a:gd name="T23" fmla="*/ 41 h 47"/>
                <a:gd name="T24" fmla="*/ 2 w 2"/>
                <a:gd name="T25" fmla="*/ 41 h 47"/>
                <a:gd name="T26" fmla="*/ 2 w 2"/>
                <a:gd name="T27" fmla="*/ 39 h 47"/>
                <a:gd name="T28" fmla="*/ 2 w 2"/>
                <a:gd name="T29" fmla="*/ 37 h 47"/>
                <a:gd name="T30" fmla="*/ 2 w 2"/>
                <a:gd name="T31" fmla="*/ 37 h 47"/>
                <a:gd name="T32" fmla="*/ 2 w 2"/>
                <a:gd name="T33" fmla="*/ 37 h 47"/>
                <a:gd name="T34" fmla="*/ 2 w 2"/>
                <a:gd name="T35" fmla="*/ 36 h 47"/>
                <a:gd name="T36" fmla="*/ 2 w 2"/>
                <a:gd name="T37" fmla="*/ 34 h 47"/>
                <a:gd name="T38" fmla="*/ 2 w 2"/>
                <a:gd name="T39" fmla="*/ 33 h 47"/>
                <a:gd name="T40" fmla="*/ 2 w 2"/>
                <a:gd name="T41" fmla="*/ 31 h 47"/>
                <a:gd name="T42" fmla="*/ 2 w 2"/>
                <a:gd name="T43" fmla="*/ 31 h 47"/>
                <a:gd name="T44" fmla="*/ 2 w 2"/>
                <a:gd name="T45" fmla="*/ 31 h 47"/>
                <a:gd name="T46" fmla="*/ 2 w 2"/>
                <a:gd name="T47" fmla="*/ 28 h 47"/>
                <a:gd name="T48" fmla="*/ 0 w 2"/>
                <a:gd name="T49" fmla="*/ 26 h 47"/>
                <a:gd name="T50" fmla="*/ 0 w 2"/>
                <a:gd name="T51" fmla="*/ 24 h 47"/>
                <a:gd name="T52" fmla="*/ 0 w 2"/>
                <a:gd name="T53" fmla="*/ 23 h 47"/>
                <a:gd name="T54" fmla="*/ 0 w 2"/>
                <a:gd name="T55" fmla="*/ 23 h 47"/>
                <a:gd name="T56" fmla="*/ 0 w 2"/>
                <a:gd name="T57" fmla="*/ 23 h 47"/>
                <a:gd name="T58" fmla="*/ 0 w 2"/>
                <a:gd name="T59" fmla="*/ 21 h 47"/>
                <a:gd name="T60" fmla="*/ 2 w 2"/>
                <a:gd name="T61" fmla="*/ 20 h 47"/>
                <a:gd name="T62" fmla="*/ 2 w 2"/>
                <a:gd name="T63" fmla="*/ 16 h 47"/>
                <a:gd name="T64" fmla="*/ 2 w 2"/>
                <a:gd name="T65" fmla="*/ 16 h 47"/>
                <a:gd name="T66" fmla="*/ 2 w 2"/>
                <a:gd name="T67" fmla="*/ 16 h 47"/>
                <a:gd name="T68" fmla="*/ 2 w 2"/>
                <a:gd name="T69" fmla="*/ 16 h 47"/>
                <a:gd name="T70" fmla="*/ 2 w 2"/>
                <a:gd name="T71" fmla="*/ 15 h 47"/>
                <a:gd name="T72" fmla="*/ 2 w 2"/>
                <a:gd name="T73" fmla="*/ 13 h 47"/>
                <a:gd name="T74" fmla="*/ 2 w 2"/>
                <a:gd name="T75" fmla="*/ 12 h 47"/>
                <a:gd name="T76" fmla="*/ 2 w 2"/>
                <a:gd name="T77" fmla="*/ 10 h 47"/>
                <a:gd name="T78" fmla="*/ 2 w 2"/>
                <a:gd name="T79" fmla="*/ 10 h 47"/>
                <a:gd name="T80" fmla="*/ 2 w 2"/>
                <a:gd name="T81" fmla="*/ 10 h 47"/>
                <a:gd name="T82" fmla="*/ 2 w 2"/>
                <a:gd name="T83" fmla="*/ 8 h 47"/>
                <a:gd name="T84" fmla="*/ 2 w 2"/>
                <a:gd name="T85" fmla="*/ 7 h 47"/>
                <a:gd name="T86" fmla="*/ 2 w 2"/>
                <a:gd name="T87" fmla="*/ 5 h 47"/>
                <a:gd name="T88" fmla="*/ 2 w 2"/>
                <a:gd name="T89" fmla="*/ 5 h 47"/>
                <a:gd name="T90" fmla="*/ 2 w 2"/>
                <a:gd name="T91" fmla="*/ 4 h 47"/>
                <a:gd name="T92" fmla="*/ 2 w 2"/>
                <a:gd name="T93" fmla="*/ 4 h 47"/>
                <a:gd name="T94" fmla="*/ 2 w 2"/>
                <a:gd name="T95" fmla="*/ 4 h 47"/>
                <a:gd name="T96" fmla="*/ 2 w 2"/>
                <a:gd name="T97" fmla="*/ 2 h 47"/>
                <a:gd name="T98" fmla="*/ 2 w 2"/>
                <a:gd name="T99" fmla="*/ 2 h 47"/>
                <a:gd name="T100" fmla="*/ 2 w 2"/>
                <a:gd name="T101" fmla="*/ 2 h 47"/>
                <a:gd name="T102" fmla="*/ 2 w 2"/>
                <a:gd name="T103" fmla="*/ 2 h 47"/>
                <a:gd name="T104" fmla="*/ 2 w 2"/>
                <a:gd name="T105" fmla="*/ 2 h 47"/>
                <a:gd name="T106" fmla="*/ 2 w 2"/>
                <a:gd name="T107" fmla="*/ 0 h 47"/>
                <a:gd name="T108" fmla="*/ 2 w 2"/>
                <a:gd name="T10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" h="47">
                  <a:moveTo>
                    <a:pt x="2" y="47"/>
                  </a:moveTo>
                  <a:lnTo>
                    <a:pt x="2" y="47"/>
                  </a:lnTo>
                  <a:lnTo>
                    <a:pt x="2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39"/>
                  </a:lnTo>
                  <a:lnTo>
                    <a:pt x="2" y="39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0" name="Line 220">
              <a:extLst>
                <a:ext uri="{FF2B5EF4-FFF2-40B4-BE49-F238E27FC236}">
                  <a16:creationId xmlns:a16="http://schemas.microsoft.com/office/drawing/2014/main" id="{5961FC4E-2645-4964-83D3-C8657B4281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5870" y="4136023"/>
              <a:ext cx="4594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1" name="Line 221">
              <a:extLst>
                <a:ext uri="{FF2B5EF4-FFF2-40B4-BE49-F238E27FC236}">
                  <a16:creationId xmlns:a16="http://schemas.microsoft.com/office/drawing/2014/main" id="{207A75B6-6565-401B-96E5-51089B4EA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5870" y="4014043"/>
              <a:ext cx="0" cy="1219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2" name="Line 222">
              <a:extLst>
                <a:ext uri="{FF2B5EF4-FFF2-40B4-BE49-F238E27FC236}">
                  <a16:creationId xmlns:a16="http://schemas.microsoft.com/office/drawing/2014/main" id="{184A4FEF-385A-40D5-8499-15CE878F5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5870" y="4014043"/>
              <a:ext cx="4594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3" name="Line 223">
              <a:extLst>
                <a:ext uri="{FF2B5EF4-FFF2-40B4-BE49-F238E27FC236}">
                  <a16:creationId xmlns:a16="http://schemas.microsoft.com/office/drawing/2014/main" id="{D3A05A32-FBB9-4022-BB13-03AF16B89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1811" y="4014043"/>
              <a:ext cx="0" cy="1219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4" name="Freeform 224">
              <a:extLst>
                <a:ext uri="{FF2B5EF4-FFF2-40B4-BE49-F238E27FC236}">
                  <a16:creationId xmlns:a16="http://schemas.microsoft.com/office/drawing/2014/main" id="{50DE2B6C-73CA-4CCF-B229-090B7D747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285" y="4528895"/>
              <a:ext cx="87129" cy="88713"/>
            </a:xfrm>
            <a:custGeom>
              <a:avLst/>
              <a:gdLst>
                <a:gd name="T0" fmla="*/ 55 w 55"/>
                <a:gd name="T1" fmla="*/ 0 h 56"/>
                <a:gd name="T2" fmla="*/ 55 w 55"/>
                <a:gd name="T3" fmla="*/ 5 h 56"/>
                <a:gd name="T4" fmla="*/ 54 w 55"/>
                <a:gd name="T5" fmla="*/ 8 h 56"/>
                <a:gd name="T6" fmla="*/ 54 w 55"/>
                <a:gd name="T7" fmla="*/ 13 h 56"/>
                <a:gd name="T8" fmla="*/ 52 w 55"/>
                <a:gd name="T9" fmla="*/ 16 h 56"/>
                <a:gd name="T10" fmla="*/ 52 w 55"/>
                <a:gd name="T11" fmla="*/ 19 h 56"/>
                <a:gd name="T12" fmla="*/ 50 w 55"/>
                <a:gd name="T13" fmla="*/ 23 h 56"/>
                <a:gd name="T14" fmla="*/ 49 w 55"/>
                <a:gd name="T15" fmla="*/ 28 h 56"/>
                <a:gd name="T16" fmla="*/ 46 w 55"/>
                <a:gd name="T17" fmla="*/ 31 h 56"/>
                <a:gd name="T18" fmla="*/ 44 w 55"/>
                <a:gd name="T19" fmla="*/ 34 h 56"/>
                <a:gd name="T20" fmla="*/ 43 w 55"/>
                <a:gd name="T21" fmla="*/ 36 h 56"/>
                <a:gd name="T22" fmla="*/ 39 w 55"/>
                <a:gd name="T23" fmla="*/ 39 h 56"/>
                <a:gd name="T24" fmla="*/ 36 w 55"/>
                <a:gd name="T25" fmla="*/ 42 h 56"/>
                <a:gd name="T26" fmla="*/ 35 w 55"/>
                <a:gd name="T27" fmla="*/ 44 h 56"/>
                <a:gd name="T28" fmla="*/ 31 w 55"/>
                <a:gd name="T29" fmla="*/ 47 h 56"/>
                <a:gd name="T30" fmla="*/ 28 w 55"/>
                <a:gd name="T31" fmla="*/ 48 h 56"/>
                <a:gd name="T32" fmla="*/ 24 w 55"/>
                <a:gd name="T33" fmla="*/ 50 h 56"/>
                <a:gd name="T34" fmla="*/ 20 w 55"/>
                <a:gd name="T35" fmla="*/ 52 h 56"/>
                <a:gd name="T36" fmla="*/ 17 w 55"/>
                <a:gd name="T37" fmla="*/ 53 h 56"/>
                <a:gd name="T38" fmla="*/ 14 w 55"/>
                <a:gd name="T39" fmla="*/ 55 h 56"/>
                <a:gd name="T40" fmla="*/ 9 w 55"/>
                <a:gd name="T41" fmla="*/ 55 h 56"/>
                <a:gd name="T42" fmla="*/ 6 w 55"/>
                <a:gd name="T43" fmla="*/ 56 h 56"/>
                <a:gd name="T44" fmla="*/ 3 w 55"/>
                <a:gd name="T45" fmla="*/ 56 h 56"/>
                <a:gd name="T46" fmla="*/ 0 w 55"/>
                <a:gd name="T4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6">
                  <a:moveTo>
                    <a:pt x="55" y="0"/>
                  </a:moveTo>
                  <a:lnTo>
                    <a:pt x="55" y="5"/>
                  </a:lnTo>
                  <a:lnTo>
                    <a:pt x="54" y="8"/>
                  </a:lnTo>
                  <a:lnTo>
                    <a:pt x="54" y="13"/>
                  </a:lnTo>
                  <a:lnTo>
                    <a:pt x="52" y="16"/>
                  </a:lnTo>
                  <a:lnTo>
                    <a:pt x="52" y="19"/>
                  </a:lnTo>
                  <a:lnTo>
                    <a:pt x="50" y="23"/>
                  </a:lnTo>
                  <a:lnTo>
                    <a:pt x="49" y="28"/>
                  </a:lnTo>
                  <a:lnTo>
                    <a:pt x="46" y="31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39" y="39"/>
                  </a:lnTo>
                  <a:lnTo>
                    <a:pt x="36" y="42"/>
                  </a:lnTo>
                  <a:lnTo>
                    <a:pt x="35" y="44"/>
                  </a:lnTo>
                  <a:lnTo>
                    <a:pt x="31" y="47"/>
                  </a:lnTo>
                  <a:lnTo>
                    <a:pt x="28" y="48"/>
                  </a:lnTo>
                  <a:lnTo>
                    <a:pt x="24" y="50"/>
                  </a:lnTo>
                  <a:lnTo>
                    <a:pt x="20" y="52"/>
                  </a:lnTo>
                  <a:lnTo>
                    <a:pt x="17" y="53"/>
                  </a:lnTo>
                  <a:lnTo>
                    <a:pt x="14" y="55"/>
                  </a:lnTo>
                  <a:lnTo>
                    <a:pt x="9" y="55"/>
                  </a:lnTo>
                  <a:lnTo>
                    <a:pt x="6" y="56"/>
                  </a:lnTo>
                  <a:lnTo>
                    <a:pt x="3" y="56"/>
                  </a:lnTo>
                  <a:lnTo>
                    <a:pt x="0" y="5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5" name="Line 225">
              <a:extLst>
                <a:ext uri="{FF2B5EF4-FFF2-40B4-BE49-F238E27FC236}">
                  <a16:creationId xmlns:a16="http://schemas.microsoft.com/office/drawing/2014/main" id="{65505759-ABB3-448C-A186-E3BE9DB21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999" y="4617607"/>
              <a:ext cx="71128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6" name="Freeform 226">
              <a:extLst>
                <a:ext uri="{FF2B5EF4-FFF2-40B4-BE49-F238E27FC236}">
                  <a16:creationId xmlns:a16="http://schemas.microsoft.com/office/drawing/2014/main" id="{2E6B05E8-31FD-4AC9-B17A-56D089F6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870" y="4528895"/>
              <a:ext cx="87129" cy="88713"/>
            </a:xfrm>
            <a:custGeom>
              <a:avLst/>
              <a:gdLst>
                <a:gd name="T0" fmla="*/ 55 w 55"/>
                <a:gd name="T1" fmla="*/ 56 h 56"/>
                <a:gd name="T2" fmla="*/ 51 w 55"/>
                <a:gd name="T3" fmla="*/ 56 h 56"/>
                <a:gd name="T4" fmla="*/ 47 w 55"/>
                <a:gd name="T5" fmla="*/ 55 h 56"/>
                <a:gd name="T6" fmla="*/ 43 w 55"/>
                <a:gd name="T7" fmla="*/ 55 h 56"/>
                <a:gd name="T8" fmla="*/ 40 w 55"/>
                <a:gd name="T9" fmla="*/ 53 h 56"/>
                <a:gd name="T10" fmla="*/ 36 w 55"/>
                <a:gd name="T11" fmla="*/ 53 h 56"/>
                <a:gd name="T12" fmla="*/ 33 w 55"/>
                <a:gd name="T13" fmla="*/ 52 h 56"/>
                <a:gd name="T14" fmla="*/ 30 w 55"/>
                <a:gd name="T15" fmla="*/ 50 h 56"/>
                <a:gd name="T16" fmla="*/ 25 w 55"/>
                <a:gd name="T17" fmla="*/ 47 h 56"/>
                <a:gd name="T18" fmla="*/ 22 w 55"/>
                <a:gd name="T19" fmla="*/ 45 h 56"/>
                <a:gd name="T20" fmla="*/ 21 w 55"/>
                <a:gd name="T21" fmla="*/ 44 h 56"/>
                <a:gd name="T22" fmla="*/ 17 w 55"/>
                <a:gd name="T23" fmla="*/ 40 h 56"/>
                <a:gd name="T24" fmla="*/ 14 w 55"/>
                <a:gd name="T25" fmla="*/ 37 h 56"/>
                <a:gd name="T26" fmla="*/ 13 w 55"/>
                <a:gd name="T27" fmla="*/ 36 h 56"/>
                <a:gd name="T28" fmla="*/ 10 w 55"/>
                <a:gd name="T29" fmla="*/ 32 h 56"/>
                <a:gd name="T30" fmla="*/ 8 w 55"/>
                <a:gd name="T31" fmla="*/ 29 h 56"/>
                <a:gd name="T32" fmla="*/ 6 w 55"/>
                <a:gd name="T33" fmla="*/ 24 h 56"/>
                <a:gd name="T34" fmla="*/ 5 w 55"/>
                <a:gd name="T35" fmla="*/ 21 h 56"/>
                <a:gd name="T36" fmla="*/ 3 w 55"/>
                <a:gd name="T37" fmla="*/ 18 h 56"/>
                <a:gd name="T38" fmla="*/ 2 w 55"/>
                <a:gd name="T39" fmla="*/ 15 h 56"/>
                <a:gd name="T40" fmla="*/ 2 w 55"/>
                <a:gd name="T41" fmla="*/ 10 h 56"/>
                <a:gd name="T42" fmla="*/ 2 w 55"/>
                <a:gd name="T43" fmla="*/ 7 h 56"/>
                <a:gd name="T44" fmla="*/ 0 w 55"/>
                <a:gd name="T45" fmla="*/ 3 h 56"/>
                <a:gd name="T46" fmla="*/ 0 w 55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6">
                  <a:moveTo>
                    <a:pt x="55" y="56"/>
                  </a:moveTo>
                  <a:lnTo>
                    <a:pt x="51" y="56"/>
                  </a:lnTo>
                  <a:lnTo>
                    <a:pt x="47" y="55"/>
                  </a:lnTo>
                  <a:lnTo>
                    <a:pt x="43" y="55"/>
                  </a:lnTo>
                  <a:lnTo>
                    <a:pt x="40" y="53"/>
                  </a:lnTo>
                  <a:lnTo>
                    <a:pt x="36" y="53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5" y="47"/>
                  </a:lnTo>
                  <a:lnTo>
                    <a:pt x="22" y="45"/>
                  </a:lnTo>
                  <a:lnTo>
                    <a:pt x="21" y="44"/>
                  </a:lnTo>
                  <a:lnTo>
                    <a:pt x="17" y="40"/>
                  </a:lnTo>
                  <a:lnTo>
                    <a:pt x="14" y="37"/>
                  </a:lnTo>
                  <a:lnTo>
                    <a:pt x="13" y="36"/>
                  </a:lnTo>
                  <a:lnTo>
                    <a:pt x="10" y="32"/>
                  </a:lnTo>
                  <a:lnTo>
                    <a:pt x="8" y="29"/>
                  </a:lnTo>
                  <a:lnTo>
                    <a:pt x="6" y="24"/>
                  </a:lnTo>
                  <a:lnTo>
                    <a:pt x="5" y="21"/>
                  </a:lnTo>
                  <a:lnTo>
                    <a:pt x="3" y="18"/>
                  </a:lnTo>
                  <a:lnTo>
                    <a:pt x="2" y="15"/>
                  </a:lnTo>
                  <a:lnTo>
                    <a:pt x="2" y="10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7" name="Line 227">
              <a:extLst>
                <a:ext uri="{FF2B5EF4-FFF2-40B4-BE49-F238E27FC236}">
                  <a16:creationId xmlns:a16="http://schemas.microsoft.com/office/drawing/2014/main" id="{CFD3C920-5FDD-4839-AFC9-F1C9BB36A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5870" y="4136023"/>
              <a:ext cx="0" cy="3928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8" name="Line 228">
              <a:extLst>
                <a:ext uri="{FF2B5EF4-FFF2-40B4-BE49-F238E27FC236}">
                  <a16:creationId xmlns:a16="http://schemas.microsoft.com/office/drawing/2014/main" id="{DA5BF2A4-097D-492C-AF86-6E16C4587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1811" y="4136023"/>
              <a:ext cx="0" cy="3928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9" name="Freeform 229">
              <a:extLst>
                <a:ext uri="{FF2B5EF4-FFF2-40B4-BE49-F238E27FC236}">
                  <a16:creationId xmlns:a16="http://schemas.microsoft.com/office/drawing/2014/main" id="{C9A7D15A-FF87-4533-8444-F32B6AF5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1811" y="4528895"/>
              <a:ext cx="41188" cy="44356"/>
            </a:xfrm>
            <a:custGeom>
              <a:avLst/>
              <a:gdLst>
                <a:gd name="T0" fmla="*/ 26 w 26"/>
                <a:gd name="T1" fmla="*/ 28 h 28"/>
                <a:gd name="T2" fmla="*/ 23 w 26"/>
                <a:gd name="T3" fmla="*/ 28 h 28"/>
                <a:gd name="T4" fmla="*/ 20 w 26"/>
                <a:gd name="T5" fmla="*/ 26 h 28"/>
                <a:gd name="T6" fmla="*/ 17 w 26"/>
                <a:gd name="T7" fmla="*/ 26 h 28"/>
                <a:gd name="T8" fmla="*/ 14 w 26"/>
                <a:gd name="T9" fmla="*/ 24 h 28"/>
                <a:gd name="T10" fmla="*/ 11 w 26"/>
                <a:gd name="T11" fmla="*/ 23 h 28"/>
                <a:gd name="T12" fmla="*/ 9 w 26"/>
                <a:gd name="T13" fmla="*/ 21 h 28"/>
                <a:gd name="T14" fmla="*/ 6 w 26"/>
                <a:gd name="T15" fmla="*/ 18 h 28"/>
                <a:gd name="T16" fmla="*/ 4 w 26"/>
                <a:gd name="T17" fmla="*/ 16 h 28"/>
                <a:gd name="T18" fmla="*/ 3 w 26"/>
                <a:gd name="T19" fmla="*/ 13 h 28"/>
                <a:gd name="T20" fmla="*/ 1 w 26"/>
                <a:gd name="T21" fmla="*/ 10 h 28"/>
                <a:gd name="T22" fmla="*/ 0 w 26"/>
                <a:gd name="T23" fmla="*/ 7 h 28"/>
                <a:gd name="T24" fmla="*/ 0 w 26"/>
                <a:gd name="T25" fmla="*/ 3 h 28"/>
                <a:gd name="T26" fmla="*/ 0 w 26"/>
                <a:gd name="T2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28">
                  <a:moveTo>
                    <a:pt x="26" y="28"/>
                  </a:moveTo>
                  <a:lnTo>
                    <a:pt x="23" y="28"/>
                  </a:lnTo>
                  <a:lnTo>
                    <a:pt x="20" y="26"/>
                  </a:lnTo>
                  <a:lnTo>
                    <a:pt x="17" y="26"/>
                  </a:lnTo>
                  <a:lnTo>
                    <a:pt x="14" y="24"/>
                  </a:lnTo>
                  <a:lnTo>
                    <a:pt x="11" y="23"/>
                  </a:lnTo>
                  <a:lnTo>
                    <a:pt x="9" y="21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0" name="Line 230">
              <a:extLst>
                <a:ext uri="{FF2B5EF4-FFF2-40B4-BE49-F238E27FC236}">
                  <a16:creationId xmlns:a16="http://schemas.microsoft.com/office/drawing/2014/main" id="{BA6B7781-19E3-4E9F-A053-94433101B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2999" y="4573251"/>
              <a:ext cx="71128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1" name="Freeform 231">
              <a:extLst>
                <a:ext uri="{FF2B5EF4-FFF2-40B4-BE49-F238E27FC236}">
                  <a16:creationId xmlns:a16="http://schemas.microsoft.com/office/drawing/2014/main" id="{F46C668F-E2F5-4818-AA72-4FF5279EB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285" y="4528895"/>
              <a:ext cx="42772" cy="44356"/>
            </a:xfrm>
            <a:custGeom>
              <a:avLst/>
              <a:gdLst>
                <a:gd name="T0" fmla="*/ 27 w 27"/>
                <a:gd name="T1" fmla="*/ 0 h 28"/>
                <a:gd name="T2" fmla="*/ 27 w 27"/>
                <a:gd name="T3" fmla="*/ 3 h 28"/>
                <a:gd name="T4" fmla="*/ 25 w 27"/>
                <a:gd name="T5" fmla="*/ 7 h 28"/>
                <a:gd name="T6" fmla="*/ 25 w 27"/>
                <a:gd name="T7" fmla="*/ 10 h 28"/>
                <a:gd name="T8" fmla="*/ 24 w 27"/>
                <a:gd name="T9" fmla="*/ 13 h 28"/>
                <a:gd name="T10" fmla="*/ 22 w 27"/>
                <a:gd name="T11" fmla="*/ 16 h 28"/>
                <a:gd name="T12" fmla="*/ 20 w 27"/>
                <a:gd name="T13" fmla="*/ 19 h 28"/>
                <a:gd name="T14" fmla="*/ 17 w 27"/>
                <a:gd name="T15" fmla="*/ 21 h 28"/>
                <a:gd name="T16" fmla="*/ 16 w 27"/>
                <a:gd name="T17" fmla="*/ 23 h 28"/>
                <a:gd name="T18" fmla="*/ 13 w 27"/>
                <a:gd name="T19" fmla="*/ 24 h 28"/>
                <a:gd name="T20" fmla="*/ 9 w 27"/>
                <a:gd name="T21" fmla="*/ 26 h 28"/>
                <a:gd name="T22" fmla="*/ 6 w 27"/>
                <a:gd name="T23" fmla="*/ 28 h 28"/>
                <a:gd name="T24" fmla="*/ 3 w 27"/>
                <a:gd name="T25" fmla="*/ 28 h 28"/>
                <a:gd name="T26" fmla="*/ 0 w 27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8">
                  <a:moveTo>
                    <a:pt x="27" y="0"/>
                  </a:moveTo>
                  <a:lnTo>
                    <a:pt x="27" y="3"/>
                  </a:lnTo>
                  <a:lnTo>
                    <a:pt x="25" y="7"/>
                  </a:lnTo>
                  <a:lnTo>
                    <a:pt x="25" y="10"/>
                  </a:lnTo>
                  <a:lnTo>
                    <a:pt x="24" y="13"/>
                  </a:lnTo>
                  <a:lnTo>
                    <a:pt x="22" y="16"/>
                  </a:lnTo>
                  <a:lnTo>
                    <a:pt x="20" y="19"/>
                  </a:lnTo>
                  <a:lnTo>
                    <a:pt x="17" y="21"/>
                  </a:lnTo>
                  <a:lnTo>
                    <a:pt x="16" y="23"/>
                  </a:lnTo>
                  <a:lnTo>
                    <a:pt x="13" y="24"/>
                  </a:lnTo>
                  <a:lnTo>
                    <a:pt x="9" y="26"/>
                  </a:lnTo>
                  <a:lnTo>
                    <a:pt x="6" y="28"/>
                  </a:lnTo>
                  <a:lnTo>
                    <a:pt x="3" y="28"/>
                  </a:lnTo>
                  <a:lnTo>
                    <a:pt x="0" y="2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2" name="Line 232">
              <a:extLst>
                <a:ext uri="{FF2B5EF4-FFF2-40B4-BE49-F238E27FC236}">
                  <a16:creationId xmlns:a16="http://schemas.microsoft.com/office/drawing/2014/main" id="{923612DD-ECD1-4765-99AE-A9E1AE22B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7058" y="4136023"/>
              <a:ext cx="0" cy="3928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3" name="Line 233">
              <a:extLst>
                <a:ext uri="{FF2B5EF4-FFF2-40B4-BE49-F238E27FC236}">
                  <a16:creationId xmlns:a16="http://schemas.microsoft.com/office/drawing/2014/main" id="{4079214E-50F6-40E5-B1BF-08BCAE6A6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058" y="4136023"/>
              <a:ext cx="4435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4" name="Line 234">
              <a:extLst>
                <a:ext uri="{FF2B5EF4-FFF2-40B4-BE49-F238E27FC236}">
                  <a16:creationId xmlns:a16="http://schemas.microsoft.com/office/drawing/2014/main" id="{38EF629C-5583-4531-AB4F-634EC8F60C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1414" y="4136023"/>
              <a:ext cx="0" cy="3928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5" name="Line 235">
              <a:extLst>
                <a:ext uri="{FF2B5EF4-FFF2-40B4-BE49-F238E27FC236}">
                  <a16:creationId xmlns:a16="http://schemas.microsoft.com/office/drawing/2014/main" id="{7D7A7A9D-1363-4F6E-8C7F-E6C1A4F51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7058" y="4014043"/>
              <a:ext cx="4435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6" name="Line 236">
              <a:extLst>
                <a:ext uri="{FF2B5EF4-FFF2-40B4-BE49-F238E27FC236}">
                  <a16:creationId xmlns:a16="http://schemas.microsoft.com/office/drawing/2014/main" id="{DA5AEB44-8679-47D6-ADFE-CC6A8927A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7058" y="4014043"/>
              <a:ext cx="0" cy="1219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7" name="Line 237">
              <a:extLst>
                <a:ext uri="{FF2B5EF4-FFF2-40B4-BE49-F238E27FC236}">
                  <a16:creationId xmlns:a16="http://schemas.microsoft.com/office/drawing/2014/main" id="{E1C91511-03FB-4521-A4BD-E5E7750BB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414" y="4014043"/>
              <a:ext cx="0" cy="1219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8" name="Line 238">
              <a:extLst>
                <a:ext uri="{FF2B5EF4-FFF2-40B4-BE49-F238E27FC236}">
                  <a16:creationId xmlns:a16="http://schemas.microsoft.com/office/drawing/2014/main" id="{49AB9E9E-212F-40C2-9CCA-3189027CD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76761" y="3503944"/>
              <a:ext cx="4752" cy="950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9" name="Line 239">
              <a:extLst>
                <a:ext uri="{FF2B5EF4-FFF2-40B4-BE49-F238E27FC236}">
                  <a16:creationId xmlns:a16="http://schemas.microsoft.com/office/drawing/2014/main" id="{C2D1FC83-98D9-4B6D-B7F7-5310E560F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5771" y="3503944"/>
              <a:ext cx="4752" cy="950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0" name="Freeform 240">
              <a:extLst>
                <a:ext uri="{FF2B5EF4-FFF2-40B4-BE49-F238E27FC236}">
                  <a16:creationId xmlns:a16="http://schemas.microsoft.com/office/drawing/2014/main" id="{806ED6ED-6DD0-4176-AA65-78D77B3C3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523" y="3503944"/>
              <a:ext cx="296237" cy="0"/>
            </a:xfrm>
            <a:custGeom>
              <a:avLst/>
              <a:gdLst>
                <a:gd name="T0" fmla="*/ 0 w 187"/>
                <a:gd name="T1" fmla="*/ 3 w 187"/>
                <a:gd name="T2" fmla="*/ 9 w 187"/>
                <a:gd name="T3" fmla="*/ 19 w 187"/>
                <a:gd name="T4" fmla="*/ 31 w 187"/>
                <a:gd name="T5" fmla="*/ 47 w 187"/>
                <a:gd name="T6" fmla="*/ 65 w 187"/>
                <a:gd name="T7" fmla="*/ 83 w 187"/>
                <a:gd name="T8" fmla="*/ 104 w 187"/>
                <a:gd name="T9" fmla="*/ 123 w 187"/>
                <a:gd name="T10" fmla="*/ 140 w 187"/>
                <a:gd name="T11" fmla="*/ 156 w 187"/>
                <a:gd name="T12" fmla="*/ 168 w 187"/>
                <a:gd name="T13" fmla="*/ 178 w 187"/>
                <a:gd name="T14" fmla="*/ 184 w 187"/>
                <a:gd name="T15" fmla="*/ 187 w 18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</a:cxnLst>
              <a:rect l="0" t="0" r="r" b="b"/>
              <a:pathLst>
                <a:path w="187">
                  <a:moveTo>
                    <a:pt x="0" y="0"/>
                  </a:moveTo>
                  <a:lnTo>
                    <a:pt x="3" y="0"/>
                  </a:lnTo>
                  <a:lnTo>
                    <a:pt x="9" y="0"/>
                  </a:lnTo>
                  <a:lnTo>
                    <a:pt x="19" y="0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65" y="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23" y="0"/>
                  </a:lnTo>
                  <a:lnTo>
                    <a:pt x="140" y="0"/>
                  </a:lnTo>
                  <a:lnTo>
                    <a:pt x="156" y="0"/>
                  </a:lnTo>
                  <a:lnTo>
                    <a:pt x="168" y="0"/>
                  </a:lnTo>
                  <a:lnTo>
                    <a:pt x="178" y="0"/>
                  </a:lnTo>
                  <a:lnTo>
                    <a:pt x="184" y="0"/>
                  </a:lnTo>
                  <a:lnTo>
                    <a:pt x="187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1" name="Line 241">
              <a:extLst>
                <a:ext uri="{FF2B5EF4-FFF2-40B4-BE49-F238E27FC236}">
                  <a16:creationId xmlns:a16="http://schemas.microsoft.com/office/drawing/2014/main" id="{FC9F7AB6-529C-4B3D-9004-0E67468EF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6761" y="3473845"/>
              <a:ext cx="0" cy="3009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2" name="Line 242">
              <a:extLst>
                <a:ext uri="{FF2B5EF4-FFF2-40B4-BE49-F238E27FC236}">
                  <a16:creationId xmlns:a16="http://schemas.microsoft.com/office/drawing/2014/main" id="{E9BD8176-B818-4F8D-BCA2-059ECA05F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0523" y="3473845"/>
              <a:ext cx="0" cy="3009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3" name="Freeform 243">
              <a:extLst>
                <a:ext uri="{FF2B5EF4-FFF2-40B4-BE49-F238E27FC236}">
                  <a16:creationId xmlns:a16="http://schemas.microsoft.com/office/drawing/2014/main" id="{121C50CD-7C8B-4F58-A82A-31DA38B56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523" y="3473845"/>
              <a:ext cx="296237" cy="0"/>
            </a:xfrm>
            <a:custGeom>
              <a:avLst/>
              <a:gdLst>
                <a:gd name="T0" fmla="*/ 0 w 187"/>
                <a:gd name="T1" fmla="*/ 3 w 187"/>
                <a:gd name="T2" fmla="*/ 9 w 187"/>
                <a:gd name="T3" fmla="*/ 19 w 187"/>
                <a:gd name="T4" fmla="*/ 31 w 187"/>
                <a:gd name="T5" fmla="*/ 47 w 187"/>
                <a:gd name="T6" fmla="*/ 65 w 187"/>
                <a:gd name="T7" fmla="*/ 83 w 187"/>
                <a:gd name="T8" fmla="*/ 104 w 187"/>
                <a:gd name="T9" fmla="*/ 123 w 187"/>
                <a:gd name="T10" fmla="*/ 140 w 187"/>
                <a:gd name="T11" fmla="*/ 156 w 187"/>
                <a:gd name="T12" fmla="*/ 168 w 187"/>
                <a:gd name="T13" fmla="*/ 178 w 187"/>
                <a:gd name="T14" fmla="*/ 184 w 187"/>
                <a:gd name="T15" fmla="*/ 187 w 18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</a:cxnLst>
              <a:rect l="0" t="0" r="r" b="b"/>
              <a:pathLst>
                <a:path w="187">
                  <a:moveTo>
                    <a:pt x="0" y="0"/>
                  </a:moveTo>
                  <a:lnTo>
                    <a:pt x="3" y="0"/>
                  </a:lnTo>
                  <a:lnTo>
                    <a:pt x="9" y="0"/>
                  </a:lnTo>
                  <a:lnTo>
                    <a:pt x="19" y="0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65" y="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23" y="0"/>
                  </a:lnTo>
                  <a:lnTo>
                    <a:pt x="140" y="0"/>
                  </a:lnTo>
                  <a:lnTo>
                    <a:pt x="156" y="0"/>
                  </a:lnTo>
                  <a:lnTo>
                    <a:pt x="168" y="0"/>
                  </a:lnTo>
                  <a:lnTo>
                    <a:pt x="178" y="0"/>
                  </a:lnTo>
                  <a:lnTo>
                    <a:pt x="184" y="0"/>
                  </a:lnTo>
                  <a:lnTo>
                    <a:pt x="187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4" name="Line 244">
              <a:extLst>
                <a:ext uri="{FF2B5EF4-FFF2-40B4-BE49-F238E27FC236}">
                  <a16:creationId xmlns:a16="http://schemas.microsoft.com/office/drawing/2014/main" id="{FCB9AF2C-A589-40EA-B986-E3423CB2D3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96959" y="4128103"/>
              <a:ext cx="3009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5" name="Line 245">
              <a:extLst>
                <a:ext uri="{FF2B5EF4-FFF2-40B4-BE49-F238E27FC236}">
                  <a16:creationId xmlns:a16="http://schemas.microsoft.com/office/drawing/2014/main" id="{465584FD-A2DA-4BD2-A6B3-05CEF565C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6959" y="4202558"/>
              <a:ext cx="3009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6" name="Line 246">
              <a:extLst>
                <a:ext uri="{FF2B5EF4-FFF2-40B4-BE49-F238E27FC236}">
                  <a16:creationId xmlns:a16="http://schemas.microsoft.com/office/drawing/2014/main" id="{CDED5137-5859-424E-8426-556C734CB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1811" y="4128103"/>
              <a:ext cx="2851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7" name="Line 247">
              <a:extLst>
                <a:ext uri="{FF2B5EF4-FFF2-40B4-BE49-F238E27FC236}">
                  <a16:creationId xmlns:a16="http://schemas.microsoft.com/office/drawing/2014/main" id="{1954C756-053C-4222-ABA1-2F6341BB5F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1811" y="4202558"/>
              <a:ext cx="2851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4" name="Freeform 206">
              <a:extLst>
                <a:ext uri="{FF2B5EF4-FFF2-40B4-BE49-F238E27FC236}">
                  <a16:creationId xmlns:a16="http://schemas.microsoft.com/office/drawing/2014/main" id="{A503CB21-32B3-4387-92E9-3A7C98337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434" y="3989489"/>
              <a:ext cx="0" cy="426138"/>
            </a:xfrm>
            <a:custGeom>
              <a:avLst/>
              <a:gdLst>
                <a:gd name="T0" fmla="*/ 269 h 269"/>
                <a:gd name="T1" fmla="*/ 259 h 269"/>
                <a:gd name="T2" fmla="*/ 250 h 269"/>
                <a:gd name="T3" fmla="*/ 0 h 26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69">
                  <a:moveTo>
                    <a:pt x="0" y="269"/>
                  </a:moveTo>
                  <a:lnTo>
                    <a:pt x="0" y="259"/>
                  </a:lnTo>
                  <a:lnTo>
                    <a:pt x="0" y="25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382" name="Textfeld 381">
            <a:extLst>
              <a:ext uri="{FF2B5EF4-FFF2-40B4-BE49-F238E27FC236}">
                <a16:creationId xmlns:a16="http://schemas.microsoft.com/office/drawing/2014/main" id="{6FA5E59D-4319-4486-8DF9-2AA5FC07E3C1}"/>
              </a:ext>
            </a:extLst>
          </p:cNvPr>
          <p:cNvSpPr txBox="1"/>
          <p:nvPr/>
        </p:nvSpPr>
        <p:spPr>
          <a:xfrm>
            <a:off x="664060" y="3427960"/>
            <a:ext cx="183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Impulshammer</a:t>
            </a:r>
          </a:p>
        </p:txBody>
      </p:sp>
      <p:sp>
        <p:nvSpPr>
          <p:cNvPr id="383" name="Textfeld 382">
            <a:extLst>
              <a:ext uri="{FF2B5EF4-FFF2-40B4-BE49-F238E27FC236}">
                <a16:creationId xmlns:a16="http://schemas.microsoft.com/office/drawing/2014/main" id="{07B984D2-644F-443A-8E24-7499601BA560}"/>
              </a:ext>
            </a:extLst>
          </p:cNvPr>
          <p:cNvSpPr txBox="1"/>
          <p:nvPr/>
        </p:nvSpPr>
        <p:spPr>
          <a:xfrm>
            <a:off x="2804358" y="3436342"/>
            <a:ext cx="104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Shaker</a:t>
            </a:r>
          </a:p>
        </p:txBody>
      </p:sp>
      <p:sp>
        <p:nvSpPr>
          <p:cNvPr id="384" name="Textfeld 383">
            <a:extLst>
              <a:ext uri="{FF2B5EF4-FFF2-40B4-BE49-F238E27FC236}">
                <a16:creationId xmlns:a16="http://schemas.microsoft.com/office/drawing/2014/main" id="{56AB4835-EE94-4DEB-B7E7-C0F6F77D05D0}"/>
              </a:ext>
            </a:extLst>
          </p:cNvPr>
          <p:cNvSpPr txBox="1"/>
          <p:nvPr/>
        </p:nvSpPr>
        <p:spPr>
          <a:xfrm>
            <a:off x="4224403" y="2939758"/>
            <a:ext cx="183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/>
              <a:t>Umwucht</a:t>
            </a:r>
            <a:endParaRPr lang="de-CH" dirty="0"/>
          </a:p>
        </p:txBody>
      </p:sp>
      <p:sp>
        <p:nvSpPr>
          <p:cNvPr id="385" name="Textfeld 384">
            <a:extLst>
              <a:ext uri="{FF2B5EF4-FFF2-40B4-BE49-F238E27FC236}">
                <a16:creationId xmlns:a16="http://schemas.microsoft.com/office/drawing/2014/main" id="{F44594D2-82E0-43E7-8CEC-7E00EB2B1905}"/>
              </a:ext>
            </a:extLst>
          </p:cNvPr>
          <p:cNvSpPr txBox="1"/>
          <p:nvPr/>
        </p:nvSpPr>
        <p:spPr>
          <a:xfrm>
            <a:off x="6289123" y="2955298"/>
            <a:ext cx="213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Maschinenachsen</a:t>
            </a:r>
          </a:p>
        </p:txBody>
      </p:sp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0927D0FB-8CDB-452B-8DB7-D7A31CB90DF1}"/>
              </a:ext>
            </a:extLst>
          </p:cNvPr>
          <p:cNvGrpSpPr/>
          <p:nvPr/>
        </p:nvGrpSpPr>
        <p:grpSpPr>
          <a:xfrm>
            <a:off x="5739498" y="5227052"/>
            <a:ext cx="1172651" cy="1171620"/>
            <a:chOff x="5403829" y="5227052"/>
            <a:chExt cx="1172651" cy="1171620"/>
          </a:xfrm>
        </p:grpSpPr>
        <p:sp>
          <p:nvSpPr>
            <p:cNvPr id="389" name="AutoShape 367">
              <a:extLst>
                <a:ext uri="{FF2B5EF4-FFF2-40B4-BE49-F238E27FC236}">
                  <a16:creationId xmlns:a16="http://schemas.microsoft.com/office/drawing/2014/main" id="{F87FF405-3333-4BF0-BD84-D1FAA88060C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403829" y="5227052"/>
              <a:ext cx="1170588" cy="1169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0" name="Rectangle 369">
              <a:extLst>
                <a:ext uri="{FF2B5EF4-FFF2-40B4-BE49-F238E27FC236}">
                  <a16:creationId xmlns:a16="http://schemas.microsoft.com/office/drawing/2014/main" id="{BE9A8760-BE91-472A-8FD2-436E21781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829" y="5227052"/>
              <a:ext cx="1172651" cy="117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1" name="Line 370">
              <a:extLst>
                <a:ext uri="{FF2B5EF4-FFF2-40B4-BE49-F238E27FC236}">
                  <a16:creationId xmlns:a16="http://schemas.microsoft.com/office/drawing/2014/main" id="{EA9BE5AA-355F-4C60-8264-6D572A431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0901" y="6226435"/>
              <a:ext cx="279497" cy="30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2" name="Freeform 371">
              <a:extLst>
                <a:ext uri="{FF2B5EF4-FFF2-40B4-BE49-F238E27FC236}">
                  <a16:creationId xmlns:a16="http://schemas.microsoft.com/office/drawing/2014/main" id="{E326F8BC-913E-4F79-A450-028DDAA18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315" y="6250157"/>
              <a:ext cx="116543" cy="9282"/>
            </a:xfrm>
            <a:custGeom>
              <a:avLst/>
              <a:gdLst>
                <a:gd name="T0" fmla="*/ 113 w 113"/>
                <a:gd name="T1" fmla="*/ 0 h 9"/>
                <a:gd name="T2" fmla="*/ 107 w 113"/>
                <a:gd name="T3" fmla="*/ 2 h 9"/>
                <a:gd name="T4" fmla="*/ 102 w 113"/>
                <a:gd name="T5" fmla="*/ 4 h 9"/>
                <a:gd name="T6" fmla="*/ 96 w 113"/>
                <a:gd name="T7" fmla="*/ 6 h 9"/>
                <a:gd name="T8" fmla="*/ 90 w 113"/>
                <a:gd name="T9" fmla="*/ 6 h 9"/>
                <a:gd name="T10" fmla="*/ 82 w 113"/>
                <a:gd name="T11" fmla="*/ 7 h 9"/>
                <a:gd name="T12" fmla="*/ 77 w 113"/>
                <a:gd name="T13" fmla="*/ 7 h 9"/>
                <a:gd name="T14" fmla="*/ 71 w 113"/>
                <a:gd name="T15" fmla="*/ 9 h 9"/>
                <a:gd name="T16" fmla="*/ 65 w 113"/>
                <a:gd name="T17" fmla="*/ 9 h 9"/>
                <a:gd name="T18" fmla="*/ 57 w 113"/>
                <a:gd name="T19" fmla="*/ 9 h 9"/>
                <a:gd name="T20" fmla="*/ 52 w 113"/>
                <a:gd name="T21" fmla="*/ 9 h 9"/>
                <a:gd name="T22" fmla="*/ 46 w 113"/>
                <a:gd name="T23" fmla="*/ 9 h 9"/>
                <a:gd name="T24" fmla="*/ 38 w 113"/>
                <a:gd name="T25" fmla="*/ 7 h 9"/>
                <a:gd name="T26" fmla="*/ 32 w 113"/>
                <a:gd name="T27" fmla="*/ 7 h 9"/>
                <a:gd name="T28" fmla="*/ 27 w 113"/>
                <a:gd name="T29" fmla="*/ 6 h 9"/>
                <a:gd name="T30" fmla="*/ 21 w 113"/>
                <a:gd name="T31" fmla="*/ 6 h 9"/>
                <a:gd name="T32" fmla="*/ 13 w 113"/>
                <a:gd name="T33" fmla="*/ 4 h 9"/>
                <a:gd name="T34" fmla="*/ 7 w 113"/>
                <a:gd name="T35" fmla="*/ 2 h 9"/>
                <a:gd name="T36" fmla="*/ 0 w 113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9">
                  <a:moveTo>
                    <a:pt x="113" y="0"/>
                  </a:moveTo>
                  <a:lnTo>
                    <a:pt x="107" y="2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90" y="6"/>
                  </a:lnTo>
                  <a:lnTo>
                    <a:pt x="82" y="7"/>
                  </a:lnTo>
                  <a:lnTo>
                    <a:pt x="77" y="7"/>
                  </a:lnTo>
                  <a:lnTo>
                    <a:pt x="71" y="9"/>
                  </a:lnTo>
                  <a:lnTo>
                    <a:pt x="65" y="9"/>
                  </a:lnTo>
                  <a:lnTo>
                    <a:pt x="57" y="9"/>
                  </a:lnTo>
                  <a:lnTo>
                    <a:pt x="52" y="9"/>
                  </a:lnTo>
                  <a:lnTo>
                    <a:pt x="46" y="9"/>
                  </a:lnTo>
                  <a:lnTo>
                    <a:pt x="38" y="7"/>
                  </a:lnTo>
                  <a:lnTo>
                    <a:pt x="32" y="7"/>
                  </a:lnTo>
                  <a:lnTo>
                    <a:pt x="27" y="6"/>
                  </a:lnTo>
                  <a:lnTo>
                    <a:pt x="21" y="6"/>
                  </a:lnTo>
                  <a:lnTo>
                    <a:pt x="13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3" name="Freeform 372">
              <a:extLst>
                <a:ext uri="{FF2B5EF4-FFF2-40B4-BE49-F238E27FC236}">
                  <a16:creationId xmlns:a16="http://schemas.microsoft.com/office/drawing/2014/main" id="{CE061A4C-B85D-4D17-BA1A-F7B74B4AF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352" y="6162491"/>
              <a:ext cx="116543" cy="10314"/>
            </a:xfrm>
            <a:custGeom>
              <a:avLst/>
              <a:gdLst>
                <a:gd name="T0" fmla="*/ 0 w 113"/>
                <a:gd name="T1" fmla="*/ 10 h 10"/>
                <a:gd name="T2" fmla="*/ 6 w 113"/>
                <a:gd name="T3" fmla="*/ 8 h 10"/>
                <a:gd name="T4" fmla="*/ 11 w 113"/>
                <a:gd name="T5" fmla="*/ 6 h 10"/>
                <a:gd name="T6" fmla="*/ 17 w 113"/>
                <a:gd name="T7" fmla="*/ 4 h 10"/>
                <a:gd name="T8" fmla="*/ 23 w 113"/>
                <a:gd name="T9" fmla="*/ 2 h 10"/>
                <a:gd name="T10" fmla="*/ 31 w 113"/>
                <a:gd name="T11" fmla="*/ 2 h 10"/>
                <a:gd name="T12" fmla="*/ 36 w 113"/>
                <a:gd name="T13" fmla="*/ 0 h 10"/>
                <a:gd name="T14" fmla="*/ 42 w 113"/>
                <a:gd name="T15" fmla="*/ 0 h 10"/>
                <a:gd name="T16" fmla="*/ 50 w 113"/>
                <a:gd name="T17" fmla="*/ 0 h 10"/>
                <a:gd name="T18" fmla="*/ 56 w 113"/>
                <a:gd name="T19" fmla="*/ 0 h 10"/>
                <a:gd name="T20" fmla="*/ 61 w 113"/>
                <a:gd name="T21" fmla="*/ 0 h 10"/>
                <a:gd name="T22" fmla="*/ 67 w 113"/>
                <a:gd name="T23" fmla="*/ 0 h 10"/>
                <a:gd name="T24" fmla="*/ 75 w 113"/>
                <a:gd name="T25" fmla="*/ 0 h 10"/>
                <a:gd name="T26" fmla="*/ 81 w 113"/>
                <a:gd name="T27" fmla="*/ 2 h 10"/>
                <a:gd name="T28" fmla="*/ 86 w 113"/>
                <a:gd name="T29" fmla="*/ 2 h 10"/>
                <a:gd name="T30" fmla="*/ 94 w 113"/>
                <a:gd name="T31" fmla="*/ 4 h 10"/>
                <a:gd name="T32" fmla="*/ 100 w 113"/>
                <a:gd name="T33" fmla="*/ 6 h 10"/>
                <a:gd name="T34" fmla="*/ 106 w 113"/>
                <a:gd name="T35" fmla="*/ 6 h 10"/>
                <a:gd name="T36" fmla="*/ 113 w 113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">
                  <a:moveTo>
                    <a:pt x="0" y="10"/>
                  </a:moveTo>
                  <a:lnTo>
                    <a:pt x="6" y="8"/>
                  </a:lnTo>
                  <a:lnTo>
                    <a:pt x="11" y="6"/>
                  </a:lnTo>
                  <a:lnTo>
                    <a:pt x="17" y="4"/>
                  </a:lnTo>
                  <a:lnTo>
                    <a:pt x="23" y="2"/>
                  </a:lnTo>
                  <a:lnTo>
                    <a:pt x="31" y="2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1" y="2"/>
                  </a:lnTo>
                  <a:lnTo>
                    <a:pt x="86" y="2"/>
                  </a:lnTo>
                  <a:lnTo>
                    <a:pt x="94" y="4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3" y="1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4" name="Freeform 373">
              <a:extLst>
                <a:ext uri="{FF2B5EF4-FFF2-40B4-BE49-F238E27FC236}">
                  <a16:creationId xmlns:a16="http://schemas.microsoft.com/office/drawing/2014/main" id="{BCC92687-FD04-4AC3-87D6-D972B5691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623" y="6250157"/>
              <a:ext cx="117574" cy="9282"/>
            </a:xfrm>
            <a:custGeom>
              <a:avLst/>
              <a:gdLst>
                <a:gd name="T0" fmla="*/ 114 w 114"/>
                <a:gd name="T1" fmla="*/ 0 h 9"/>
                <a:gd name="T2" fmla="*/ 108 w 114"/>
                <a:gd name="T3" fmla="*/ 2 h 9"/>
                <a:gd name="T4" fmla="*/ 102 w 114"/>
                <a:gd name="T5" fmla="*/ 4 h 9"/>
                <a:gd name="T6" fmla="*/ 96 w 114"/>
                <a:gd name="T7" fmla="*/ 6 h 9"/>
                <a:gd name="T8" fmla="*/ 89 w 114"/>
                <a:gd name="T9" fmla="*/ 6 h 9"/>
                <a:gd name="T10" fmla="*/ 83 w 114"/>
                <a:gd name="T11" fmla="*/ 7 h 9"/>
                <a:gd name="T12" fmla="*/ 77 w 114"/>
                <a:gd name="T13" fmla="*/ 7 h 9"/>
                <a:gd name="T14" fmla="*/ 71 w 114"/>
                <a:gd name="T15" fmla="*/ 9 h 9"/>
                <a:gd name="T16" fmla="*/ 64 w 114"/>
                <a:gd name="T17" fmla="*/ 9 h 9"/>
                <a:gd name="T18" fmla="*/ 58 w 114"/>
                <a:gd name="T19" fmla="*/ 9 h 9"/>
                <a:gd name="T20" fmla="*/ 52 w 114"/>
                <a:gd name="T21" fmla="*/ 9 h 9"/>
                <a:gd name="T22" fmla="*/ 44 w 114"/>
                <a:gd name="T23" fmla="*/ 9 h 9"/>
                <a:gd name="T24" fmla="*/ 39 w 114"/>
                <a:gd name="T25" fmla="*/ 7 h 9"/>
                <a:gd name="T26" fmla="*/ 33 w 114"/>
                <a:gd name="T27" fmla="*/ 7 h 9"/>
                <a:gd name="T28" fmla="*/ 27 w 114"/>
                <a:gd name="T29" fmla="*/ 6 h 9"/>
                <a:gd name="T30" fmla="*/ 19 w 114"/>
                <a:gd name="T31" fmla="*/ 6 h 9"/>
                <a:gd name="T32" fmla="*/ 14 w 114"/>
                <a:gd name="T33" fmla="*/ 4 h 9"/>
                <a:gd name="T34" fmla="*/ 8 w 114"/>
                <a:gd name="T35" fmla="*/ 2 h 9"/>
                <a:gd name="T36" fmla="*/ 0 w 114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">
                  <a:moveTo>
                    <a:pt x="114" y="0"/>
                  </a:moveTo>
                  <a:lnTo>
                    <a:pt x="108" y="2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89" y="6"/>
                  </a:lnTo>
                  <a:lnTo>
                    <a:pt x="83" y="7"/>
                  </a:lnTo>
                  <a:lnTo>
                    <a:pt x="77" y="7"/>
                  </a:lnTo>
                  <a:lnTo>
                    <a:pt x="71" y="9"/>
                  </a:lnTo>
                  <a:lnTo>
                    <a:pt x="64" y="9"/>
                  </a:lnTo>
                  <a:lnTo>
                    <a:pt x="58" y="9"/>
                  </a:lnTo>
                  <a:lnTo>
                    <a:pt x="52" y="9"/>
                  </a:lnTo>
                  <a:lnTo>
                    <a:pt x="44" y="9"/>
                  </a:lnTo>
                  <a:lnTo>
                    <a:pt x="39" y="7"/>
                  </a:lnTo>
                  <a:lnTo>
                    <a:pt x="33" y="7"/>
                  </a:lnTo>
                  <a:lnTo>
                    <a:pt x="27" y="6"/>
                  </a:lnTo>
                  <a:lnTo>
                    <a:pt x="19" y="6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5" name="Line 374">
              <a:extLst>
                <a:ext uri="{FF2B5EF4-FFF2-40B4-BE49-F238E27FC236}">
                  <a16:creationId xmlns:a16="http://schemas.microsoft.com/office/drawing/2014/main" id="{65A7028F-5351-44A3-B0F2-329191DE5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3417" y="5399288"/>
              <a:ext cx="654910" cy="61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6" name="Freeform 375">
              <a:extLst>
                <a:ext uri="{FF2B5EF4-FFF2-40B4-BE49-F238E27FC236}">
                  <a16:creationId xmlns:a16="http://schemas.microsoft.com/office/drawing/2014/main" id="{64DC12CC-C936-480F-8AC9-EC5BC7244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197" y="6250157"/>
              <a:ext cx="116543" cy="9282"/>
            </a:xfrm>
            <a:custGeom>
              <a:avLst/>
              <a:gdLst>
                <a:gd name="T0" fmla="*/ 113 w 113"/>
                <a:gd name="T1" fmla="*/ 0 h 9"/>
                <a:gd name="T2" fmla="*/ 107 w 113"/>
                <a:gd name="T3" fmla="*/ 2 h 9"/>
                <a:gd name="T4" fmla="*/ 102 w 113"/>
                <a:gd name="T5" fmla="*/ 4 h 9"/>
                <a:gd name="T6" fmla="*/ 96 w 113"/>
                <a:gd name="T7" fmla="*/ 6 h 9"/>
                <a:gd name="T8" fmla="*/ 90 w 113"/>
                <a:gd name="T9" fmla="*/ 6 h 9"/>
                <a:gd name="T10" fmla="*/ 82 w 113"/>
                <a:gd name="T11" fmla="*/ 7 h 9"/>
                <a:gd name="T12" fmla="*/ 77 w 113"/>
                <a:gd name="T13" fmla="*/ 7 h 9"/>
                <a:gd name="T14" fmla="*/ 71 w 113"/>
                <a:gd name="T15" fmla="*/ 9 h 9"/>
                <a:gd name="T16" fmla="*/ 63 w 113"/>
                <a:gd name="T17" fmla="*/ 9 h 9"/>
                <a:gd name="T18" fmla="*/ 57 w 113"/>
                <a:gd name="T19" fmla="*/ 9 h 9"/>
                <a:gd name="T20" fmla="*/ 52 w 113"/>
                <a:gd name="T21" fmla="*/ 9 h 9"/>
                <a:gd name="T22" fmla="*/ 46 w 113"/>
                <a:gd name="T23" fmla="*/ 9 h 9"/>
                <a:gd name="T24" fmla="*/ 38 w 113"/>
                <a:gd name="T25" fmla="*/ 7 h 9"/>
                <a:gd name="T26" fmla="*/ 32 w 113"/>
                <a:gd name="T27" fmla="*/ 7 h 9"/>
                <a:gd name="T28" fmla="*/ 27 w 113"/>
                <a:gd name="T29" fmla="*/ 6 h 9"/>
                <a:gd name="T30" fmla="*/ 19 w 113"/>
                <a:gd name="T31" fmla="*/ 6 h 9"/>
                <a:gd name="T32" fmla="*/ 13 w 113"/>
                <a:gd name="T33" fmla="*/ 4 h 9"/>
                <a:gd name="T34" fmla="*/ 7 w 113"/>
                <a:gd name="T35" fmla="*/ 2 h 9"/>
                <a:gd name="T36" fmla="*/ 0 w 113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9">
                  <a:moveTo>
                    <a:pt x="113" y="0"/>
                  </a:moveTo>
                  <a:lnTo>
                    <a:pt x="107" y="2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90" y="6"/>
                  </a:lnTo>
                  <a:lnTo>
                    <a:pt x="82" y="7"/>
                  </a:lnTo>
                  <a:lnTo>
                    <a:pt x="77" y="7"/>
                  </a:lnTo>
                  <a:lnTo>
                    <a:pt x="71" y="9"/>
                  </a:lnTo>
                  <a:lnTo>
                    <a:pt x="63" y="9"/>
                  </a:lnTo>
                  <a:lnTo>
                    <a:pt x="57" y="9"/>
                  </a:lnTo>
                  <a:lnTo>
                    <a:pt x="52" y="9"/>
                  </a:lnTo>
                  <a:lnTo>
                    <a:pt x="46" y="9"/>
                  </a:lnTo>
                  <a:lnTo>
                    <a:pt x="38" y="7"/>
                  </a:lnTo>
                  <a:lnTo>
                    <a:pt x="32" y="7"/>
                  </a:lnTo>
                  <a:lnTo>
                    <a:pt x="27" y="6"/>
                  </a:lnTo>
                  <a:lnTo>
                    <a:pt x="19" y="6"/>
                  </a:lnTo>
                  <a:lnTo>
                    <a:pt x="13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7" name="Line 376">
              <a:extLst>
                <a:ext uri="{FF2B5EF4-FFF2-40B4-BE49-F238E27FC236}">
                  <a16:creationId xmlns:a16="http://schemas.microsoft.com/office/drawing/2014/main" id="{6CF01C55-5403-4735-8AA7-2AF3C25E11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8327" y="5284808"/>
              <a:ext cx="0" cy="12066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8" name="Line 377">
              <a:extLst>
                <a:ext uri="{FF2B5EF4-FFF2-40B4-BE49-F238E27FC236}">
                  <a16:creationId xmlns:a16="http://schemas.microsoft.com/office/drawing/2014/main" id="{F619B214-5917-4A7F-BB5D-9EE42B4F9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3417" y="5284808"/>
              <a:ext cx="65491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9" name="Freeform 378">
              <a:extLst>
                <a:ext uri="{FF2B5EF4-FFF2-40B4-BE49-F238E27FC236}">
                  <a16:creationId xmlns:a16="http://schemas.microsoft.com/office/drawing/2014/main" id="{FC2B6A4A-A4D2-4AE9-970A-7BF9695B3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901" y="5678786"/>
              <a:ext cx="39191" cy="547650"/>
            </a:xfrm>
            <a:custGeom>
              <a:avLst/>
              <a:gdLst>
                <a:gd name="T0" fmla="*/ 38 w 38"/>
                <a:gd name="T1" fmla="*/ 0 h 531"/>
                <a:gd name="T2" fmla="*/ 34 w 38"/>
                <a:gd name="T3" fmla="*/ 106 h 531"/>
                <a:gd name="T4" fmla="*/ 29 w 38"/>
                <a:gd name="T5" fmla="*/ 214 h 531"/>
                <a:gd name="T6" fmla="*/ 21 w 38"/>
                <a:gd name="T7" fmla="*/ 319 h 531"/>
                <a:gd name="T8" fmla="*/ 11 w 38"/>
                <a:gd name="T9" fmla="*/ 425 h 531"/>
                <a:gd name="T10" fmla="*/ 0 w 38"/>
                <a:gd name="T11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31">
                  <a:moveTo>
                    <a:pt x="38" y="0"/>
                  </a:moveTo>
                  <a:lnTo>
                    <a:pt x="34" y="106"/>
                  </a:lnTo>
                  <a:lnTo>
                    <a:pt x="29" y="214"/>
                  </a:lnTo>
                  <a:lnTo>
                    <a:pt x="21" y="319"/>
                  </a:lnTo>
                  <a:lnTo>
                    <a:pt x="11" y="425"/>
                  </a:lnTo>
                  <a:lnTo>
                    <a:pt x="0" y="531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0" name="Freeform 379">
              <a:extLst>
                <a:ext uri="{FF2B5EF4-FFF2-40B4-BE49-F238E27FC236}">
                  <a16:creationId xmlns:a16="http://schemas.microsoft.com/office/drawing/2014/main" id="{2AD2C509-B7A8-46A7-A66F-8AA362C4F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778" y="6172805"/>
              <a:ext cx="117574" cy="8251"/>
            </a:xfrm>
            <a:custGeom>
              <a:avLst/>
              <a:gdLst>
                <a:gd name="T0" fmla="*/ 114 w 114"/>
                <a:gd name="T1" fmla="*/ 0 h 8"/>
                <a:gd name="T2" fmla="*/ 106 w 114"/>
                <a:gd name="T3" fmla="*/ 2 h 8"/>
                <a:gd name="T4" fmla="*/ 100 w 114"/>
                <a:gd name="T5" fmla="*/ 2 h 8"/>
                <a:gd name="T6" fmla="*/ 95 w 114"/>
                <a:gd name="T7" fmla="*/ 4 h 8"/>
                <a:gd name="T8" fmla="*/ 89 w 114"/>
                <a:gd name="T9" fmla="*/ 6 h 8"/>
                <a:gd name="T10" fmla="*/ 83 w 114"/>
                <a:gd name="T11" fmla="*/ 6 h 8"/>
                <a:gd name="T12" fmla="*/ 75 w 114"/>
                <a:gd name="T13" fmla="*/ 8 h 8"/>
                <a:gd name="T14" fmla="*/ 70 w 114"/>
                <a:gd name="T15" fmla="*/ 8 h 8"/>
                <a:gd name="T16" fmla="*/ 64 w 114"/>
                <a:gd name="T17" fmla="*/ 8 h 8"/>
                <a:gd name="T18" fmla="*/ 56 w 114"/>
                <a:gd name="T19" fmla="*/ 8 h 8"/>
                <a:gd name="T20" fmla="*/ 50 w 114"/>
                <a:gd name="T21" fmla="*/ 8 h 8"/>
                <a:gd name="T22" fmla="*/ 45 w 114"/>
                <a:gd name="T23" fmla="*/ 8 h 8"/>
                <a:gd name="T24" fmla="*/ 39 w 114"/>
                <a:gd name="T25" fmla="*/ 8 h 8"/>
                <a:gd name="T26" fmla="*/ 31 w 114"/>
                <a:gd name="T27" fmla="*/ 6 h 8"/>
                <a:gd name="T28" fmla="*/ 25 w 114"/>
                <a:gd name="T29" fmla="*/ 6 h 8"/>
                <a:gd name="T30" fmla="*/ 20 w 114"/>
                <a:gd name="T31" fmla="*/ 4 h 8"/>
                <a:gd name="T32" fmla="*/ 12 w 114"/>
                <a:gd name="T33" fmla="*/ 4 h 8"/>
                <a:gd name="T34" fmla="*/ 6 w 114"/>
                <a:gd name="T35" fmla="*/ 2 h 8"/>
                <a:gd name="T36" fmla="*/ 0 w 114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">
                  <a:moveTo>
                    <a:pt x="114" y="0"/>
                  </a:moveTo>
                  <a:lnTo>
                    <a:pt x="106" y="2"/>
                  </a:lnTo>
                  <a:lnTo>
                    <a:pt x="100" y="2"/>
                  </a:lnTo>
                  <a:lnTo>
                    <a:pt x="95" y="4"/>
                  </a:lnTo>
                  <a:lnTo>
                    <a:pt x="89" y="6"/>
                  </a:lnTo>
                  <a:lnTo>
                    <a:pt x="83" y="6"/>
                  </a:lnTo>
                  <a:lnTo>
                    <a:pt x="75" y="8"/>
                  </a:lnTo>
                  <a:lnTo>
                    <a:pt x="70" y="8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50" y="8"/>
                  </a:lnTo>
                  <a:lnTo>
                    <a:pt x="45" y="8"/>
                  </a:lnTo>
                  <a:lnTo>
                    <a:pt x="39" y="8"/>
                  </a:lnTo>
                  <a:lnTo>
                    <a:pt x="31" y="6"/>
                  </a:lnTo>
                  <a:lnTo>
                    <a:pt x="25" y="6"/>
                  </a:lnTo>
                  <a:lnTo>
                    <a:pt x="20" y="4"/>
                  </a:lnTo>
                  <a:lnTo>
                    <a:pt x="12" y="4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1" name="Freeform 380">
              <a:extLst>
                <a:ext uri="{FF2B5EF4-FFF2-40B4-BE49-F238E27FC236}">
                  <a16:creationId xmlns:a16="http://schemas.microsoft.com/office/drawing/2014/main" id="{0260BF66-DCEF-48D2-AAA2-8ACAAE2B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505" y="5403414"/>
              <a:ext cx="2063" cy="238243"/>
            </a:xfrm>
            <a:custGeom>
              <a:avLst/>
              <a:gdLst>
                <a:gd name="T0" fmla="*/ 2 w 2"/>
                <a:gd name="T1" fmla="*/ 0 h 231"/>
                <a:gd name="T2" fmla="*/ 2 w 2"/>
                <a:gd name="T3" fmla="*/ 115 h 231"/>
                <a:gd name="T4" fmla="*/ 0 w 2"/>
                <a:gd name="T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31">
                  <a:moveTo>
                    <a:pt x="2" y="0"/>
                  </a:moveTo>
                  <a:lnTo>
                    <a:pt x="2" y="115"/>
                  </a:lnTo>
                  <a:lnTo>
                    <a:pt x="0" y="231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2" name="Freeform 381">
              <a:extLst>
                <a:ext uri="{FF2B5EF4-FFF2-40B4-BE49-F238E27FC236}">
                  <a16:creationId xmlns:a16="http://schemas.microsoft.com/office/drawing/2014/main" id="{02D99726-E120-4EBE-B11D-053DA451F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711" y="6164554"/>
              <a:ext cx="35066" cy="8251"/>
            </a:xfrm>
            <a:custGeom>
              <a:avLst/>
              <a:gdLst>
                <a:gd name="T0" fmla="*/ 0 w 34"/>
                <a:gd name="T1" fmla="*/ 0 h 8"/>
                <a:gd name="T2" fmla="*/ 7 w 34"/>
                <a:gd name="T3" fmla="*/ 0 h 8"/>
                <a:gd name="T4" fmla="*/ 13 w 34"/>
                <a:gd name="T5" fmla="*/ 2 h 8"/>
                <a:gd name="T6" fmla="*/ 19 w 34"/>
                <a:gd name="T7" fmla="*/ 2 h 8"/>
                <a:gd name="T8" fmla="*/ 25 w 34"/>
                <a:gd name="T9" fmla="*/ 4 h 8"/>
                <a:gd name="T10" fmla="*/ 34 w 34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0" y="0"/>
                  </a:moveTo>
                  <a:lnTo>
                    <a:pt x="7" y="0"/>
                  </a:lnTo>
                  <a:lnTo>
                    <a:pt x="13" y="2"/>
                  </a:lnTo>
                  <a:lnTo>
                    <a:pt x="19" y="2"/>
                  </a:lnTo>
                  <a:lnTo>
                    <a:pt x="25" y="4"/>
                  </a:lnTo>
                  <a:lnTo>
                    <a:pt x="34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3" name="Freeform 382">
              <a:extLst>
                <a:ext uri="{FF2B5EF4-FFF2-40B4-BE49-F238E27FC236}">
                  <a16:creationId xmlns:a16="http://schemas.microsoft.com/office/drawing/2014/main" id="{D8AEDB32-F1B5-49E6-9E79-42D7AD95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58" y="6250157"/>
              <a:ext cx="83540" cy="9282"/>
            </a:xfrm>
            <a:custGeom>
              <a:avLst/>
              <a:gdLst>
                <a:gd name="T0" fmla="*/ 81 w 81"/>
                <a:gd name="T1" fmla="*/ 7 h 9"/>
                <a:gd name="T2" fmla="*/ 75 w 81"/>
                <a:gd name="T3" fmla="*/ 7 h 9"/>
                <a:gd name="T4" fmla="*/ 69 w 81"/>
                <a:gd name="T5" fmla="*/ 9 h 9"/>
                <a:gd name="T6" fmla="*/ 62 w 81"/>
                <a:gd name="T7" fmla="*/ 9 h 9"/>
                <a:gd name="T8" fmla="*/ 56 w 81"/>
                <a:gd name="T9" fmla="*/ 9 h 9"/>
                <a:gd name="T10" fmla="*/ 50 w 81"/>
                <a:gd name="T11" fmla="*/ 9 h 9"/>
                <a:gd name="T12" fmla="*/ 43 w 81"/>
                <a:gd name="T13" fmla="*/ 7 h 9"/>
                <a:gd name="T14" fmla="*/ 37 w 81"/>
                <a:gd name="T15" fmla="*/ 7 h 9"/>
                <a:gd name="T16" fmla="*/ 31 w 81"/>
                <a:gd name="T17" fmla="*/ 7 h 9"/>
                <a:gd name="T18" fmla="*/ 25 w 81"/>
                <a:gd name="T19" fmla="*/ 6 h 9"/>
                <a:gd name="T20" fmla="*/ 18 w 81"/>
                <a:gd name="T21" fmla="*/ 4 h 9"/>
                <a:gd name="T22" fmla="*/ 12 w 81"/>
                <a:gd name="T23" fmla="*/ 4 h 9"/>
                <a:gd name="T24" fmla="*/ 6 w 81"/>
                <a:gd name="T25" fmla="*/ 2 h 9"/>
                <a:gd name="T26" fmla="*/ 0 w 81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9">
                  <a:moveTo>
                    <a:pt x="81" y="7"/>
                  </a:moveTo>
                  <a:lnTo>
                    <a:pt x="75" y="7"/>
                  </a:lnTo>
                  <a:lnTo>
                    <a:pt x="69" y="9"/>
                  </a:lnTo>
                  <a:lnTo>
                    <a:pt x="62" y="9"/>
                  </a:lnTo>
                  <a:lnTo>
                    <a:pt x="56" y="9"/>
                  </a:lnTo>
                  <a:lnTo>
                    <a:pt x="50" y="9"/>
                  </a:lnTo>
                  <a:lnTo>
                    <a:pt x="43" y="7"/>
                  </a:lnTo>
                  <a:lnTo>
                    <a:pt x="37" y="7"/>
                  </a:lnTo>
                  <a:lnTo>
                    <a:pt x="31" y="7"/>
                  </a:lnTo>
                  <a:lnTo>
                    <a:pt x="25" y="6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4" name="Line 383">
              <a:extLst>
                <a:ext uri="{FF2B5EF4-FFF2-40B4-BE49-F238E27FC236}">
                  <a16:creationId xmlns:a16="http://schemas.microsoft.com/office/drawing/2014/main" id="{AD2D0D5A-15E6-4F10-B2CC-DA666D7BA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2650" y="5678786"/>
              <a:ext cx="375413" cy="825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5" name="Freeform 384">
              <a:extLst>
                <a:ext uri="{FF2B5EF4-FFF2-40B4-BE49-F238E27FC236}">
                  <a16:creationId xmlns:a16="http://schemas.microsoft.com/office/drawing/2014/main" id="{40AA9B48-5CBE-40C9-AFBB-4C05B4D3C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398" y="5687036"/>
              <a:ext cx="39191" cy="570340"/>
            </a:xfrm>
            <a:custGeom>
              <a:avLst/>
              <a:gdLst>
                <a:gd name="T0" fmla="*/ 38 w 38"/>
                <a:gd name="T1" fmla="*/ 0 h 553"/>
                <a:gd name="T2" fmla="*/ 35 w 38"/>
                <a:gd name="T3" fmla="*/ 111 h 553"/>
                <a:gd name="T4" fmla="*/ 29 w 38"/>
                <a:gd name="T5" fmla="*/ 221 h 553"/>
                <a:gd name="T6" fmla="*/ 21 w 38"/>
                <a:gd name="T7" fmla="*/ 332 h 553"/>
                <a:gd name="T8" fmla="*/ 12 w 38"/>
                <a:gd name="T9" fmla="*/ 444 h 553"/>
                <a:gd name="T10" fmla="*/ 0 w 38"/>
                <a:gd name="T11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53">
                  <a:moveTo>
                    <a:pt x="38" y="0"/>
                  </a:moveTo>
                  <a:lnTo>
                    <a:pt x="35" y="111"/>
                  </a:lnTo>
                  <a:lnTo>
                    <a:pt x="29" y="221"/>
                  </a:lnTo>
                  <a:lnTo>
                    <a:pt x="21" y="332"/>
                  </a:lnTo>
                  <a:lnTo>
                    <a:pt x="12" y="444"/>
                  </a:lnTo>
                  <a:lnTo>
                    <a:pt x="0" y="55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6" name="Freeform 385">
              <a:extLst>
                <a:ext uri="{FF2B5EF4-FFF2-40B4-BE49-F238E27FC236}">
                  <a16:creationId xmlns:a16="http://schemas.microsoft.com/office/drawing/2014/main" id="{3E2A5624-8A21-4197-9CA9-5CB64095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741" y="6250157"/>
              <a:ext cx="117574" cy="9282"/>
            </a:xfrm>
            <a:custGeom>
              <a:avLst/>
              <a:gdLst>
                <a:gd name="T0" fmla="*/ 114 w 114"/>
                <a:gd name="T1" fmla="*/ 0 h 9"/>
                <a:gd name="T2" fmla="*/ 108 w 114"/>
                <a:gd name="T3" fmla="*/ 2 h 9"/>
                <a:gd name="T4" fmla="*/ 102 w 114"/>
                <a:gd name="T5" fmla="*/ 4 h 9"/>
                <a:gd name="T6" fmla="*/ 96 w 114"/>
                <a:gd name="T7" fmla="*/ 6 h 9"/>
                <a:gd name="T8" fmla="*/ 91 w 114"/>
                <a:gd name="T9" fmla="*/ 6 h 9"/>
                <a:gd name="T10" fmla="*/ 83 w 114"/>
                <a:gd name="T11" fmla="*/ 7 h 9"/>
                <a:gd name="T12" fmla="*/ 77 w 114"/>
                <a:gd name="T13" fmla="*/ 7 h 9"/>
                <a:gd name="T14" fmla="*/ 71 w 114"/>
                <a:gd name="T15" fmla="*/ 9 h 9"/>
                <a:gd name="T16" fmla="*/ 64 w 114"/>
                <a:gd name="T17" fmla="*/ 9 h 9"/>
                <a:gd name="T18" fmla="*/ 58 w 114"/>
                <a:gd name="T19" fmla="*/ 9 h 9"/>
                <a:gd name="T20" fmla="*/ 52 w 114"/>
                <a:gd name="T21" fmla="*/ 9 h 9"/>
                <a:gd name="T22" fmla="*/ 46 w 114"/>
                <a:gd name="T23" fmla="*/ 9 h 9"/>
                <a:gd name="T24" fmla="*/ 39 w 114"/>
                <a:gd name="T25" fmla="*/ 7 h 9"/>
                <a:gd name="T26" fmla="*/ 33 w 114"/>
                <a:gd name="T27" fmla="*/ 7 h 9"/>
                <a:gd name="T28" fmla="*/ 27 w 114"/>
                <a:gd name="T29" fmla="*/ 6 h 9"/>
                <a:gd name="T30" fmla="*/ 19 w 114"/>
                <a:gd name="T31" fmla="*/ 6 h 9"/>
                <a:gd name="T32" fmla="*/ 14 w 114"/>
                <a:gd name="T33" fmla="*/ 4 h 9"/>
                <a:gd name="T34" fmla="*/ 8 w 114"/>
                <a:gd name="T35" fmla="*/ 2 h 9"/>
                <a:gd name="T36" fmla="*/ 0 w 114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">
                  <a:moveTo>
                    <a:pt x="114" y="0"/>
                  </a:moveTo>
                  <a:lnTo>
                    <a:pt x="108" y="2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91" y="6"/>
                  </a:lnTo>
                  <a:lnTo>
                    <a:pt x="83" y="7"/>
                  </a:lnTo>
                  <a:lnTo>
                    <a:pt x="77" y="7"/>
                  </a:lnTo>
                  <a:lnTo>
                    <a:pt x="71" y="9"/>
                  </a:lnTo>
                  <a:lnTo>
                    <a:pt x="64" y="9"/>
                  </a:lnTo>
                  <a:lnTo>
                    <a:pt x="58" y="9"/>
                  </a:lnTo>
                  <a:lnTo>
                    <a:pt x="52" y="9"/>
                  </a:lnTo>
                  <a:lnTo>
                    <a:pt x="46" y="9"/>
                  </a:lnTo>
                  <a:lnTo>
                    <a:pt x="39" y="7"/>
                  </a:lnTo>
                  <a:lnTo>
                    <a:pt x="33" y="7"/>
                  </a:lnTo>
                  <a:lnTo>
                    <a:pt x="27" y="6"/>
                  </a:lnTo>
                  <a:lnTo>
                    <a:pt x="19" y="6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7" name="Freeform 386">
              <a:extLst>
                <a:ext uri="{FF2B5EF4-FFF2-40B4-BE49-F238E27FC236}">
                  <a16:creationId xmlns:a16="http://schemas.microsoft.com/office/drawing/2014/main" id="{8E40157A-AF42-4A37-9845-56954DE2A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895" y="6172805"/>
              <a:ext cx="117574" cy="8251"/>
            </a:xfrm>
            <a:custGeom>
              <a:avLst/>
              <a:gdLst>
                <a:gd name="T0" fmla="*/ 114 w 114"/>
                <a:gd name="T1" fmla="*/ 0 h 8"/>
                <a:gd name="T2" fmla="*/ 108 w 114"/>
                <a:gd name="T3" fmla="*/ 2 h 8"/>
                <a:gd name="T4" fmla="*/ 100 w 114"/>
                <a:gd name="T5" fmla="*/ 2 h 8"/>
                <a:gd name="T6" fmla="*/ 95 w 114"/>
                <a:gd name="T7" fmla="*/ 4 h 8"/>
                <a:gd name="T8" fmla="*/ 89 w 114"/>
                <a:gd name="T9" fmla="*/ 6 h 8"/>
                <a:gd name="T10" fmla="*/ 83 w 114"/>
                <a:gd name="T11" fmla="*/ 6 h 8"/>
                <a:gd name="T12" fmla="*/ 75 w 114"/>
                <a:gd name="T13" fmla="*/ 8 h 8"/>
                <a:gd name="T14" fmla="*/ 70 w 114"/>
                <a:gd name="T15" fmla="*/ 8 h 8"/>
                <a:gd name="T16" fmla="*/ 64 w 114"/>
                <a:gd name="T17" fmla="*/ 8 h 8"/>
                <a:gd name="T18" fmla="*/ 58 w 114"/>
                <a:gd name="T19" fmla="*/ 8 h 8"/>
                <a:gd name="T20" fmla="*/ 50 w 114"/>
                <a:gd name="T21" fmla="*/ 8 h 8"/>
                <a:gd name="T22" fmla="*/ 45 w 114"/>
                <a:gd name="T23" fmla="*/ 8 h 8"/>
                <a:gd name="T24" fmla="*/ 39 w 114"/>
                <a:gd name="T25" fmla="*/ 8 h 8"/>
                <a:gd name="T26" fmla="*/ 31 w 114"/>
                <a:gd name="T27" fmla="*/ 6 h 8"/>
                <a:gd name="T28" fmla="*/ 25 w 114"/>
                <a:gd name="T29" fmla="*/ 6 h 8"/>
                <a:gd name="T30" fmla="*/ 20 w 114"/>
                <a:gd name="T31" fmla="*/ 4 h 8"/>
                <a:gd name="T32" fmla="*/ 14 w 114"/>
                <a:gd name="T33" fmla="*/ 4 h 8"/>
                <a:gd name="T34" fmla="*/ 6 w 114"/>
                <a:gd name="T35" fmla="*/ 2 h 8"/>
                <a:gd name="T36" fmla="*/ 0 w 114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">
                  <a:moveTo>
                    <a:pt x="114" y="0"/>
                  </a:moveTo>
                  <a:lnTo>
                    <a:pt x="108" y="2"/>
                  </a:lnTo>
                  <a:lnTo>
                    <a:pt x="100" y="2"/>
                  </a:lnTo>
                  <a:lnTo>
                    <a:pt x="95" y="4"/>
                  </a:lnTo>
                  <a:lnTo>
                    <a:pt x="89" y="6"/>
                  </a:lnTo>
                  <a:lnTo>
                    <a:pt x="83" y="6"/>
                  </a:lnTo>
                  <a:lnTo>
                    <a:pt x="75" y="8"/>
                  </a:lnTo>
                  <a:lnTo>
                    <a:pt x="70" y="8"/>
                  </a:lnTo>
                  <a:lnTo>
                    <a:pt x="64" y="8"/>
                  </a:lnTo>
                  <a:lnTo>
                    <a:pt x="58" y="8"/>
                  </a:lnTo>
                  <a:lnTo>
                    <a:pt x="50" y="8"/>
                  </a:lnTo>
                  <a:lnTo>
                    <a:pt x="45" y="8"/>
                  </a:lnTo>
                  <a:lnTo>
                    <a:pt x="39" y="8"/>
                  </a:lnTo>
                  <a:lnTo>
                    <a:pt x="31" y="6"/>
                  </a:lnTo>
                  <a:lnTo>
                    <a:pt x="25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8" name="Line 387">
              <a:extLst>
                <a:ext uri="{FF2B5EF4-FFF2-40B4-BE49-F238E27FC236}">
                  <a16:creationId xmlns:a16="http://schemas.microsoft.com/office/drawing/2014/main" id="{F4946554-EE7D-4E7B-BAD6-7261CCC64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47270" y="5629281"/>
              <a:ext cx="45380" cy="4950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9" name="Line 388">
              <a:extLst>
                <a:ext uri="{FF2B5EF4-FFF2-40B4-BE49-F238E27FC236}">
                  <a16:creationId xmlns:a16="http://schemas.microsoft.com/office/drawing/2014/main" id="{6907F54E-D0AC-4468-A962-4406FD1F8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68063" y="5641657"/>
              <a:ext cx="47442" cy="453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0" name="Line 389">
              <a:extLst>
                <a:ext uri="{FF2B5EF4-FFF2-40B4-BE49-F238E27FC236}">
                  <a16:creationId xmlns:a16="http://schemas.microsoft.com/office/drawing/2014/main" id="{9FE26CB5-5B41-49BE-A8D3-52A82A8436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53417" y="5284808"/>
              <a:ext cx="0" cy="1144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1" name="Freeform 390">
              <a:extLst>
                <a:ext uri="{FF2B5EF4-FFF2-40B4-BE49-F238E27FC236}">
                  <a16:creationId xmlns:a16="http://schemas.microsoft.com/office/drawing/2014/main" id="{AFFEDE64-5B44-4C56-91FE-D583DD116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270" y="5399288"/>
              <a:ext cx="0" cy="229992"/>
            </a:xfrm>
            <a:custGeom>
              <a:avLst/>
              <a:gdLst>
                <a:gd name="T0" fmla="*/ 0 h 223"/>
                <a:gd name="T1" fmla="*/ 112 h 223"/>
                <a:gd name="T2" fmla="*/ 223 h 22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23">
                  <a:moveTo>
                    <a:pt x="0" y="0"/>
                  </a:moveTo>
                  <a:lnTo>
                    <a:pt x="0" y="112"/>
                  </a:lnTo>
                  <a:lnTo>
                    <a:pt x="0" y="22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413" name="Textfeld 412">
            <a:extLst>
              <a:ext uri="{FF2B5EF4-FFF2-40B4-BE49-F238E27FC236}">
                <a16:creationId xmlns:a16="http://schemas.microsoft.com/office/drawing/2014/main" id="{0A0BBF70-2545-4F9D-9E93-8C7DA93B721E}"/>
              </a:ext>
            </a:extLst>
          </p:cNvPr>
          <p:cNvSpPr txBox="1"/>
          <p:nvPr/>
        </p:nvSpPr>
        <p:spPr>
          <a:xfrm>
            <a:off x="5285184" y="4792230"/>
            <a:ext cx="213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Prozesskräfte</a:t>
            </a:r>
          </a:p>
        </p:txBody>
      </p:sp>
      <p:grpSp>
        <p:nvGrpSpPr>
          <p:cNvPr id="416" name="Gruppieren 415">
            <a:extLst>
              <a:ext uri="{FF2B5EF4-FFF2-40B4-BE49-F238E27FC236}">
                <a16:creationId xmlns:a16="http://schemas.microsoft.com/office/drawing/2014/main" id="{1C576078-3C1F-4EDD-8470-3858B03FE7A7}"/>
              </a:ext>
            </a:extLst>
          </p:cNvPr>
          <p:cNvGrpSpPr/>
          <p:nvPr/>
        </p:nvGrpSpPr>
        <p:grpSpPr>
          <a:xfrm>
            <a:off x="4529720" y="3496455"/>
            <a:ext cx="1343852" cy="1343852"/>
            <a:chOff x="4194051" y="3496455"/>
            <a:chExt cx="1343852" cy="1343852"/>
          </a:xfrm>
        </p:grpSpPr>
        <p:grpSp>
          <p:nvGrpSpPr>
            <p:cNvPr id="377" name="Gruppieren 376">
              <a:extLst>
                <a:ext uri="{FF2B5EF4-FFF2-40B4-BE49-F238E27FC236}">
                  <a16:creationId xmlns:a16="http://schemas.microsoft.com/office/drawing/2014/main" id="{D6DF7284-C373-4F9D-BA00-74BBD9B84658}"/>
                </a:ext>
              </a:extLst>
            </p:cNvPr>
            <p:cNvGrpSpPr/>
            <p:nvPr/>
          </p:nvGrpSpPr>
          <p:grpSpPr>
            <a:xfrm>
              <a:off x="4194051" y="3496455"/>
              <a:ext cx="1343852" cy="1343852"/>
              <a:chOff x="4120891" y="3548124"/>
              <a:chExt cx="1343852" cy="1343852"/>
            </a:xfrm>
          </p:grpSpPr>
          <p:sp>
            <p:nvSpPr>
              <p:cNvPr id="259" name="AutoShape 249">
                <a:extLst>
                  <a:ext uri="{FF2B5EF4-FFF2-40B4-BE49-F238E27FC236}">
                    <a16:creationId xmlns:a16="http://schemas.microsoft.com/office/drawing/2014/main" id="{26FFB2A4-E93A-426B-B5E6-E4675DC9FA1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120891" y="3548124"/>
                <a:ext cx="1343852" cy="1343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0" name="Rectangle 251">
                <a:extLst>
                  <a:ext uri="{FF2B5EF4-FFF2-40B4-BE49-F238E27FC236}">
                    <a16:creationId xmlns:a16="http://schemas.microsoft.com/office/drawing/2014/main" id="{79E28AD9-0AB5-4E48-AA6B-D852FA3B0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0891" y="3548124"/>
                <a:ext cx="1312840" cy="13128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1" name="Line 252">
                <a:extLst>
                  <a:ext uri="{FF2B5EF4-FFF2-40B4-BE49-F238E27FC236}">
                    <a16:creationId xmlns:a16="http://schemas.microsoft.com/office/drawing/2014/main" id="{682E0ABE-6796-44AD-A116-8D0925EA9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2270" y="4197899"/>
                <a:ext cx="66454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2" name="Line 253">
                <a:extLst>
                  <a:ext uri="{FF2B5EF4-FFF2-40B4-BE49-F238E27FC236}">
                    <a16:creationId xmlns:a16="http://schemas.microsoft.com/office/drawing/2014/main" id="{1655C27B-D789-4CEC-B3A3-0301B9BC5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6565" y="4197899"/>
                <a:ext cx="16392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3" name="Line 254">
                <a:extLst>
                  <a:ext uri="{FF2B5EF4-FFF2-40B4-BE49-F238E27FC236}">
                    <a16:creationId xmlns:a16="http://schemas.microsoft.com/office/drawing/2014/main" id="{6DF29650-A9F2-4BCA-9AAD-4E0E41688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8259" y="4197899"/>
                <a:ext cx="16392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4" name="Line 255">
                <a:extLst>
                  <a:ext uri="{FF2B5EF4-FFF2-40B4-BE49-F238E27FC236}">
                    <a16:creationId xmlns:a16="http://schemas.microsoft.com/office/drawing/2014/main" id="{D317631B-FD84-4A54-8C69-FC27BA44FF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6145" y="4197899"/>
                <a:ext cx="66454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5" name="Line 256">
                <a:extLst>
                  <a:ext uri="{FF2B5EF4-FFF2-40B4-BE49-F238E27FC236}">
                    <a16:creationId xmlns:a16="http://schemas.microsoft.com/office/drawing/2014/main" id="{F623A4B1-5061-4ED0-A32F-DEC56255F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4384" y="4197899"/>
                <a:ext cx="16392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6" name="Line 257">
                <a:extLst>
                  <a:ext uri="{FF2B5EF4-FFF2-40B4-BE49-F238E27FC236}">
                    <a16:creationId xmlns:a16="http://schemas.microsoft.com/office/drawing/2014/main" id="{A77116F2-8A9A-4E16-B605-CB1582D78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36918" y="4197899"/>
                <a:ext cx="64977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7" name="Line 258">
                <a:extLst>
                  <a:ext uri="{FF2B5EF4-FFF2-40B4-BE49-F238E27FC236}">
                    <a16:creationId xmlns:a16="http://schemas.microsoft.com/office/drawing/2014/main" id="{3695A6E2-B05F-4089-8E94-4C84F6905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0509" y="4197899"/>
                <a:ext cx="16392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8" name="Line 259">
                <a:extLst>
                  <a:ext uri="{FF2B5EF4-FFF2-40B4-BE49-F238E27FC236}">
                    <a16:creationId xmlns:a16="http://schemas.microsoft.com/office/drawing/2014/main" id="{CAC64EDA-24F4-4F58-AC6E-EB19CC78E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2270" y="4119630"/>
                <a:ext cx="66454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9" name="Line 260">
                <a:extLst>
                  <a:ext uri="{FF2B5EF4-FFF2-40B4-BE49-F238E27FC236}">
                    <a16:creationId xmlns:a16="http://schemas.microsoft.com/office/drawing/2014/main" id="{952B5184-9D53-477D-8AF0-8875116C8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8259" y="4119630"/>
                <a:ext cx="298306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0" name="Line 261">
                <a:extLst>
                  <a:ext uri="{FF2B5EF4-FFF2-40B4-BE49-F238E27FC236}">
                    <a16:creationId xmlns:a16="http://schemas.microsoft.com/office/drawing/2014/main" id="{16102004-1E41-495C-B1D0-C24220873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04429" y="4119630"/>
                <a:ext cx="2938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1" name="Line 262">
                <a:extLst>
                  <a:ext uri="{FF2B5EF4-FFF2-40B4-BE49-F238E27FC236}">
                    <a16:creationId xmlns:a16="http://schemas.microsoft.com/office/drawing/2014/main" id="{6BCFA040-065D-46D2-A152-F34343B3E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4759" y="4558228"/>
                <a:ext cx="0" cy="16392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2" name="Line 263">
                <a:extLst>
                  <a:ext uri="{FF2B5EF4-FFF2-40B4-BE49-F238E27FC236}">
                    <a16:creationId xmlns:a16="http://schemas.microsoft.com/office/drawing/2014/main" id="{9B373B60-790E-4F9C-A697-C83F1C139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4759" y="4264353"/>
                <a:ext cx="0" cy="16392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3" name="Line 264">
                <a:extLst>
                  <a:ext uri="{FF2B5EF4-FFF2-40B4-BE49-F238E27FC236}">
                    <a16:creationId xmlns:a16="http://schemas.microsoft.com/office/drawing/2014/main" id="{9855890B-A360-42A6-ADFA-28E9D815C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4759" y="4459285"/>
                <a:ext cx="0" cy="66454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4" name="Line 265">
                <a:extLst>
                  <a:ext uri="{FF2B5EF4-FFF2-40B4-BE49-F238E27FC236}">
                    <a16:creationId xmlns:a16="http://schemas.microsoft.com/office/drawing/2014/main" id="{81030184-141C-4122-B8B9-123780692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4759" y="4163933"/>
                <a:ext cx="0" cy="67931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6" name="Line 267">
                <a:extLst>
                  <a:ext uri="{FF2B5EF4-FFF2-40B4-BE49-F238E27FC236}">
                    <a16:creationId xmlns:a16="http://schemas.microsoft.com/office/drawing/2014/main" id="{4D905155-57D9-4557-9858-37A3AAAF6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4759" y="4087142"/>
                <a:ext cx="0" cy="63501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7" name="Line 268">
                <a:extLst>
                  <a:ext uri="{FF2B5EF4-FFF2-40B4-BE49-F238E27FC236}">
                    <a16:creationId xmlns:a16="http://schemas.microsoft.com/office/drawing/2014/main" id="{8A5D6B69-066E-4F75-BF10-B046A634B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4759" y="3658881"/>
                <a:ext cx="0" cy="39429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8" name="Freeform 269">
                <a:extLst>
                  <a:ext uri="{FF2B5EF4-FFF2-40B4-BE49-F238E27FC236}">
                    <a16:creationId xmlns:a16="http://schemas.microsoft.com/office/drawing/2014/main" id="{6BC15E0B-C7F2-4831-B2D4-EBC9ED280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6918" y="3791789"/>
                <a:ext cx="655682" cy="655682"/>
              </a:xfrm>
              <a:custGeom>
                <a:avLst/>
                <a:gdLst>
                  <a:gd name="T0" fmla="*/ 442 w 444"/>
                  <a:gd name="T1" fmla="*/ 198 h 444"/>
                  <a:gd name="T2" fmla="*/ 438 w 444"/>
                  <a:gd name="T3" fmla="*/ 175 h 444"/>
                  <a:gd name="T4" fmla="*/ 433 w 444"/>
                  <a:gd name="T5" fmla="*/ 153 h 444"/>
                  <a:gd name="T6" fmla="*/ 425 w 444"/>
                  <a:gd name="T7" fmla="*/ 132 h 444"/>
                  <a:gd name="T8" fmla="*/ 414 w 444"/>
                  <a:gd name="T9" fmla="*/ 111 h 444"/>
                  <a:gd name="T10" fmla="*/ 401 w 444"/>
                  <a:gd name="T11" fmla="*/ 91 h 444"/>
                  <a:gd name="T12" fmla="*/ 388 w 444"/>
                  <a:gd name="T13" fmla="*/ 74 h 444"/>
                  <a:gd name="T14" fmla="*/ 371 w 444"/>
                  <a:gd name="T15" fmla="*/ 57 h 444"/>
                  <a:gd name="T16" fmla="*/ 352 w 444"/>
                  <a:gd name="T17" fmla="*/ 42 h 444"/>
                  <a:gd name="T18" fmla="*/ 333 w 444"/>
                  <a:gd name="T19" fmla="*/ 29 h 444"/>
                  <a:gd name="T20" fmla="*/ 312 w 444"/>
                  <a:gd name="T21" fmla="*/ 19 h 444"/>
                  <a:gd name="T22" fmla="*/ 290 w 444"/>
                  <a:gd name="T23" fmla="*/ 10 h 444"/>
                  <a:gd name="T24" fmla="*/ 267 w 444"/>
                  <a:gd name="T25" fmla="*/ 4 h 444"/>
                  <a:gd name="T26" fmla="*/ 245 w 444"/>
                  <a:gd name="T27" fmla="*/ 0 h 444"/>
                  <a:gd name="T28" fmla="*/ 222 w 444"/>
                  <a:gd name="T29" fmla="*/ 0 h 444"/>
                  <a:gd name="T30" fmla="*/ 198 w 444"/>
                  <a:gd name="T31" fmla="*/ 0 h 444"/>
                  <a:gd name="T32" fmla="*/ 175 w 444"/>
                  <a:gd name="T33" fmla="*/ 4 h 444"/>
                  <a:gd name="T34" fmla="*/ 153 w 444"/>
                  <a:gd name="T35" fmla="*/ 10 h 444"/>
                  <a:gd name="T36" fmla="*/ 132 w 444"/>
                  <a:gd name="T37" fmla="*/ 19 h 444"/>
                  <a:gd name="T38" fmla="*/ 111 w 444"/>
                  <a:gd name="T39" fmla="*/ 29 h 444"/>
                  <a:gd name="T40" fmla="*/ 91 w 444"/>
                  <a:gd name="T41" fmla="*/ 42 h 444"/>
                  <a:gd name="T42" fmla="*/ 74 w 444"/>
                  <a:gd name="T43" fmla="*/ 57 h 444"/>
                  <a:gd name="T44" fmla="*/ 57 w 444"/>
                  <a:gd name="T45" fmla="*/ 74 h 444"/>
                  <a:gd name="T46" fmla="*/ 42 w 444"/>
                  <a:gd name="T47" fmla="*/ 91 h 444"/>
                  <a:gd name="T48" fmla="*/ 29 w 444"/>
                  <a:gd name="T49" fmla="*/ 111 h 444"/>
                  <a:gd name="T50" fmla="*/ 19 w 444"/>
                  <a:gd name="T51" fmla="*/ 132 h 444"/>
                  <a:gd name="T52" fmla="*/ 10 w 444"/>
                  <a:gd name="T53" fmla="*/ 153 h 444"/>
                  <a:gd name="T54" fmla="*/ 4 w 444"/>
                  <a:gd name="T55" fmla="*/ 175 h 444"/>
                  <a:gd name="T56" fmla="*/ 0 w 444"/>
                  <a:gd name="T57" fmla="*/ 198 h 444"/>
                  <a:gd name="T58" fmla="*/ 0 w 444"/>
                  <a:gd name="T59" fmla="*/ 222 h 444"/>
                  <a:gd name="T60" fmla="*/ 0 w 444"/>
                  <a:gd name="T61" fmla="*/ 245 h 444"/>
                  <a:gd name="T62" fmla="*/ 4 w 444"/>
                  <a:gd name="T63" fmla="*/ 267 h 444"/>
                  <a:gd name="T64" fmla="*/ 10 w 444"/>
                  <a:gd name="T65" fmla="*/ 290 h 444"/>
                  <a:gd name="T66" fmla="*/ 19 w 444"/>
                  <a:gd name="T67" fmla="*/ 313 h 444"/>
                  <a:gd name="T68" fmla="*/ 29 w 444"/>
                  <a:gd name="T69" fmla="*/ 333 h 444"/>
                  <a:gd name="T70" fmla="*/ 42 w 444"/>
                  <a:gd name="T71" fmla="*/ 352 h 444"/>
                  <a:gd name="T72" fmla="*/ 57 w 444"/>
                  <a:gd name="T73" fmla="*/ 371 h 444"/>
                  <a:gd name="T74" fmla="*/ 74 w 444"/>
                  <a:gd name="T75" fmla="*/ 386 h 444"/>
                  <a:gd name="T76" fmla="*/ 91 w 444"/>
                  <a:gd name="T77" fmla="*/ 401 h 444"/>
                  <a:gd name="T78" fmla="*/ 111 w 444"/>
                  <a:gd name="T79" fmla="*/ 414 h 444"/>
                  <a:gd name="T80" fmla="*/ 132 w 444"/>
                  <a:gd name="T81" fmla="*/ 425 h 444"/>
                  <a:gd name="T82" fmla="*/ 153 w 444"/>
                  <a:gd name="T83" fmla="*/ 433 h 444"/>
                  <a:gd name="T84" fmla="*/ 175 w 444"/>
                  <a:gd name="T85" fmla="*/ 439 h 444"/>
                  <a:gd name="T86" fmla="*/ 198 w 444"/>
                  <a:gd name="T87" fmla="*/ 442 h 444"/>
                  <a:gd name="T88" fmla="*/ 222 w 444"/>
                  <a:gd name="T89" fmla="*/ 444 h 444"/>
                  <a:gd name="T90" fmla="*/ 245 w 444"/>
                  <a:gd name="T91" fmla="*/ 442 h 444"/>
                  <a:gd name="T92" fmla="*/ 267 w 444"/>
                  <a:gd name="T93" fmla="*/ 439 h 444"/>
                  <a:gd name="T94" fmla="*/ 290 w 444"/>
                  <a:gd name="T95" fmla="*/ 433 h 444"/>
                  <a:gd name="T96" fmla="*/ 312 w 444"/>
                  <a:gd name="T97" fmla="*/ 425 h 444"/>
                  <a:gd name="T98" fmla="*/ 333 w 444"/>
                  <a:gd name="T99" fmla="*/ 414 h 444"/>
                  <a:gd name="T100" fmla="*/ 352 w 444"/>
                  <a:gd name="T101" fmla="*/ 401 h 444"/>
                  <a:gd name="T102" fmla="*/ 371 w 444"/>
                  <a:gd name="T103" fmla="*/ 386 h 444"/>
                  <a:gd name="T104" fmla="*/ 388 w 444"/>
                  <a:gd name="T105" fmla="*/ 371 h 444"/>
                  <a:gd name="T106" fmla="*/ 401 w 444"/>
                  <a:gd name="T107" fmla="*/ 352 h 444"/>
                  <a:gd name="T108" fmla="*/ 414 w 444"/>
                  <a:gd name="T109" fmla="*/ 333 h 444"/>
                  <a:gd name="T110" fmla="*/ 425 w 444"/>
                  <a:gd name="T111" fmla="*/ 313 h 444"/>
                  <a:gd name="T112" fmla="*/ 433 w 444"/>
                  <a:gd name="T113" fmla="*/ 290 h 444"/>
                  <a:gd name="T114" fmla="*/ 438 w 444"/>
                  <a:gd name="T115" fmla="*/ 267 h 444"/>
                  <a:gd name="T116" fmla="*/ 442 w 444"/>
                  <a:gd name="T117" fmla="*/ 245 h 444"/>
                  <a:gd name="T118" fmla="*/ 444 w 444"/>
                  <a:gd name="T119" fmla="*/ 22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4" h="444">
                    <a:moveTo>
                      <a:pt x="444" y="222"/>
                    </a:moveTo>
                    <a:lnTo>
                      <a:pt x="444" y="213"/>
                    </a:lnTo>
                    <a:lnTo>
                      <a:pt x="444" y="209"/>
                    </a:lnTo>
                    <a:lnTo>
                      <a:pt x="444" y="205"/>
                    </a:lnTo>
                    <a:lnTo>
                      <a:pt x="442" y="202"/>
                    </a:lnTo>
                    <a:lnTo>
                      <a:pt x="442" y="198"/>
                    </a:lnTo>
                    <a:lnTo>
                      <a:pt x="442" y="194"/>
                    </a:lnTo>
                    <a:lnTo>
                      <a:pt x="442" y="190"/>
                    </a:lnTo>
                    <a:lnTo>
                      <a:pt x="440" y="187"/>
                    </a:lnTo>
                    <a:lnTo>
                      <a:pt x="440" y="183"/>
                    </a:lnTo>
                    <a:lnTo>
                      <a:pt x="440" y="179"/>
                    </a:lnTo>
                    <a:lnTo>
                      <a:pt x="438" y="175"/>
                    </a:lnTo>
                    <a:lnTo>
                      <a:pt x="438" y="172"/>
                    </a:lnTo>
                    <a:lnTo>
                      <a:pt x="437" y="168"/>
                    </a:lnTo>
                    <a:lnTo>
                      <a:pt x="437" y="164"/>
                    </a:lnTo>
                    <a:lnTo>
                      <a:pt x="435" y="160"/>
                    </a:lnTo>
                    <a:lnTo>
                      <a:pt x="435" y="157"/>
                    </a:lnTo>
                    <a:lnTo>
                      <a:pt x="433" y="153"/>
                    </a:lnTo>
                    <a:lnTo>
                      <a:pt x="431" y="149"/>
                    </a:lnTo>
                    <a:lnTo>
                      <a:pt x="431" y="145"/>
                    </a:lnTo>
                    <a:lnTo>
                      <a:pt x="429" y="142"/>
                    </a:lnTo>
                    <a:lnTo>
                      <a:pt x="427" y="138"/>
                    </a:lnTo>
                    <a:lnTo>
                      <a:pt x="425" y="134"/>
                    </a:lnTo>
                    <a:lnTo>
                      <a:pt x="425" y="132"/>
                    </a:lnTo>
                    <a:lnTo>
                      <a:pt x="423" y="128"/>
                    </a:lnTo>
                    <a:lnTo>
                      <a:pt x="422" y="125"/>
                    </a:lnTo>
                    <a:lnTo>
                      <a:pt x="420" y="121"/>
                    </a:lnTo>
                    <a:lnTo>
                      <a:pt x="418" y="117"/>
                    </a:lnTo>
                    <a:lnTo>
                      <a:pt x="416" y="113"/>
                    </a:lnTo>
                    <a:lnTo>
                      <a:pt x="414" y="111"/>
                    </a:lnTo>
                    <a:lnTo>
                      <a:pt x="412" y="108"/>
                    </a:lnTo>
                    <a:lnTo>
                      <a:pt x="410" y="104"/>
                    </a:lnTo>
                    <a:lnTo>
                      <a:pt x="408" y="100"/>
                    </a:lnTo>
                    <a:lnTo>
                      <a:pt x="407" y="98"/>
                    </a:lnTo>
                    <a:lnTo>
                      <a:pt x="403" y="95"/>
                    </a:lnTo>
                    <a:lnTo>
                      <a:pt x="401" y="91"/>
                    </a:lnTo>
                    <a:lnTo>
                      <a:pt x="399" y="89"/>
                    </a:lnTo>
                    <a:lnTo>
                      <a:pt x="397" y="85"/>
                    </a:lnTo>
                    <a:lnTo>
                      <a:pt x="395" y="81"/>
                    </a:lnTo>
                    <a:lnTo>
                      <a:pt x="391" y="79"/>
                    </a:lnTo>
                    <a:lnTo>
                      <a:pt x="390" y="76"/>
                    </a:lnTo>
                    <a:lnTo>
                      <a:pt x="388" y="74"/>
                    </a:lnTo>
                    <a:lnTo>
                      <a:pt x="384" y="70"/>
                    </a:lnTo>
                    <a:lnTo>
                      <a:pt x="382" y="68"/>
                    </a:lnTo>
                    <a:lnTo>
                      <a:pt x="378" y="64"/>
                    </a:lnTo>
                    <a:lnTo>
                      <a:pt x="376" y="63"/>
                    </a:lnTo>
                    <a:lnTo>
                      <a:pt x="373" y="59"/>
                    </a:lnTo>
                    <a:lnTo>
                      <a:pt x="371" y="57"/>
                    </a:lnTo>
                    <a:lnTo>
                      <a:pt x="367" y="53"/>
                    </a:lnTo>
                    <a:lnTo>
                      <a:pt x="365" y="51"/>
                    </a:lnTo>
                    <a:lnTo>
                      <a:pt x="361" y="49"/>
                    </a:lnTo>
                    <a:lnTo>
                      <a:pt x="358" y="47"/>
                    </a:lnTo>
                    <a:lnTo>
                      <a:pt x="356" y="44"/>
                    </a:lnTo>
                    <a:lnTo>
                      <a:pt x="352" y="42"/>
                    </a:lnTo>
                    <a:lnTo>
                      <a:pt x="348" y="40"/>
                    </a:lnTo>
                    <a:lnTo>
                      <a:pt x="346" y="38"/>
                    </a:lnTo>
                    <a:lnTo>
                      <a:pt x="343" y="36"/>
                    </a:lnTo>
                    <a:lnTo>
                      <a:pt x="339" y="32"/>
                    </a:lnTo>
                    <a:lnTo>
                      <a:pt x="337" y="31"/>
                    </a:lnTo>
                    <a:lnTo>
                      <a:pt x="333" y="29"/>
                    </a:lnTo>
                    <a:lnTo>
                      <a:pt x="329" y="27"/>
                    </a:lnTo>
                    <a:lnTo>
                      <a:pt x="326" y="25"/>
                    </a:lnTo>
                    <a:lnTo>
                      <a:pt x="322" y="23"/>
                    </a:lnTo>
                    <a:lnTo>
                      <a:pt x="320" y="21"/>
                    </a:lnTo>
                    <a:lnTo>
                      <a:pt x="316" y="21"/>
                    </a:lnTo>
                    <a:lnTo>
                      <a:pt x="312" y="19"/>
                    </a:lnTo>
                    <a:lnTo>
                      <a:pt x="309" y="17"/>
                    </a:lnTo>
                    <a:lnTo>
                      <a:pt x="305" y="16"/>
                    </a:lnTo>
                    <a:lnTo>
                      <a:pt x="301" y="14"/>
                    </a:lnTo>
                    <a:lnTo>
                      <a:pt x="297" y="14"/>
                    </a:lnTo>
                    <a:lnTo>
                      <a:pt x="294" y="12"/>
                    </a:lnTo>
                    <a:lnTo>
                      <a:pt x="290" y="10"/>
                    </a:lnTo>
                    <a:lnTo>
                      <a:pt x="286" y="10"/>
                    </a:lnTo>
                    <a:lnTo>
                      <a:pt x="282" y="8"/>
                    </a:lnTo>
                    <a:lnTo>
                      <a:pt x="279" y="8"/>
                    </a:lnTo>
                    <a:lnTo>
                      <a:pt x="275" y="6"/>
                    </a:lnTo>
                    <a:lnTo>
                      <a:pt x="271" y="6"/>
                    </a:lnTo>
                    <a:lnTo>
                      <a:pt x="267" y="4"/>
                    </a:lnTo>
                    <a:lnTo>
                      <a:pt x="264" y="4"/>
                    </a:lnTo>
                    <a:lnTo>
                      <a:pt x="260" y="2"/>
                    </a:lnTo>
                    <a:lnTo>
                      <a:pt x="256" y="2"/>
                    </a:lnTo>
                    <a:lnTo>
                      <a:pt x="252" y="2"/>
                    </a:lnTo>
                    <a:lnTo>
                      <a:pt x="249" y="0"/>
                    </a:lnTo>
                    <a:lnTo>
                      <a:pt x="245" y="0"/>
                    </a:lnTo>
                    <a:lnTo>
                      <a:pt x="241" y="0"/>
                    </a:lnTo>
                    <a:lnTo>
                      <a:pt x="237" y="0"/>
                    </a:lnTo>
                    <a:lnTo>
                      <a:pt x="234" y="0"/>
                    </a:lnTo>
                    <a:lnTo>
                      <a:pt x="230" y="0"/>
                    </a:lnTo>
                    <a:lnTo>
                      <a:pt x="226" y="0"/>
                    </a:lnTo>
                    <a:lnTo>
                      <a:pt x="222" y="0"/>
                    </a:lnTo>
                    <a:lnTo>
                      <a:pt x="218" y="0"/>
                    </a:lnTo>
                    <a:lnTo>
                      <a:pt x="215" y="0"/>
                    </a:lnTo>
                    <a:lnTo>
                      <a:pt x="211" y="0"/>
                    </a:lnTo>
                    <a:lnTo>
                      <a:pt x="207" y="0"/>
                    </a:lnTo>
                    <a:lnTo>
                      <a:pt x="202" y="0"/>
                    </a:lnTo>
                    <a:lnTo>
                      <a:pt x="198" y="0"/>
                    </a:lnTo>
                    <a:lnTo>
                      <a:pt x="194" y="0"/>
                    </a:lnTo>
                    <a:lnTo>
                      <a:pt x="190" y="2"/>
                    </a:lnTo>
                    <a:lnTo>
                      <a:pt x="187" y="2"/>
                    </a:lnTo>
                    <a:lnTo>
                      <a:pt x="183" y="2"/>
                    </a:lnTo>
                    <a:lnTo>
                      <a:pt x="179" y="4"/>
                    </a:lnTo>
                    <a:lnTo>
                      <a:pt x="175" y="4"/>
                    </a:lnTo>
                    <a:lnTo>
                      <a:pt x="171" y="6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8"/>
                    </a:lnTo>
                    <a:lnTo>
                      <a:pt x="156" y="10"/>
                    </a:lnTo>
                    <a:lnTo>
                      <a:pt x="153" y="10"/>
                    </a:lnTo>
                    <a:lnTo>
                      <a:pt x="149" y="12"/>
                    </a:lnTo>
                    <a:lnTo>
                      <a:pt x="145" y="14"/>
                    </a:lnTo>
                    <a:lnTo>
                      <a:pt x="141" y="14"/>
                    </a:lnTo>
                    <a:lnTo>
                      <a:pt x="140" y="16"/>
                    </a:lnTo>
                    <a:lnTo>
                      <a:pt x="136" y="17"/>
                    </a:lnTo>
                    <a:lnTo>
                      <a:pt x="132" y="19"/>
                    </a:lnTo>
                    <a:lnTo>
                      <a:pt x="128" y="21"/>
                    </a:lnTo>
                    <a:lnTo>
                      <a:pt x="124" y="21"/>
                    </a:lnTo>
                    <a:lnTo>
                      <a:pt x="121" y="23"/>
                    </a:lnTo>
                    <a:lnTo>
                      <a:pt x="117" y="25"/>
                    </a:lnTo>
                    <a:lnTo>
                      <a:pt x="113" y="27"/>
                    </a:lnTo>
                    <a:lnTo>
                      <a:pt x="111" y="29"/>
                    </a:lnTo>
                    <a:lnTo>
                      <a:pt x="108" y="31"/>
                    </a:lnTo>
                    <a:lnTo>
                      <a:pt x="104" y="32"/>
                    </a:lnTo>
                    <a:lnTo>
                      <a:pt x="100" y="36"/>
                    </a:lnTo>
                    <a:lnTo>
                      <a:pt x="98" y="38"/>
                    </a:lnTo>
                    <a:lnTo>
                      <a:pt x="94" y="40"/>
                    </a:lnTo>
                    <a:lnTo>
                      <a:pt x="91" y="42"/>
                    </a:lnTo>
                    <a:lnTo>
                      <a:pt x="89" y="44"/>
                    </a:lnTo>
                    <a:lnTo>
                      <a:pt x="85" y="47"/>
                    </a:lnTo>
                    <a:lnTo>
                      <a:pt x="81" y="49"/>
                    </a:lnTo>
                    <a:lnTo>
                      <a:pt x="79" y="51"/>
                    </a:lnTo>
                    <a:lnTo>
                      <a:pt x="76" y="53"/>
                    </a:lnTo>
                    <a:lnTo>
                      <a:pt x="74" y="57"/>
                    </a:lnTo>
                    <a:lnTo>
                      <a:pt x="70" y="59"/>
                    </a:lnTo>
                    <a:lnTo>
                      <a:pt x="68" y="63"/>
                    </a:lnTo>
                    <a:lnTo>
                      <a:pt x="64" y="64"/>
                    </a:lnTo>
                    <a:lnTo>
                      <a:pt x="62" y="68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5" y="76"/>
                    </a:lnTo>
                    <a:lnTo>
                      <a:pt x="51" y="79"/>
                    </a:lnTo>
                    <a:lnTo>
                      <a:pt x="49" y="81"/>
                    </a:lnTo>
                    <a:lnTo>
                      <a:pt x="47" y="85"/>
                    </a:lnTo>
                    <a:lnTo>
                      <a:pt x="44" y="89"/>
                    </a:lnTo>
                    <a:lnTo>
                      <a:pt x="42" y="91"/>
                    </a:lnTo>
                    <a:lnTo>
                      <a:pt x="40" y="95"/>
                    </a:lnTo>
                    <a:lnTo>
                      <a:pt x="38" y="98"/>
                    </a:lnTo>
                    <a:lnTo>
                      <a:pt x="36" y="100"/>
                    </a:lnTo>
                    <a:lnTo>
                      <a:pt x="34" y="104"/>
                    </a:lnTo>
                    <a:lnTo>
                      <a:pt x="32" y="108"/>
                    </a:lnTo>
                    <a:lnTo>
                      <a:pt x="29" y="111"/>
                    </a:lnTo>
                    <a:lnTo>
                      <a:pt x="27" y="113"/>
                    </a:lnTo>
                    <a:lnTo>
                      <a:pt x="25" y="117"/>
                    </a:lnTo>
                    <a:lnTo>
                      <a:pt x="25" y="121"/>
                    </a:lnTo>
                    <a:lnTo>
                      <a:pt x="23" y="125"/>
                    </a:lnTo>
                    <a:lnTo>
                      <a:pt x="21" y="128"/>
                    </a:lnTo>
                    <a:lnTo>
                      <a:pt x="19" y="132"/>
                    </a:lnTo>
                    <a:lnTo>
                      <a:pt x="17" y="134"/>
                    </a:lnTo>
                    <a:lnTo>
                      <a:pt x="15" y="138"/>
                    </a:lnTo>
                    <a:lnTo>
                      <a:pt x="14" y="142"/>
                    </a:lnTo>
                    <a:lnTo>
                      <a:pt x="14" y="145"/>
                    </a:lnTo>
                    <a:lnTo>
                      <a:pt x="12" y="149"/>
                    </a:lnTo>
                    <a:lnTo>
                      <a:pt x="10" y="153"/>
                    </a:lnTo>
                    <a:lnTo>
                      <a:pt x="10" y="157"/>
                    </a:lnTo>
                    <a:lnTo>
                      <a:pt x="8" y="160"/>
                    </a:lnTo>
                    <a:lnTo>
                      <a:pt x="8" y="164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5"/>
                    </a:lnTo>
                    <a:lnTo>
                      <a:pt x="4" y="179"/>
                    </a:lnTo>
                    <a:lnTo>
                      <a:pt x="2" y="183"/>
                    </a:lnTo>
                    <a:lnTo>
                      <a:pt x="2" y="187"/>
                    </a:lnTo>
                    <a:lnTo>
                      <a:pt x="2" y="190"/>
                    </a:lnTo>
                    <a:lnTo>
                      <a:pt x="2" y="194"/>
                    </a:lnTo>
                    <a:lnTo>
                      <a:pt x="0" y="198"/>
                    </a:lnTo>
                    <a:lnTo>
                      <a:pt x="0" y="202"/>
                    </a:lnTo>
                    <a:lnTo>
                      <a:pt x="0" y="205"/>
                    </a:lnTo>
                    <a:lnTo>
                      <a:pt x="0" y="209"/>
                    </a:lnTo>
                    <a:lnTo>
                      <a:pt x="0" y="213"/>
                    </a:lnTo>
                    <a:lnTo>
                      <a:pt x="0" y="219"/>
                    </a:lnTo>
                    <a:lnTo>
                      <a:pt x="0" y="222"/>
                    </a:lnTo>
                    <a:lnTo>
                      <a:pt x="0" y="226"/>
                    </a:lnTo>
                    <a:lnTo>
                      <a:pt x="0" y="230"/>
                    </a:lnTo>
                    <a:lnTo>
                      <a:pt x="0" y="234"/>
                    </a:lnTo>
                    <a:lnTo>
                      <a:pt x="0" y="237"/>
                    </a:lnTo>
                    <a:lnTo>
                      <a:pt x="0" y="241"/>
                    </a:lnTo>
                    <a:lnTo>
                      <a:pt x="0" y="245"/>
                    </a:lnTo>
                    <a:lnTo>
                      <a:pt x="2" y="249"/>
                    </a:lnTo>
                    <a:lnTo>
                      <a:pt x="2" y="252"/>
                    </a:lnTo>
                    <a:lnTo>
                      <a:pt x="2" y="256"/>
                    </a:lnTo>
                    <a:lnTo>
                      <a:pt x="2" y="260"/>
                    </a:lnTo>
                    <a:lnTo>
                      <a:pt x="4" y="264"/>
                    </a:lnTo>
                    <a:lnTo>
                      <a:pt x="4" y="267"/>
                    </a:lnTo>
                    <a:lnTo>
                      <a:pt x="6" y="271"/>
                    </a:lnTo>
                    <a:lnTo>
                      <a:pt x="6" y="275"/>
                    </a:lnTo>
                    <a:lnTo>
                      <a:pt x="8" y="279"/>
                    </a:lnTo>
                    <a:lnTo>
                      <a:pt x="8" y="283"/>
                    </a:lnTo>
                    <a:lnTo>
                      <a:pt x="10" y="286"/>
                    </a:lnTo>
                    <a:lnTo>
                      <a:pt x="10" y="290"/>
                    </a:lnTo>
                    <a:lnTo>
                      <a:pt x="12" y="294"/>
                    </a:lnTo>
                    <a:lnTo>
                      <a:pt x="14" y="298"/>
                    </a:lnTo>
                    <a:lnTo>
                      <a:pt x="14" y="301"/>
                    </a:lnTo>
                    <a:lnTo>
                      <a:pt x="15" y="305"/>
                    </a:lnTo>
                    <a:lnTo>
                      <a:pt x="17" y="309"/>
                    </a:lnTo>
                    <a:lnTo>
                      <a:pt x="19" y="313"/>
                    </a:lnTo>
                    <a:lnTo>
                      <a:pt x="21" y="316"/>
                    </a:lnTo>
                    <a:lnTo>
                      <a:pt x="23" y="318"/>
                    </a:lnTo>
                    <a:lnTo>
                      <a:pt x="25" y="322"/>
                    </a:lnTo>
                    <a:lnTo>
                      <a:pt x="25" y="326"/>
                    </a:lnTo>
                    <a:lnTo>
                      <a:pt x="27" y="330"/>
                    </a:lnTo>
                    <a:lnTo>
                      <a:pt x="29" y="333"/>
                    </a:lnTo>
                    <a:lnTo>
                      <a:pt x="32" y="335"/>
                    </a:lnTo>
                    <a:lnTo>
                      <a:pt x="34" y="339"/>
                    </a:lnTo>
                    <a:lnTo>
                      <a:pt x="36" y="343"/>
                    </a:lnTo>
                    <a:lnTo>
                      <a:pt x="38" y="346"/>
                    </a:lnTo>
                    <a:lnTo>
                      <a:pt x="40" y="348"/>
                    </a:lnTo>
                    <a:lnTo>
                      <a:pt x="42" y="352"/>
                    </a:lnTo>
                    <a:lnTo>
                      <a:pt x="44" y="356"/>
                    </a:lnTo>
                    <a:lnTo>
                      <a:pt x="47" y="358"/>
                    </a:lnTo>
                    <a:lnTo>
                      <a:pt x="49" y="361"/>
                    </a:lnTo>
                    <a:lnTo>
                      <a:pt x="51" y="365"/>
                    </a:lnTo>
                    <a:lnTo>
                      <a:pt x="55" y="367"/>
                    </a:lnTo>
                    <a:lnTo>
                      <a:pt x="57" y="371"/>
                    </a:lnTo>
                    <a:lnTo>
                      <a:pt x="59" y="373"/>
                    </a:lnTo>
                    <a:lnTo>
                      <a:pt x="62" y="377"/>
                    </a:lnTo>
                    <a:lnTo>
                      <a:pt x="64" y="378"/>
                    </a:lnTo>
                    <a:lnTo>
                      <a:pt x="68" y="382"/>
                    </a:lnTo>
                    <a:lnTo>
                      <a:pt x="70" y="384"/>
                    </a:lnTo>
                    <a:lnTo>
                      <a:pt x="74" y="386"/>
                    </a:lnTo>
                    <a:lnTo>
                      <a:pt x="76" y="390"/>
                    </a:lnTo>
                    <a:lnTo>
                      <a:pt x="79" y="392"/>
                    </a:lnTo>
                    <a:lnTo>
                      <a:pt x="81" y="393"/>
                    </a:lnTo>
                    <a:lnTo>
                      <a:pt x="85" y="397"/>
                    </a:lnTo>
                    <a:lnTo>
                      <a:pt x="89" y="399"/>
                    </a:lnTo>
                    <a:lnTo>
                      <a:pt x="91" y="401"/>
                    </a:lnTo>
                    <a:lnTo>
                      <a:pt x="94" y="403"/>
                    </a:lnTo>
                    <a:lnTo>
                      <a:pt x="98" y="407"/>
                    </a:lnTo>
                    <a:lnTo>
                      <a:pt x="100" y="409"/>
                    </a:lnTo>
                    <a:lnTo>
                      <a:pt x="104" y="410"/>
                    </a:lnTo>
                    <a:lnTo>
                      <a:pt x="108" y="412"/>
                    </a:lnTo>
                    <a:lnTo>
                      <a:pt x="111" y="414"/>
                    </a:lnTo>
                    <a:lnTo>
                      <a:pt x="113" y="416"/>
                    </a:lnTo>
                    <a:lnTo>
                      <a:pt x="117" y="418"/>
                    </a:lnTo>
                    <a:lnTo>
                      <a:pt x="121" y="420"/>
                    </a:lnTo>
                    <a:lnTo>
                      <a:pt x="124" y="422"/>
                    </a:lnTo>
                    <a:lnTo>
                      <a:pt x="128" y="424"/>
                    </a:lnTo>
                    <a:lnTo>
                      <a:pt x="132" y="425"/>
                    </a:lnTo>
                    <a:lnTo>
                      <a:pt x="136" y="425"/>
                    </a:lnTo>
                    <a:lnTo>
                      <a:pt x="140" y="427"/>
                    </a:lnTo>
                    <a:lnTo>
                      <a:pt x="141" y="429"/>
                    </a:lnTo>
                    <a:lnTo>
                      <a:pt x="145" y="431"/>
                    </a:lnTo>
                    <a:lnTo>
                      <a:pt x="149" y="431"/>
                    </a:lnTo>
                    <a:lnTo>
                      <a:pt x="153" y="433"/>
                    </a:lnTo>
                    <a:lnTo>
                      <a:pt x="156" y="435"/>
                    </a:lnTo>
                    <a:lnTo>
                      <a:pt x="160" y="435"/>
                    </a:lnTo>
                    <a:lnTo>
                      <a:pt x="164" y="437"/>
                    </a:lnTo>
                    <a:lnTo>
                      <a:pt x="168" y="437"/>
                    </a:lnTo>
                    <a:lnTo>
                      <a:pt x="171" y="439"/>
                    </a:lnTo>
                    <a:lnTo>
                      <a:pt x="175" y="439"/>
                    </a:lnTo>
                    <a:lnTo>
                      <a:pt x="179" y="440"/>
                    </a:lnTo>
                    <a:lnTo>
                      <a:pt x="183" y="440"/>
                    </a:lnTo>
                    <a:lnTo>
                      <a:pt x="187" y="440"/>
                    </a:lnTo>
                    <a:lnTo>
                      <a:pt x="190" y="442"/>
                    </a:lnTo>
                    <a:lnTo>
                      <a:pt x="194" y="442"/>
                    </a:lnTo>
                    <a:lnTo>
                      <a:pt x="198" y="442"/>
                    </a:lnTo>
                    <a:lnTo>
                      <a:pt x="202" y="442"/>
                    </a:lnTo>
                    <a:lnTo>
                      <a:pt x="207" y="442"/>
                    </a:lnTo>
                    <a:lnTo>
                      <a:pt x="211" y="444"/>
                    </a:lnTo>
                    <a:lnTo>
                      <a:pt x="215" y="444"/>
                    </a:lnTo>
                    <a:lnTo>
                      <a:pt x="218" y="444"/>
                    </a:lnTo>
                    <a:lnTo>
                      <a:pt x="222" y="444"/>
                    </a:lnTo>
                    <a:lnTo>
                      <a:pt x="226" y="444"/>
                    </a:lnTo>
                    <a:lnTo>
                      <a:pt x="230" y="444"/>
                    </a:lnTo>
                    <a:lnTo>
                      <a:pt x="234" y="444"/>
                    </a:lnTo>
                    <a:lnTo>
                      <a:pt x="237" y="442"/>
                    </a:lnTo>
                    <a:lnTo>
                      <a:pt x="241" y="442"/>
                    </a:lnTo>
                    <a:lnTo>
                      <a:pt x="245" y="442"/>
                    </a:lnTo>
                    <a:lnTo>
                      <a:pt x="249" y="442"/>
                    </a:lnTo>
                    <a:lnTo>
                      <a:pt x="252" y="442"/>
                    </a:lnTo>
                    <a:lnTo>
                      <a:pt x="256" y="440"/>
                    </a:lnTo>
                    <a:lnTo>
                      <a:pt x="260" y="440"/>
                    </a:lnTo>
                    <a:lnTo>
                      <a:pt x="264" y="440"/>
                    </a:lnTo>
                    <a:lnTo>
                      <a:pt x="267" y="439"/>
                    </a:lnTo>
                    <a:lnTo>
                      <a:pt x="271" y="439"/>
                    </a:lnTo>
                    <a:lnTo>
                      <a:pt x="275" y="437"/>
                    </a:lnTo>
                    <a:lnTo>
                      <a:pt x="279" y="437"/>
                    </a:lnTo>
                    <a:lnTo>
                      <a:pt x="282" y="435"/>
                    </a:lnTo>
                    <a:lnTo>
                      <a:pt x="286" y="435"/>
                    </a:lnTo>
                    <a:lnTo>
                      <a:pt x="290" y="433"/>
                    </a:lnTo>
                    <a:lnTo>
                      <a:pt x="294" y="431"/>
                    </a:lnTo>
                    <a:lnTo>
                      <a:pt x="297" y="431"/>
                    </a:lnTo>
                    <a:lnTo>
                      <a:pt x="301" y="429"/>
                    </a:lnTo>
                    <a:lnTo>
                      <a:pt x="305" y="427"/>
                    </a:lnTo>
                    <a:lnTo>
                      <a:pt x="309" y="425"/>
                    </a:lnTo>
                    <a:lnTo>
                      <a:pt x="312" y="425"/>
                    </a:lnTo>
                    <a:lnTo>
                      <a:pt x="316" y="424"/>
                    </a:lnTo>
                    <a:lnTo>
                      <a:pt x="320" y="422"/>
                    </a:lnTo>
                    <a:lnTo>
                      <a:pt x="322" y="420"/>
                    </a:lnTo>
                    <a:lnTo>
                      <a:pt x="326" y="418"/>
                    </a:lnTo>
                    <a:lnTo>
                      <a:pt x="329" y="416"/>
                    </a:lnTo>
                    <a:lnTo>
                      <a:pt x="333" y="414"/>
                    </a:lnTo>
                    <a:lnTo>
                      <a:pt x="337" y="412"/>
                    </a:lnTo>
                    <a:lnTo>
                      <a:pt x="339" y="410"/>
                    </a:lnTo>
                    <a:lnTo>
                      <a:pt x="343" y="409"/>
                    </a:lnTo>
                    <a:lnTo>
                      <a:pt x="346" y="407"/>
                    </a:lnTo>
                    <a:lnTo>
                      <a:pt x="348" y="403"/>
                    </a:lnTo>
                    <a:lnTo>
                      <a:pt x="352" y="401"/>
                    </a:lnTo>
                    <a:lnTo>
                      <a:pt x="356" y="399"/>
                    </a:lnTo>
                    <a:lnTo>
                      <a:pt x="358" y="397"/>
                    </a:lnTo>
                    <a:lnTo>
                      <a:pt x="361" y="393"/>
                    </a:lnTo>
                    <a:lnTo>
                      <a:pt x="365" y="392"/>
                    </a:lnTo>
                    <a:lnTo>
                      <a:pt x="367" y="390"/>
                    </a:lnTo>
                    <a:lnTo>
                      <a:pt x="371" y="386"/>
                    </a:lnTo>
                    <a:lnTo>
                      <a:pt x="373" y="384"/>
                    </a:lnTo>
                    <a:lnTo>
                      <a:pt x="376" y="382"/>
                    </a:lnTo>
                    <a:lnTo>
                      <a:pt x="378" y="378"/>
                    </a:lnTo>
                    <a:lnTo>
                      <a:pt x="382" y="377"/>
                    </a:lnTo>
                    <a:lnTo>
                      <a:pt x="384" y="373"/>
                    </a:lnTo>
                    <a:lnTo>
                      <a:pt x="388" y="371"/>
                    </a:lnTo>
                    <a:lnTo>
                      <a:pt x="390" y="367"/>
                    </a:lnTo>
                    <a:lnTo>
                      <a:pt x="391" y="365"/>
                    </a:lnTo>
                    <a:lnTo>
                      <a:pt x="395" y="361"/>
                    </a:lnTo>
                    <a:lnTo>
                      <a:pt x="397" y="358"/>
                    </a:lnTo>
                    <a:lnTo>
                      <a:pt x="399" y="356"/>
                    </a:lnTo>
                    <a:lnTo>
                      <a:pt x="401" y="352"/>
                    </a:lnTo>
                    <a:lnTo>
                      <a:pt x="403" y="348"/>
                    </a:lnTo>
                    <a:lnTo>
                      <a:pt x="407" y="346"/>
                    </a:lnTo>
                    <a:lnTo>
                      <a:pt x="408" y="343"/>
                    </a:lnTo>
                    <a:lnTo>
                      <a:pt x="410" y="339"/>
                    </a:lnTo>
                    <a:lnTo>
                      <a:pt x="412" y="335"/>
                    </a:lnTo>
                    <a:lnTo>
                      <a:pt x="414" y="333"/>
                    </a:lnTo>
                    <a:lnTo>
                      <a:pt x="416" y="330"/>
                    </a:lnTo>
                    <a:lnTo>
                      <a:pt x="418" y="326"/>
                    </a:lnTo>
                    <a:lnTo>
                      <a:pt x="420" y="322"/>
                    </a:lnTo>
                    <a:lnTo>
                      <a:pt x="422" y="318"/>
                    </a:lnTo>
                    <a:lnTo>
                      <a:pt x="423" y="316"/>
                    </a:lnTo>
                    <a:lnTo>
                      <a:pt x="425" y="313"/>
                    </a:lnTo>
                    <a:lnTo>
                      <a:pt x="425" y="309"/>
                    </a:lnTo>
                    <a:lnTo>
                      <a:pt x="427" y="305"/>
                    </a:lnTo>
                    <a:lnTo>
                      <a:pt x="429" y="301"/>
                    </a:lnTo>
                    <a:lnTo>
                      <a:pt x="431" y="298"/>
                    </a:lnTo>
                    <a:lnTo>
                      <a:pt x="431" y="294"/>
                    </a:lnTo>
                    <a:lnTo>
                      <a:pt x="433" y="290"/>
                    </a:lnTo>
                    <a:lnTo>
                      <a:pt x="435" y="286"/>
                    </a:lnTo>
                    <a:lnTo>
                      <a:pt x="435" y="283"/>
                    </a:lnTo>
                    <a:lnTo>
                      <a:pt x="437" y="279"/>
                    </a:lnTo>
                    <a:lnTo>
                      <a:pt x="437" y="275"/>
                    </a:lnTo>
                    <a:lnTo>
                      <a:pt x="438" y="271"/>
                    </a:lnTo>
                    <a:lnTo>
                      <a:pt x="438" y="267"/>
                    </a:lnTo>
                    <a:lnTo>
                      <a:pt x="440" y="264"/>
                    </a:lnTo>
                    <a:lnTo>
                      <a:pt x="440" y="260"/>
                    </a:lnTo>
                    <a:lnTo>
                      <a:pt x="440" y="256"/>
                    </a:lnTo>
                    <a:lnTo>
                      <a:pt x="442" y="252"/>
                    </a:lnTo>
                    <a:lnTo>
                      <a:pt x="442" y="249"/>
                    </a:lnTo>
                    <a:lnTo>
                      <a:pt x="442" y="245"/>
                    </a:lnTo>
                    <a:lnTo>
                      <a:pt x="442" y="241"/>
                    </a:lnTo>
                    <a:lnTo>
                      <a:pt x="444" y="237"/>
                    </a:lnTo>
                    <a:lnTo>
                      <a:pt x="444" y="234"/>
                    </a:lnTo>
                    <a:lnTo>
                      <a:pt x="444" y="230"/>
                    </a:lnTo>
                    <a:lnTo>
                      <a:pt x="444" y="226"/>
                    </a:lnTo>
                    <a:lnTo>
                      <a:pt x="444" y="22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9" name="Freeform 270">
                <a:extLst>
                  <a:ext uri="{FF2B5EF4-FFF2-40B4-BE49-F238E27FC236}">
                    <a16:creationId xmlns:a16="http://schemas.microsoft.com/office/drawing/2014/main" id="{C0F89480-C949-4CC8-AD18-CACD90D2B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997" y="3706137"/>
                <a:ext cx="983522" cy="983522"/>
              </a:xfrm>
              <a:custGeom>
                <a:avLst/>
                <a:gdLst>
                  <a:gd name="T0" fmla="*/ 664 w 666"/>
                  <a:gd name="T1" fmla="*/ 297 h 666"/>
                  <a:gd name="T2" fmla="*/ 659 w 666"/>
                  <a:gd name="T3" fmla="*/ 263 h 666"/>
                  <a:gd name="T4" fmla="*/ 649 w 666"/>
                  <a:gd name="T5" fmla="*/ 230 h 666"/>
                  <a:gd name="T6" fmla="*/ 638 w 666"/>
                  <a:gd name="T7" fmla="*/ 198 h 666"/>
                  <a:gd name="T8" fmla="*/ 621 w 666"/>
                  <a:gd name="T9" fmla="*/ 166 h 666"/>
                  <a:gd name="T10" fmla="*/ 602 w 666"/>
                  <a:gd name="T11" fmla="*/ 137 h 666"/>
                  <a:gd name="T12" fmla="*/ 580 w 666"/>
                  <a:gd name="T13" fmla="*/ 109 h 666"/>
                  <a:gd name="T14" fmla="*/ 555 w 666"/>
                  <a:gd name="T15" fmla="*/ 85 h 666"/>
                  <a:gd name="T16" fmla="*/ 529 w 666"/>
                  <a:gd name="T17" fmla="*/ 64 h 666"/>
                  <a:gd name="T18" fmla="*/ 499 w 666"/>
                  <a:gd name="T19" fmla="*/ 45 h 666"/>
                  <a:gd name="T20" fmla="*/ 469 w 666"/>
                  <a:gd name="T21" fmla="*/ 28 h 666"/>
                  <a:gd name="T22" fmla="*/ 435 w 666"/>
                  <a:gd name="T23" fmla="*/ 15 h 666"/>
                  <a:gd name="T24" fmla="*/ 403 w 666"/>
                  <a:gd name="T25" fmla="*/ 8 h 666"/>
                  <a:gd name="T26" fmla="*/ 367 w 666"/>
                  <a:gd name="T27" fmla="*/ 2 h 666"/>
                  <a:gd name="T28" fmla="*/ 333 w 666"/>
                  <a:gd name="T29" fmla="*/ 0 h 666"/>
                  <a:gd name="T30" fmla="*/ 298 w 666"/>
                  <a:gd name="T31" fmla="*/ 2 h 666"/>
                  <a:gd name="T32" fmla="*/ 264 w 666"/>
                  <a:gd name="T33" fmla="*/ 8 h 666"/>
                  <a:gd name="T34" fmla="*/ 230 w 666"/>
                  <a:gd name="T35" fmla="*/ 15 h 666"/>
                  <a:gd name="T36" fmla="*/ 198 w 666"/>
                  <a:gd name="T37" fmla="*/ 28 h 666"/>
                  <a:gd name="T38" fmla="*/ 166 w 666"/>
                  <a:gd name="T39" fmla="*/ 45 h 666"/>
                  <a:gd name="T40" fmla="*/ 138 w 666"/>
                  <a:gd name="T41" fmla="*/ 64 h 666"/>
                  <a:gd name="T42" fmla="*/ 109 w 666"/>
                  <a:gd name="T43" fmla="*/ 85 h 666"/>
                  <a:gd name="T44" fmla="*/ 85 w 666"/>
                  <a:gd name="T45" fmla="*/ 109 h 666"/>
                  <a:gd name="T46" fmla="*/ 62 w 666"/>
                  <a:gd name="T47" fmla="*/ 137 h 666"/>
                  <a:gd name="T48" fmla="*/ 44 w 666"/>
                  <a:gd name="T49" fmla="*/ 166 h 666"/>
                  <a:gd name="T50" fmla="*/ 29 w 666"/>
                  <a:gd name="T51" fmla="*/ 198 h 666"/>
                  <a:gd name="T52" fmla="*/ 15 w 666"/>
                  <a:gd name="T53" fmla="*/ 230 h 666"/>
                  <a:gd name="T54" fmla="*/ 6 w 666"/>
                  <a:gd name="T55" fmla="*/ 263 h 666"/>
                  <a:gd name="T56" fmla="*/ 2 w 666"/>
                  <a:gd name="T57" fmla="*/ 297 h 666"/>
                  <a:gd name="T58" fmla="*/ 0 w 666"/>
                  <a:gd name="T59" fmla="*/ 333 h 666"/>
                  <a:gd name="T60" fmla="*/ 2 w 666"/>
                  <a:gd name="T61" fmla="*/ 367 h 666"/>
                  <a:gd name="T62" fmla="*/ 6 w 666"/>
                  <a:gd name="T63" fmla="*/ 403 h 666"/>
                  <a:gd name="T64" fmla="*/ 15 w 666"/>
                  <a:gd name="T65" fmla="*/ 436 h 666"/>
                  <a:gd name="T66" fmla="*/ 29 w 666"/>
                  <a:gd name="T67" fmla="*/ 468 h 666"/>
                  <a:gd name="T68" fmla="*/ 44 w 666"/>
                  <a:gd name="T69" fmla="*/ 500 h 666"/>
                  <a:gd name="T70" fmla="*/ 62 w 666"/>
                  <a:gd name="T71" fmla="*/ 529 h 666"/>
                  <a:gd name="T72" fmla="*/ 85 w 666"/>
                  <a:gd name="T73" fmla="*/ 557 h 666"/>
                  <a:gd name="T74" fmla="*/ 109 w 666"/>
                  <a:gd name="T75" fmla="*/ 581 h 666"/>
                  <a:gd name="T76" fmla="*/ 138 w 666"/>
                  <a:gd name="T77" fmla="*/ 602 h 666"/>
                  <a:gd name="T78" fmla="*/ 166 w 666"/>
                  <a:gd name="T79" fmla="*/ 621 h 666"/>
                  <a:gd name="T80" fmla="*/ 198 w 666"/>
                  <a:gd name="T81" fmla="*/ 638 h 666"/>
                  <a:gd name="T82" fmla="*/ 230 w 666"/>
                  <a:gd name="T83" fmla="*/ 649 h 666"/>
                  <a:gd name="T84" fmla="*/ 264 w 666"/>
                  <a:gd name="T85" fmla="*/ 658 h 666"/>
                  <a:gd name="T86" fmla="*/ 298 w 666"/>
                  <a:gd name="T87" fmla="*/ 664 h 666"/>
                  <a:gd name="T88" fmla="*/ 333 w 666"/>
                  <a:gd name="T89" fmla="*/ 666 h 666"/>
                  <a:gd name="T90" fmla="*/ 367 w 666"/>
                  <a:gd name="T91" fmla="*/ 664 h 666"/>
                  <a:gd name="T92" fmla="*/ 403 w 666"/>
                  <a:gd name="T93" fmla="*/ 658 h 666"/>
                  <a:gd name="T94" fmla="*/ 435 w 666"/>
                  <a:gd name="T95" fmla="*/ 649 h 666"/>
                  <a:gd name="T96" fmla="*/ 469 w 666"/>
                  <a:gd name="T97" fmla="*/ 638 h 666"/>
                  <a:gd name="T98" fmla="*/ 499 w 666"/>
                  <a:gd name="T99" fmla="*/ 621 h 666"/>
                  <a:gd name="T100" fmla="*/ 529 w 666"/>
                  <a:gd name="T101" fmla="*/ 602 h 666"/>
                  <a:gd name="T102" fmla="*/ 555 w 666"/>
                  <a:gd name="T103" fmla="*/ 581 h 666"/>
                  <a:gd name="T104" fmla="*/ 580 w 666"/>
                  <a:gd name="T105" fmla="*/ 557 h 666"/>
                  <a:gd name="T106" fmla="*/ 602 w 666"/>
                  <a:gd name="T107" fmla="*/ 529 h 666"/>
                  <a:gd name="T108" fmla="*/ 621 w 666"/>
                  <a:gd name="T109" fmla="*/ 500 h 666"/>
                  <a:gd name="T110" fmla="*/ 638 w 666"/>
                  <a:gd name="T111" fmla="*/ 468 h 666"/>
                  <a:gd name="T112" fmla="*/ 649 w 666"/>
                  <a:gd name="T113" fmla="*/ 436 h 666"/>
                  <a:gd name="T114" fmla="*/ 659 w 666"/>
                  <a:gd name="T115" fmla="*/ 403 h 666"/>
                  <a:gd name="T116" fmla="*/ 664 w 666"/>
                  <a:gd name="T117" fmla="*/ 367 h 666"/>
                  <a:gd name="T118" fmla="*/ 666 w 666"/>
                  <a:gd name="T119" fmla="*/ 333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66" h="666">
                    <a:moveTo>
                      <a:pt x="666" y="333"/>
                    </a:moveTo>
                    <a:lnTo>
                      <a:pt x="666" y="322"/>
                    </a:lnTo>
                    <a:lnTo>
                      <a:pt x="666" y="316"/>
                    </a:lnTo>
                    <a:lnTo>
                      <a:pt x="664" y="310"/>
                    </a:lnTo>
                    <a:lnTo>
                      <a:pt x="664" y="305"/>
                    </a:lnTo>
                    <a:lnTo>
                      <a:pt x="664" y="297"/>
                    </a:lnTo>
                    <a:lnTo>
                      <a:pt x="664" y="292"/>
                    </a:lnTo>
                    <a:lnTo>
                      <a:pt x="662" y="286"/>
                    </a:lnTo>
                    <a:lnTo>
                      <a:pt x="662" y="280"/>
                    </a:lnTo>
                    <a:lnTo>
                      <a:pt x="660" y="275"/>
                    </a:lnTo>
                    <a:lnTo>
                      <a:pt x="660" y="269"/>
                    </a:lnTo>
                    <a:lnTo>
                      <a:pt x="659" y="263"/>
                    </a:lnTo>
                    <a:lnTo>
                      <a:pt x="657" y="258"/>
                    </a:lnTo>
                    <a:lnTo>
                      <a:pt x="657" y="252"/>
                    </a:lnTo>
                    <a:lnTo>
                      <a:pt x="655" y="247"/>
                    </a:lnTo>
                    <a:lnTo>
                      <a:pt x="653" y="241"/>
                    </a:lnTo>
                    <a:lnTo>
                      <a:pt x="651" y="235"/>
                    </a:lnTo>
                    <a:lnTo>
                      <a:pt x="649" y="230"/>
                    </a:lnTo>
                    <a:lnTo>
                      <a:pt x="647" y="224"/>
                    </a:lnTo>
                    <a:lnTo>
                      <a:pt x="645" y="218"/>
                    </a:lnTo>
                    <a:lnTo>
                      <a:pt x="643" y="213"/>
                    </a:lnTo>
                    <a:lnTo>
                      <a:pt x="642" y="209"/>
                    </a:lnTo>
                    <a:lnTo>
                      <a:pt x="640" y="203"/>
                    </a:lnTo>
                    <a:lnTo>
                      <a:pt x="638" y="198"/>
                    </a:lnTo>
                    <a:lnTo>
                      <a:pt x="634" y="192"/>
                    </a:lnTo>
                    <a:lnTo>
                      <a:pt x="632" y="186"/>
                    </a:lnTo>
                    <a:lnTo>
                      <a:pt x="630" y="183"/>
                    </a:lnTo>
                    <a:lnTo>
                      <a:pt x="627" y="177"/>
                    </a:lnTo>
                    <a:lnTo>
                      <a:pt x="625" y="171"/>
                    </a:lnTo>
                    <a:lnTo>
                      <a:pt x="621" y="166"/>
                    </a:lnTo>
                    <a:lnTo>
                      <a:pt x="619" y="162"/>
                    </a:lnTo>
                    <a:lnTo>
                      <a:pt x="615" y="156"/>
                    </a:lnTo>
                    <a:lnTo>
                      <a:pt x="612" y="151"/>
                    </a:lnTo>
                    <a:lnTo>
                      <a:pt x="610" y="147"/>
                    </a:lnTo>
                    <a:lnTo>
                      <a:pt x="606" y="141"/>
                    </a:lnTo>
                    <a:lnTo>
                      <a:pt x="602" y="137"/>
                    </a:lnTo>
                    <a:lnTo>
                      <a:pt x="598" y="132"/>
                    </a:lnTo>
                    <a:lnTo>
                      <a:pt x="595" y="128"/>
                    </a:lnTo>
                    <a:lnTo>
                      <a:pt x="591" y="122"/>
                    </a:lnTo>
                    <a:lnTo>
                      <a:pt x="587" y="119"/>
                    </a:lnTo>
                    <a:lnTo>
                      <a:pt x="583" y="115"/>
                    </a:lnTo>
                    <a:lnTo>
                      <a:pt x="580" y="109"/>
                    </a:lnTo>
                    <a:lnTo>
                      <a:pt x="576" y="105"/>
                    </a:lnTo>
                    <a:lnTo>
                      <a:pt x="572" y="102"/>
                    </a:lnTo>
                    <a:lnTo>
                      <a:pt x="568" y="98"/>
                    </a:lnTo>
                    <a:lnTo>
                      <a:pt x="565" y="94"/>
                    </a:lnTo>
                    <a:lnTo>
                      <a:pt x="561" y="89"/>
                    </a:lnTo>
                    <a:lnTo>
                      <a:pt x="555" y="85"/>
                    </a:lnTo>
                    <a:lnTo>
                      <a:pt x="551" y="81"/>
                    </a:lnTo>
                    <a:lnTo>
                      <a:pt x="548" y="77"/>
                    </a:lnTo>
                    <a:lnTo>
                      <a:pt x="542" y="74"/>
                    </a:lnTo>
                    <a:lnTo>
                      <a:pt x="538" y="70"/>
                    </a:lnTo>
                    <a:lnTo>
                      <a:pt x="533" y="66"/>
                    </a:lnTo>
                    <a:lnTo>
                      <a:pt x="529" y="64"/>
                    </a:lnTo>
                    <a:lnTo>
                      <a:pt x="523" y="60"/>
                    </a:lnTo>
                    <a:lnTo>
                      <a:pt x="519" y="57"/>
                    </a:lnTo>
                    <a:lnTo>
                      <a:pt x="514" y="53"/>
                    </a:lnTo>
                    <a:lnTo>
                      <a:pt x="510" y="51"/>
                    </a:lnTo>
                    <a:lnTo>
                      <a:pt x="504" y="47"/>
                    </a:lnTo>
                    <a:lnTo>
                      <a:pt x="499" y="45"/>
                    </a:lnTo>
                    <a:lnTo>
                      <a:pt x="495" y="42"/>
                    </a:lnTo>
                    <a:lnTo>
                      <a:pt x="489" y="40"/>
                    </a:lnTo>
                    <a:lnTo>
                      <a:pt x="484" y="36"/>
                    </a:lnTo>
                    <a:lnTo>
                      <a:pt x="478" y="34"/>
                    </a:lnTo>
                    <a:lnTo>
                      <a:pt x="474" y="30"/>
                    </a:lnTo>
                    <a:lnTo>
                      <a:pt x="469" y="28"/>
                    </a:lnTo>
                    <a:lnTo>
                      <a:pt x="463" y="27"/>
                    </a:lnTo>
                    <a:lnTo>
                      <a:pt x="457" y="25"/>
                    </a:lnTo>
                    <a:lnTo>
                      <a:pt x="452" y="23"/>
                    </a:lnTo>
                    <a:lnTo>
                      <a:pt x="446" y="19"/>
                    </a:lnTo>
                    <a:lnTo>
                      <a:pt x="440" y="17"/>
                    </a:lnTo>
                    <a:lnTo>
                      <a:pt x="435" y="15"/>
                    </a:lnTo>
                    <a:lnTo>
                      <a:pt x="431" y="15"/>
                    </a:lnTo>
                    <a:lnTo>
                      <a:pt x="425" y="13"/>
                    </a:lnTo>
                    <a:lnTo>
                      <a:pt x="420" y="11"/>
                    </a:lnTo>
                    <a:lnTo>
                      <a:pt x="414" y="10"/>
                    </a:lnTo>
                    <a:lnTo>
                      <a:pt x="408" y="8"/>
                    </a:lnTo>
                    <a:lnTo>
                      <a:pt x="403" y="8"/>
                    </a:lnTo>
                    <a:lnTo>
                      <a:pt x="397" y="6"/>
                    </a:lnTo>
                    <a:lnTo>
                      <a:pt x="392" y="4"/>
                    </a:lnTo>
                    <a:lnTo>
                      <a:pt x="384" y="4"/>
                    </a:lnTo>
                    <a:lnTo>
                      <a:pt x="378" y="4"/>
                    </a:lnTo>
                    <a:lnTo>
                      <a:pt x="373" y="2"/>
                    </a:lnTo>
                    <a:lnTo>
                      <a:pt x="367" y="2"/>
                    </a:lnTo>
                    <a:lnTo>
                      <a:pt x="361" y="0"/>
                    </a:lnTo>
                    <a:lnTo>
                      <a:pt x="356" y="0"/>
                    </a:lnTo>
                    <a:lnTo>
                      <a:pt x="350" y="0"/>
                    </a:lnTo>
                    <a:lnTo>
                      <a:pt x="345" y="0"/>
                    </a:lnTo>
                    <a:lnTo>
                      <a:pt x="339" y="0"/>
                    </a:lnTo>
                    <a:lnTo>
                      <a:pt x="333" y="0"/>
                    </a:lnTo>
                    <a:lnTo>
                      <a:pt x="328" y="0"/>
                    </a:lnTo>
                    <a:lnTo>
                      <a:pt x="322" y="0"/>
                    </a:lnTo>
                    <a:lnTo>
                      <a:pt x="314" y="0"/>
                    </a:lnTo>
                    <a:lnTo>
                      <a:pt x="309" y="0"/>
                    </a:lnTo>
                    <a:lnTo>
                      <a:pt x="303" y="0"/>
                    </a:lnTo>
                    <a:lnTo>
                      <a:pt x="298" y="2"/>
                    </a:lnTo>
                    <a:lnTo>
                      <a:pt x="292" y="2"/>
                    </a:lnTo>
                    <a:lnTo>
                      <a:pt x="286" y="4"/>
                    </a:lnTo>
                    <a:lnTo>
                      <a:pt x="281" y="4"/>
                    </a:lnTo>
                    <a:lnTo>
                      <a:pt x="275" y="4"/>
                    </a:lnTo>
                    <a:lnTo>
                      <a:pt x="269" y="6"/>
                    </a:lnTo>
                    <a:lnTo>
                      <a:pt x="264" y="8"/>
                    </a:lnTo>
                    <a:lnTo>
                      <a:pt x="258" y="8"/>
                    </a:lnTo>
                    <a:lnTo>
                      <a:pt x="252" y="10"/>
                    </a:lnTo>
                    <a:lnTo>
                      <a:pt x="247" y="11"/>
                    </a:lnTo>
                    <a:lnTo>
                      <a:pt x="241" y="13"/>
                    </a:lnTo>
                    <a:lnTo>
                      <a:pt x="235" y="15"/>
                    </a:lnTo>
                    <a:lnTo>
                      <a:pt x="230" y="15"/>
                    </a:lnTo>
                    <a:lnTo>
                      <a:pt x="224" y="17"/>
                    </a:lnTo>
                    <a:lnTo>
                      <a:pt x="219" y="19"/>
                    </a:lnTo>
                    <a:lnTo>
                      <a:pt x="213" y="23"/>
                    </a:lnTo>
                    <a:lnTo>
                      <a:pt x="207" y="25"/>
                    </a:lnTo>
                    <a:lnTo>
                      <a:pt x="204" y="27"/>
                    </a:lnTo>
                    <a:lnTo>
                      <a:pt x="198" y="28"/>
                    </a:lnTo>
                    <a:lnTo>
                      <a:pt x="192" y="30"/>
                    </a:lnTo>
                    <a:lnTo>
                      <a:pt x="187" y="34"/>
                    </a:lnTo>
                    <a:lnTo>
                      <a:pt x="181" y="36"/>
                    </a:lnTo>
                    <a:lnTo>
                      <a:pt x="177" y="40"/>
                    </a:lnTo>
                    <a:lnTo>
                      <a:pt x="172" y="42"/>
                    </a:lnTo>
                    <a:lnTo>
                      <a:pt x="166" y="45"/>
                    </a:lnTo>
                    <a:lnTo>
                      <a:pt x="162" y="47"/>
                    </a:lnTo>
                    <a:lnTo>
                      <a:pt x="157" y="51"/>
                    </a:lnTo>
                    <a:lnTo>
                      <a:pt x="151" y="53"/>
                    </a:lnTo>
                    <a:lnTo>
                      <a:pt x="147" y="57"/>
                    </a:lnTo>
                    <a:lnTo>
                      <a:pt x="141" y="60"/>
                    </a:lnTo>
                    <a:lnTo>
                      <a:pt x="138" y="64"/>
                    </a:lnTo>
                    <a:lnTo>
                      <a:pt x="132" y="66"/>
                    </a:lnTo>
                    <a:lnTo>
                      <a:pt x="128" y="70"/>
                    </a:lnTo>
                    <a:lnTo>
                      <a:pt x="123" y="74"/>
                    </a:lnTo>
                    <a:lnTo>
                      <a:pt x="119" y="77"/>
                    </a:lnTo>
                    <a:lnTo>
                      <a:pt x="115" y="81"/>
                    </a:lnTo>
                    <a:lnTo>
                      <a:pt x="109" y="85"/>
                    </a:lnTo>
                    <a:lnTo>
                      <a:pt x="106" y="89"/>
                    </a:lnTo>
                    <a:lnTo>
                      <a:pt x="102" y="94"/>
                    </a:lnTo>
                    <a:lnTo>
                      <a:pt x="96" y="98"/>
                    </a:lnTo>
                    <a:lnTo>
                      <a:pt x="93" y="102"/>
                    </a:lnTo>
                    <a:lnTo>
                      <a:pt x="89" y="105"/>
                    </a:lnTo>
                    <a:lnTo>
                      <a:pt x="85" y="109"/>
                    </a:lnTo>
                    <a:lnTo>
                      <a:pt x="81" y="115"/>
                    </a:lnTo>
                    <a:lnTo>
                      <a:pt x="78" y="119"/>
                    </a:lnTo>
                    <a:lnTo>
                      <a:pt x="74" y="122"/>
                    </a:lnTo>
                    <a:lnTo>
                      <a:pt x="70" y="128"/>
                    </a:lnTo>
                    <a:lnTo>
                      <a:pt x="66" y="132"/>
                    </a:lnTo>
                    <a:lnTo>
                      <a:pt x="62" y="137"/>
                    </a:lnTo>
                    <a:lnTo>
                      <a:pt x="61" y="141"/>
                    </a:lnTo>
                    <a:lnTo>
                      <a:pt x="57" y="147"/>
                    </a:lnTo>
                    <a:lnTo>
                      <a:pt x="53" y="151"/>
                    </a:lnTo>
                    <a:lnTo>
                      <a:pt x="51" y="156"/>
                    </a:lnTo>
                    <a:lnTo>
                      <a:pt x="47" y="162"/>
                    </a:lnTo>
                    <a:lnTo>
                      <a:pt x="44" y="166"/>
                    </a:lnTo>
                    <a:lnTo>
                      <a:pt x="42" y="171"/>
                    </a:lnTo>
                    <a:lnTo>
                      <a:pt x="38" y="177"/>
                    </a:lnTo>
                    <a:lnTo>
                      <a:pt x="36" y="183"/>
                    </a:lnTo>
                    <a:lnTo>
                      <a:pt x="34" y="186"/>
                    </a:lnTo>
                    <a:lnTo>
                      <a:pt x="31" y="192"/>
                    </a:lnTo>
                    <a:lnTo>
                      <a:pt x="29" y="198"/>
                    </a:lnTo>
                    <a:lnTo>
                      <a:pt x="27" y="203"/>
                    </a:lnTo>
                    <a:lnTo>
                      <a:pt x="23" y="209"/>
                    </a:lnTo>
                    <a:lnTo>
                      <a:pt x="21" y="213"/>
                    </a:lnTo>
                    <a:lnTo>
                      <a:pt x="19" y="218"/>
                    </a:lnTo>
                    <a:lnTo>
                      <a:pt x="17" y="224"/>
                    </a:lnTo>
                    <a:lnTo>
                      <a:pt x="15" y="230"/>
                    </a:lnTo>
                    <a:lnTo>
                      <a:pt x="14" y="235"/>
                    </a:lnTo>
                    <a:lnTo>
                      <a:pt x="12" y="241"/>
                    </a:lnTo>
                    <a:lnTo>
                      <a:pt x="12" y="247"/>
                    </a:lnTo>
                    <a:lnTo>
                      <a:pt x="10" y="252"/>
                    </a:lnTo>
                    <a:lnTo>
                      <a:pt x="8" y="258"/>
                    </a:lnTo>
                    <a:lnTo>
                      <a:pt x="6" y="263"/>
                    </a:lnTo>
                    <a:lnTo>
                      <a:pt x="6" y="269"/>
                    </a:lnTo>
                    <a:lnTo>
                      <a:pt x="4" y="275"/>
                    </a:lnTo>
                    <a:lnTo>
                      <a:pt x="4" y="280"/>
                    </a:lnTo>
                    <a:lnTo>
                      <a:pt x="2" y="286"/>
                    </a:lnTo>
                    <a:lnTo>
                      <a:pt x="2" y="292"/>
                    </a:lnTo>
                    <a:lnTo>
                      <a:pt x="2" y="297"/>
                    </a:lnTo>
                    <a:lnTo>
                      <a:pt x="0" y="305"/>
                    </a:lnTo>
                    <a:lnTo>
                      <a:pt x="0" y="310"/>
                    </a:lnTo>
                    <a:lnTo>
                      <a:pt x="0" y="316"/>
                    </a:lnTo>
                    <a:lnTo>
                      <a:pt x="0" y="322"/>
                    </a:lnTo>
                    <a:lnTo>
                      <a:pt x="0" y="327"/>
                    </a:lnTo>
                    <a:lnTo>
                      <a:pt x="0" y="333"/>
                    </a:lnTo>
                    <a:lnTo>
                      <a:pt x="0" y="339"/>
                    </a:lnTo>
                    <a:lnTo>
                      <a:pt x="0" y="344"/>
                    </a:lnTo>
                    <a:lnTo>
                      <a:pt x="0" y="350"/>
                    </a:lnTo>
                    <a:lnTo>
                      <a:pt x="0" y="356"/>
                    </a:lnTo>
                    <a:lnTo>
                      <a:pt x="0" y="361"/>
                    </a:lnTo>
                    <a:lnTo>
                      <a:pt x="2" y="367"/>
                    </a:lnTo>
                    <a:lnTo>
                      <a:pt x="2" y="374"/>
                    </a:lnTo>
                    <a:lnTo>
                      <a:pt x="2" y="380"/>
                    </a:lnTo>
                    <a:lnTo>
                      <a:pt x="4" y="386"/>
                    </a:lnTo>
                    <a:lnTo>
                      <a:pt x="4" y="391"/>
                    </a:lnTo>
                    <a:lnTo>
                      <a:pt x="6" y="397"/>
                    </a:lnTo>
                    <a:lnTo>
                      <a:pt x="6" y="403"/>
                    </a:lnTo>
                    <a:lnTo>
                      <a:pt x="8" y="408"/>
                    </a:lnTo>
                    <a:lnTo>
                      <a:pt x="10" y="414"/>
                    </a:lnTo>
                    <a:lnTo>
                      <a:pt x="12" y="419"/>
                    </a:lnTo>
                    <a:lnTo>
                      <a:pt x="12" y="425"/>
                    </a:lnTo>
                    <a:lnTo>
                      <a:pt x="14" y="431"/>
                    </a:lnTo>
                    <a:lnTo>
                      <a:pt x="15" y="436"/>
                    </a:lnTo>
                    <a:lnTo>
                      <a:pt x="17" y="442"/>
                    </a:lnTo>
                    <a:lnTo>
                      <a:pt x="19" y="448"/>
                    </a:lnTo>
                    <a:lnTo>
                      <a:pt x="21" y="451"/>
                    </a:lnTo>
                    <a:lnTo>
                      <a:pt x="23" y="457"/>
                    </a:lnTo>
                    <a:lnTo>
                      <a:pt x="27" y="463"/>
                    </a:lnTo>
                    <a:lnTo>
                      <a:pt x="29" y="468"/>
                    </a:lnTo>
                    <a:lnTo>
                      <a:pt x="31" y="474"/>
                    </a:lnTo>
                    <a:lnTo>
                      <a:pt x="34" y="480"/>
                    </a:lnTo>
                    <a:lnTo>
                      <a:pt x="36" y="483"/>
                    </a:lnTo>
                    <a:lnTo>
                      <a:pt x="38" y="489"/>
                    </a:lnTo>
                    <a:lnTo>
                      <a:pt x="42" y="495"/>
                    </a:lnTo>
                    <a:lnTo>
                      <a:pt x="44" y="500"/>
                    </a:lnTo>
                    <a:lnTo>
                      <a:pt x="47" y="504"/>
                    </a:lnTo>
                    <a:lnTo>
                      <a:pt x="51" y="510"/>
                    </a:lnTo>
                    <a:lnTo>
                      <a:pt x="53" y="514"/>
                    </a:lnTo>
                    <a:lnTo>
                      <a:pt x="57" y="519"/>
                    </a:lnTo>
                    <a:lnTo>
                      <a:pt x="61" y="525"/>
                    </a:lnTo>
                    <a:lnTo>
                      <a:pt x="62" y="529"/>
                    </a:lnTo>
                    <a:lnTo>
                      <a:pt x="66" y="534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8" y="547"/>
                    </a:lnTo>
                    <a:lnTo>
                      <a:pt x="81" y="551"/>
                    </a:lnTo>
                    <a:lnTo>
                      <a:pt x="85" y="557"/>
                    </a:lnTo>
                    <a:lnTo>
                      <a:pt x="89" y="561"/>
                    </a:lnTo>
                    <a:lnTo>
                      <a:pt x="93" y="564"/>
                    </a:lnTo>
                    <a:lnTo>
                      <a:pt x="96" y="568"/>
                    </a:lnTo>
                    <a:lnTo>
                      <a:pt x="102" y="572"/>
                    </a:lnTo>
                    <a:lnTo>
                      <a:pt x="106" y="577"/>
                    </a:lnTo>
                    <a:lnTo>
                      <a:pt x="109" y="581"/>
                    </a:lnTo>
                    <a:lnTo>
                      <a:pt x="115" y="585"/>
                    </a:lnTo>
                    <a:lnTo>
                      <a:pt x="119" y="589"/>
                    </a:lnTo>
                    <a:lnTo>
                      <a:pt x="123" y="592"/>
                    </a:lnTo>
                    <a:lnTo>
                      <a:pt x="128" y="596"/>
                    </a:lnTo>
                    <a:lnTo>
                      <a:pt x="132" y="598"/>
                    </a:lnTo>
                    <a:lnTo>
                      <a:pt x="138" y="602"/>
                    </a:lnTo>
                    <a:lnTo>
                      <a:pt x="141" y="606"/>
                    </a:lnTo>
                    <a:lnTo>
                      <a:pt x="147" y="609"/>
                    </a:lnTo>
                    <a:lnTo>
                      <a:pt x="151" y="613"/>
                    </a:lnTo>
                    <a:lnTo>
                      <a:pt x="157" y="615"/>
                    </a:lnTo>
                    <a:lnTo>
                      <a:pt x="162" y="619"/>
                    </a:lnTo>
                    <a:lnTo>
                      <a:pt x="166" y="621"/>
                    </a:lnTo>
                    <a:lnTo>
                      <a:pt x="172" y="624"/>
                    </a:lnTo>
                    <a:lnTo>
                      <a:pt x="177" y="626"/>
                    </a:lnTo>
                    <a:lnTo>
                      <a:pt x="181" y="630"/>
                    </a:lnTo>
                    <a:lnTo>
                      <a:pt x="187" y="632"/>
                    </a:lnTo>
                    <a:lnTo>
                      <a:pt x="192" y="636"/>
                    </a:lnTo>
                    <a:lnTo>
                      <a:pt x="198" y="638"/>
                    </a:lnTo>
                    <a:lnTo>
                      <a:pt x="204" y="639"/>
                    </a:lnTo>
                    <a:lnTo>
                      <a:pt x="207" y="641"/>
                    </a:lnTo>
                    <a:lnTo>
                      <a:pt x="213" y="643"/>
                    </a:lnTo>
                    <a:lnTo>
                      <a:pt x="219" y="645"/>
                    </a:lnTo>
                    <a:lnTo>
                      <a:pt x="224" y="647"/>
                    </a:lnTo>
                    <a:lnTo>
                      <a:pt x="230" y="649"/>
                    </a:lnTo>
                    <a:lnTo>
                      <a:pt x="235" y="651"/>
                    </a:lnTo>
                    <a:lnTo>
                      <a:pt x="241" y="653"/>
                    </a:lnTo>
                    <a:lnTo>
                      <a:pt x="247" y="655"/>
                    </a:lnTo>
                    <a:lnTo>
                      <a:pt x="252" y="656"/>
                    </a:lnTo>
                    <a:lnTo>
                      <a:pt x="258" y="658"/>
                    </a:lnTo>
                    <a:lnTo>
                      <a:pt x="264" y="658"/>
                    </a:lnTo>
                    <a:lnTo>
                      <a:pt x="269" y="660"/>
                    </a:lnTo>
                    <a:lnTo>
                      <a:pt x="275" y="660"/>
                    </a:lnTo>
                    <a:lnTo>
                      <a:pt x="281" y="662"/>
                    </a:lnTo>
                    <a:lnTo>
                      <a:pt x="286" y="662"/>
                    </a:lnTo>
                    <a:lnTo>
                      <a:pt x="292" y="664"/>
                    </a:lnTo>
                    <a:lnTo>
                      <a:pt x="298" y="664"/>
                    </a:lnTo>
                    <a:lnTo>
                      <a:pt x="303" y="664"/>
                    </a:lnTo>
                    <a:lnTo>
                      <a:pt x="309" y="666"/>
                    </a:lnTo>
                    <a:lnTo>
                      <a:pt x="314" y="666"/>
                    </a:lnTo>
                    <a:lnTo>
                      <a:pt x="322" y="666"/>
                    </a:lnTo>
                    <a:lnTo>
                      <a:pt x="328" y="666"/>
                    </a:lnTo>
                    <a:lnTo>
                      <a:pt x="333" y="666"/>
                    </a:lnTo>
                    <a:lnTo>
                      <a:pt x="339" y="666"/>
                    </a:lnTo>
                    <a:lnTo>
                      <a:pt x="345" y="666"/>
                    </a:lnTo>
                    <a:lnTo>
                      <a:pt x="350" y="666"/>
                    </a:lnTo>
                    <a:lnTo>
                      <a:pt x="356" y="666"/>
                    </a:lnTo>
                    <a:lnTo>
                      <a:pt x="361" y="664"/>
                    </a:lnTo>
                    <a:lnTo>
                      <a:pt x="367" y="664"/>
                    </a:lnTo>
                    <a:lnTo>
                      <a:pt x="373" y="664"/>
                    </a:lnTo>
                    <a:lnTo>
                      <a:pt x="378" y="662"/>
                    </a:lnTo>
                    <a:lnTo>
                      <a:pt x="384" y="662"/>
                    </a:lnTo>
                    <a:lnTo>
                      <a:pt x="392" y="660"/>
                    </a:lnTo>
                    <a:lnTo>
                      <a:pt x="397" y="660"/>
                    </a:lnTo>
                    <a:lnTo>
                      <a:pt x="403" y="658"/>
                    </a:lnTo>
                    <a:lnTo>
                      <a:pt x="408" y="658"/>
                    </a:lnTo>
                    <a:lnTo>
                      <a:pt x="414" y="656"/>
                    </a:lnTo>
                    <a:lnTo>
                      <a:pt x="420" y="655"/>
                    </a:lnTo>
                    <a:lnTo>
                      <a:pt x="425" y="653"/>
                    </a:lnTo>
                    <a:lnTo>
                      <a:pt x="431" y="651"/>
                    </a:lnTo>
                    <a:lnTo>
                      <a:pt x="435" y="649"/>
                    </a:lnTo>
                    <a:lnTo>
                      <a:pt x="440" y="647"/>
                    </a:lnTo>
                    <a:lnTo>
                      <a:pt x="446" y="645"/>
                    </a:lnTo>
                    <a:lnTo>
                      <a:pt x="452" y="643"/>
                    </a:lnTo>
                    <a:lnTo>
                      <a:pt x="457" y="641"/>
                    </a:lnTo>
                    <a:lnTo>
                      <a:pt x="463" y="639"/>
                    </a:lnTo>
                    <a:lnTo>
                      <a:pt x="469" y="638"/>
                    </a:lnTo>
                    <a:lnTo>
                      <a:pt x="474" y="636"/>
                    </a:lnTo>
                    <a:lnTo>
                      <a:pt x="478" y="632"/>
                    </a:lnTo>
                    <a:lnTo>
                      <a:pt x="484" y="630"/>
                    </a:lnTo>
                    <a:lnTo>
                      <a:pt x="489" y="626"/>
                    </a:lnTo>
                    <a:lnTo>
                      <a:pt x="495" y="624"/>
                    </a:lnTo>
                    <a:lnTo>
                      <a:pt x="499" y="621"/>
                    </a:lnTo>
                    <a:lnTo>
                      <a:pt x="504" y="619"/>
                    </a:lnTo>
                    <a:lnTo>
                      <a:pt x="510" y="615"/>
                    </a:lnTo>
                    <a:lnTo>
                      <a:pt x="514" y="613"/>
                    </a:lnTo>
                    <a:lnTo>
                      <a:pt x="519" y="609"/>
                    </a:lnTo>
                    <a:lnTo>
                      <a:pt x="523" y="606"/>
                    </a:lnTo>
                    <a:lnTo>
                      <a:pt x="529" y="602"/>
                    </a:lnTo>
                    <a:lnTo>
                      <a:pt x="533" y="598"/>
                    </a:lnTo>
                    <a:lnTo>
                      <a:pt x="538" y="596"/>
                    </a:lnTo>
                    <a:lnTo>
                      <a:pt x="542" y="592"/>
                    </a:lnTo>
                    <a:lnTo>
                      <a:pt x="548" y="589"/>
                    </a:lnTo>
                    <a:lnTo>
                      <a:pt x="551" y="585"/>
                    </a:lnTo>
                    <a:lnTo>
                      <a:pt x="555" y="581"/>
                    </a:lnTo>
                    <a:lnTo>
                      <a:pt x="561" y="577"/>
                    </a:lnTo>
                    <a:lnTo>
                      <a:pt x="565" y="572"/>
                    </a:lnTo>
                    <a:lnTo>
                      <a:pt x="568" y="568"/>
                    </a:lnTo>
                    <a:lnTo>
                      <a:pt x="572" y="564"/>
                    </a:lnTo>
                    <a:lnTo>
                      <a:pt x="576" y="561"/>
                    </a:lnTo>
                    <a:lnTo>
                      <a:pt x="580" y="557"/>
                    </a:lnTo>
                    <a:lnTo>
                      <a:pt x="583" y="551"/>
                    </a:lnTo>
                    <a:lnTo>
                      <a:pt x="587" y="547"/>
                    </a:lnTo>
                    <a:lnTo>
                      <a:pt x="591" y="542"/>
                    </a:lnTo>
                    <a:lnTo>
                      <a:pt x="595" y="538"/>
                    </a:lnTo>
                    <a:lnTo>
                      <a:pt x="598" y="534"/>
                    </a:lnTo>
                    <a:lnTo>
                      <a:pt x="602" y="529"/>
                    </a:lnTo>
                    <a:lnTo>
                      <a:pt x="606" y="525"/>
                    </a:lnTo>
                    <a:lnTo>
                      <a:pt x="610" y="519"/>
                    </a:lnTo>
                    <a:lnTo>
                      <a:pt x="612" y="514"/>
                    </a:lnTo>
                    <a:lnTo>
                      <a:pt x="615" y="510"/>
                    </a:lnTo>
                    <a:lnTo>
                      <a:pt x="619" y="504"/>
                    </a:lnTo>
                    <a:lnTo>
                      <a:pt x="621" y="500"/>
                    </a:lnTo>
                    <a:lnTo>
                      <a:pt x="625" y="495"/>
                    </a:lnTo>
                    <a:lnTo>
                      <a:pt x="627" y="489"/>
                    </a:lnTo>
                    <a:lnTo>
                      <a:pt x="630" y="483"/>
                    </a:lnTo>
                    <a:lnTo>
                      <a:pt x="632" y="480"/>
                    </a:lnTo>
                    <a:lnTo>
                      <a:pt x="634" y="474"/>
                    </a:lnTo>
                    <a:lnTo>
                      <a:pt x="638" y="468"/>
                    </a:lnTo>
                    <a:lnTo>
                      <a:pt x="640" y="463"/>
                    </a:lnTo>
                    <a:lnTo>
                      <a:pt x="642" y="457"/>
                    </a:lnTo>
                    <a:lnTo>
                      <a:pt x="643" y="451"/>
                    </a:lnTo>
                    <a:lnTo>
                      <a:pt x="645" y="448"/>
                    </a:lnTo>
                    <a:lnTo>
                      <a:pt x="647" y="442"/>
                    </a:lnTo>
                    <a:lnTo>
                      <a:pt x="649" y="436"/>
                    </a:lnTo>
                    <a:lnTo>
                      <a:pt x="651" y="431"/>
                    </a:lnTo>
                    <a:lnTo>
                      <a:pt x="653" y="425"/>
                    </a:lnTo>
                    <a:lnTo>
                      <a:pt x="655" y="419"/>
                    </a:lnTo>
                    <a:lnTo>
                      <a:pt x="657" y="414"/>
                    </a:lnTo>
                    <a:lnTo>
                      <a:pt x="657" y="408"/>
                    </a:lnTo>
                    <a:lnTo>
                      <a:pt x="659" y="403"/>
                    </a:lnTo>
                    <a:lnTo>
                      <a:pt x="660" y="397"/>
                    </a:lnTo>
                    <a:lnTo>
                      <a:pt x="660" y="391"/>
                    </a:lnTo>
                    <a:lnTo>
                      <a:pt x="662" y="386"/>
                    </a:lnTo>
                    <a:lnTo>
                      <a:pt x="662" y="380"/>
                    </a:lnTo>
                    <a:lnTo>
                      <a:pt x="664" y="374"/>
                    </a:lnTo>
                    <a:lnTo>
                      <a:pt x="664" y="367"/>
                    </a:lnTo>
                    <a:lnTo>
                      <a:pt x="664" y="361"/>
                    </a:lnTo>
                    <a:lnTo>
                      <a:pt x="664" y="356"/>
                    </a:lnTo>
                    <a:lnTo>
                      <a:pt x="666" y="350"/>
                    </a:lnTo>
                    <a:lnTo>
                      <a:pt x="666" y="344"/>
                    </a:lnTo>
                    <a:lnTo>
                      <a:pt x="666" y="339"/>
                    </a:lnTo>
                    <a:lnTo>
                      <a:pt x="666" y="333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</p:grpSp>
        <p:sp>
          <p:nvSpPr>
            <p:cNvPr id="415" name="Bogen 414">
              <a:extLst>
                <a:ext uri="{FF2B5EF4-FFF2-40B4-BE49-F238E27FC236}">
                  <a16:creationId xmlns:a16="http://schemas.microsoft.com/office/drawing/2014/main" id="{6D680EB2-895F-4303-BD9D-572C4176ECAF}"/>
                </a:ext>
              </a:extLst>
            </p:cNvPr>
            <p:cNvSpPr/>
            <p:nvPr/>
          </p:nvSpPr>
          <p:spPr>
            <a:xfrm rot="10800000">
              <a:off x="4425001" y="3663473"/>
              <a:ext cx="828000" cy="828000"/>
            </a:xfrm>
            <a:prstGeom prst="arc">
              <a:avLst>
                <a:gd name="adj1" fmla="val 13645689"/>
                <a:gd name="adj2" fmla="val 19096661"/>
              </a:avLst>
            </a:prstGeom>
            <a:ln w="1270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420" name="Grafik 419">
            <a:extLst>
              <a:ext uri="{FF2B5EF4-FFF2-40B4-BE49-F238E27FC236}">
                <a16:creationId xmlns:a16="http://schemas.microsoft.com/office/drawing/2014/main" id="{FCF2D027-2CBA-41C9-A381-680E99A7F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32" y="5407583"/>
            <a:ext cx="895350" cy="676275"/>
          </a:xfrm>
          <a:prstGeom prst="rect">
            <a:avLst/>
          </a:prstGeom>
        </p:spPr>
      </p:pic>
      <p:pic>
        <p:nvPicPr>
          <p:cNvPr id="422" name="Grafik 421">
            <a:extLst>
              <a:ext uri="{FF2B5EF4-FFF2-40B4-BE49-F238E27FC236}">
                <a16:creationId xmlns:a16="http://schemas.microsoft.com/office/drawing/2014/main" id="{CCDEA092-49D0-4CE6-9E0B-BD32ABEF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50" y="5414010"/>
            <a:ext cx="895350" cy="676275"/>
          </a:xfrm>
          <a:prstGeom prst="rect">
            <a:avLst/>
          </a:prstGeom>
        </p:spPr>
      </p:pic>
      <p:pic>
        <p:nvPicPr>
          <p:cNvPr id="426" name="Grafik 425">
            <a:extLst>
              <a:ext uri="{FF2B5EF4-FFF2-40B4-BE49-F238E27FC236}">
                <a16:creationId xmlns:a16="http://schemas.microsoft.com/office/drawing/2014/main" id="{77DB6417-5B4F-4718-A54A-54BF73EA0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24" y="5407583"/>
            <a:ext cx="895350" cy="676275"/>
          </a:xfrm>
          <a:prstGeom prst="rect">
            <a:avLst/>
          </a:prstGeom>
        </p:spPr>
      </p:pic>
      <p:grpSp>
        <p:nvGrpSpPr>
          <p:cNvPr id="429" name="Group 393">
            <a:extLst>
              <a:ext uri="{FF2B5EF4-FFF2-40B4-BE49-F238E27FC236}">
                <a16:creationId xmlns:a16="http://schemas.microsoft.com/office/drawing/2014/main" id="{8471A258-5EFB-43C0-9DE6-01E92DC01E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4217" y="4543431"/>
            <a:ext cx="895354" cy="676276"/>
            <a:chOff x="431" y="2862"/>
            <a:chExt cx="564" cy="426"/>
          </a:xfrm>
        </p:grpSpPr>
        <p:sp>
          <p:nvSpPr>
            <p:cNvPr id="430" name="AutoShape 392">
              <a:extLst>
                <a:ext uri="{FF2B5EF4-FFF2-40B4-BE49-F238E27FC236}">
                  <a16:creationId xmlns:a16="http://schemas.microsoft.com/office/drawing/2014/main" id="{41C3C8BF-3C01-478B-A052-B947ED2964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1" y="2862"/>
              <a:ext cx="564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3" name="Rectangle 396">
              <a:extLst>
                <a:ext uri="{FF2B5EF4-FFF2-40B4-BE49-F238E27FC236}">
                  <a16:creationId xmlns:a16="http://schemas.microsoft.com/office/drawing/2014/main" id="{D889A6F1-2261-4DA1-929E-B31A0487F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894"/>
              <a:ext cx="442" cy="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4" name="Line 397">
              <a:extLst>
                <a:ext uri="{FF2B5EF4-FFF2-40B4-BE49-F238E27FC236}">
                  <a16:creationId xmlns:a16="http://schemas.microsoft.com/office/drawing/2014/main" id="{5840B31A-7D14-4D6E-9EF8-FA29CB119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" y="3244"/>
              <a:ext cx="442" cy="0"/>
            </a:xfrm>
            <a:prstGeom prst="line">
              <a:avLst/>
            </a:prstGeom>
            <a:noFill/>
            <a:ln w="1111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5" name="Line 398">
              <a:extLst>
                <a:ext uri="{FF2B5EF4-FFF2-40B4-BE49-F238E27FC236}">
                  <a16:creationId xmlns:a16="http://schemas.microsoft.com/office/drawing/2014/main" id="{25F2DFA3-8B25-407B-90F2-9024DF552D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" y="2894"/>
              <a:ext cx="442" cy="0"/>
            </a:xfrm>
            <a:prstGeom prst="line">
              <a:avLst/>
            </a:prstGeom>
            <a:noFill/>
            <a:ln w="1111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6" name="Line 399">
              <a:extLst>
                <a:ext uri="{FF2B5EF4-FFF2-40B4-BE49-F238E27FC236}">
                  <a16:creationId xmlns:a16="http://schemas.microsoft.com/office/drawing/2014/main" id="{44A4EA37-3238-42B6-B3FF-AC4D8ABB9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" y="2894"/>
              <a:ext cx="0" cy="350"/>
            </a:xfrm>
            <a:prstGeom prst="line">
              <a:avLst/>
            </a:prstGeom>
            <a:noFill/>
            <a:ln w="1111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7" name="Line 400">
              <a:extLst>
                <a:ext uri="{FF2B5EF4-FFF2-40B4-BE49-F238E27FC236}">
                  <a16:creationId xmlns:a16="http://schemas.microsoft.com/office/drawing/2014/main" id="{874C4B03-FC19-40A7-AB6D-E465C0A8E8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6" y="2894"/>
              <a:ext cx="0" cy="350"/>
            </a:xfrm>
            <a:prstGeom prst="line">
              <a:avLst/>
            </a:prstGeom>
            <a:noFill/>
            <a:ln w="1111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8" name="Line 401">
              <a:extLst>
                <a:ext uri="{FF2B5EF4-FFF2-40B4-BE49-F238E27FC236}">
                  <a16:creationId xmlns:a16="http://schemas.microsoft.com/office/drawing/2014/main" id="{BF5FBDEC-477E-44F1-940F-3A1FE9868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" y="3132"/>
              <a:ext cx="371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9" name="Freeform 402">
              <a:extLst>
                <a:ext uri="{FF2B5EF4-FFF2-40B4-BE49-F238E27FC236}">
                  <a16:creationId xmlns:a16="http://schemas.microsoft.com/office/drawing/2014/main" id="{F586CDE2-99EC-40D4-96FB-E1B5B4FA2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3117"/>
              <a:ext cx="47" cy="30"/>
            </a:xfrm>
            <a:custGeom>
              <a:avLst/>
              <a:gdLst>
                <a:gd name="T0" fmla="*/ 0 w 47"/>
                <a:gd name="T1" fmla="*/ 0 h 30"/>
                <a:gd name="T2" fmla="*/ 47 w 47"/>
                <a:gd name="T3" fmla="*/ 15 h 30"/>
                <a:gd name="T4" fmla="*/ 0 w 47"/>
                <a:gd name="T5" fmla="*/ 30 h 30"/>
                <a:gd name="T6" fmla="*/ 0 w 4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0">
                  <a:moveTo>
                    <a:pt x="0" y="0"/>
                  </a:moveTo>
                  <a:lnTo>
                    <a:pt x="47" y="15"/>
                  </a:lnTo>
                  <a:lnTo>
                    <a:pt x="0" y="30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0" name="Freeform 403">
              <a:extLst>
                <a:ext uri="{FF2B5EF4-FFF2-40B4-BE49-F238E27FC236}">
                  <a16:creationId xmlns:a16="http://schemas.microsoft.com/office/drawing/2014/main" id="{B80C7F36-0BA2-448C-8A3C-9DDE36C7E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3117"/>
              <a:ext cx="47" cy="30"/>
            </a:xfrm>
            <a:custGeom>
              <a:avLst/>
              <a:gdLst>
                <a:gd name="T0" fmla="*/ 0 w 47"/>
                <a:gd name="T1" fmla="*/ 30 h 30"/>
                <a:gd name="T2" fmla="*/ 47 w 47"/>
                <a:gd name="T3" fmla="*/ 15 h 30"/>
                <a:gd name="T4" fmla="*/ 0 w 47"/>
                <a:gd name="T5" fmla="*/ 0 h 30"/>
                <a:gd name="T6" fmla="*/ 0 w 47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0">
                  <a:moveTo>
                    <a:pt x="0" y="30"/>
                  </a:moveTo>
                  <a:lnTo>
                    <a:pt x="47" y="15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1" name="Line 404">
              <a:extLst>
                <a:ext uri="{FF2B5EF4-FFF2-40B4-BE49-F238E27FC236}">
                  <a16:creationId xmlns:a16="http://schemas.microsoft.com/office/drawing/2014/main" id="{A53937A4-C849-4E15-A6B0-2FA18C5334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9" y="2939"/>
              <a:ext cx="0" cy="26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2" name="Freeform 405">
              <a:extLst>
                <a:ext uri="{FF2B5EF4-FFF2-40B4-BE49-F238E27FC236}">
                  <a16:creationId xmlns:a16="http://schemas.microsoft.com/office/drawing/2014/main" id="{B92D4D0F-753F-482F-BBEF-29B21D5C7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2937"/>
              <a:ext cx="30" cy="48"/>
            </a:xfrm>
            <a:custGeom>
              <a:avLst/>
              <a:gdLst>
                <a:gd name="T0" fmla="*/ 0 w 30"/>
                <a:gd name="T1" fmla="*/ 48 h 48"/>
                <a:gd name="T2" fmla="*/ 15 w 30"/>
                <a:gd name="T3" fmla="*/ 0 h 48"/>
                <a:gd name="T4" fmla="*/ 30 w 30"/>
                <a:gd name="T5" fmla="*/ 48 h 48"/>
                <a:gd name="T6" fmla="*/ 0 w 30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8">
                  <a:moveTo>
                    <a:pt x="0" y="48"/>
                  </a:moveTo>
                  <a:lnTo>
                    <a:pt x="15" y="0"/>
                  </a:lnTo>
                  <a:lnTo>
                    <a:pt x="30" y="48"/>
                  </a:lnTo>
                  <a:lnTo>
                    <a:pt x="0" y="48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3" name="Freeform 406">
              <a:extLst>
                <a:ext uri="{FF2B5EF4-FFF2-40B4-BE49-F238E27FC236}">
                  <a16:creationId xmlns:a16="http://schemas.microsoft.com/office/drawing/2014/main" id="{87D18CF1-17B0-4F8C-B011-4BF0DD31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2937"/>
              <a:ext cx="30" cy="48"/>
            </a:xfrm>
            <a:custGeom>
              <a:avLst/>
              <a:gdLst>
                <a:gd name="T0" fmla="*/ 30 w 30"/>
                <a:gd name="T1" fmla="*/ 48 h 48"/>
                <a:gd name="T2" fmla="*/ 15 w 30"/>
                <a:gd name="T3" fmla="*/ 0 h 48"/>
                <a:gd name="T4" fmla="*/ 0 w 30"/>
                <a:gd name="T5" fmla="*/ 48 h 48"/>
                <a:gd name="T6" fmla="*/ 30 w 30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8">
                  <a:moveTo>
                    <a:pt x="30" y="48"/>
                  </a:moveTo>
                  <a:lnTo>
                    <a:pt x="15" y="0"/>
                  </a:lnTo>
                  <a:lnTo>
                    <a:pt x="0" y="48"/>
                  </a:lnTo>
                  <a:lnTo>
                    <a:pt x="3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4" name="Freeform 407">
              <a:extLst>
                <a:ext uri="{FF2B5EF4-FFF2-40B4-BE49-F238E27FC236}">
                  <a16:creationId xmlns:a16="http://schemas.microsoft.com/office/drawing/2014/main" id="{8828FBD7-DD4C-4D22-97DD-85E543EE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3001"/>
              <a:ext cx="310" cy="136"/>
            </a:xfrm>
            <a:custGeom>
              <a:avLst/>
              <a:gdLst>
                <a:gd name="T0" fmla="*/ 5 w 310"/>
                <a:gd name="T1" fmla="*/ 7 h 136"/>
                <a:gd name="T2" fmla="*/ 12 w 310"/>
                <a:gd name="T3" fmla="*/ 3 h 136"/>
                <a:gd name="T4" fmla="*/ 18 w 310"/>
                <a:gd name="T5" fmla="*/ 26 h 136"/>
                <a:gd name="T6" fmla="*/ 25 w 310"/>
                <a:gd name="T7" fmla="*/ 57 h 136"/>
                <a:gd name="T8" fmla="*/ 32 w 310"/>
                <a:gd name="T9" fmla="*/ 85 h 136"/>
                <a:gd name="T10" fmla="*/ 39 w 310"/>
                <a:gd name="T11" fmla="*/ 107 h 136"/>
                <a:gd name="T12" fmla="*/ 45 w 310"/>
                <a:gd name="T13" fmla="*/ 122 h 136"/>
                <a:gd name="T14" fmla="*/ 52 w 310"/>
                <a:gd name="T15" fmla="*/ 130 h 136"/>
                <a:gd name="T16" fmla="*/ 59 w 310"/>
                <a:gd name="T17" fmla="*/ 135 h 136"/>
                <a:gd name="T18" fmla="*/ 66 w 310"/>
                <a:gd name="T19" fmla="*/ 136 h 136"/>
                <a:gd name="T20" fmla="*/ 72 w 310"/>
                <a:gd name="T21" fmla="*/ 136 h 136"/>
                <a:gd name="T22" fmla="*/ 79 w 310"/>
                <a:gd name="T23" fmla="*/ 135 h 136"/>
                <a:gd name="T24" fmla="*/ 86 w 310"/>
                <a:gd name="T25" fmla="*/ 133 h 136"/>
                <a:gd name="T26" fmla="*/ 93 w 310"/>
                <a:gd name="T27" fmla="*/ 133 h 136"/>
                <a:gd name="T28" fmla="*/ 99 w 310"/>
                <a:gd name="T29" fmla="*/ 132 h 136"/>
                <a:gd name="T30" fmla="*/ 106 w 310"/>
                <a:gd name="T31" fmla="*/ 132 h 136"/>
                <a:gd name="T32" fmla="*/ 113 w 310"/>
                <a:gd name="T33" fmla="*/ 131 h 136"/>
                <a:gd name="T34" fmla="*/ 119 w 310"/>
                <a:gd name="T35" fmla="*/ 131 h 136"/>
                <a:gd name="T36" fmla="*/ 126 w 310"/>
                <a:gd name="T37" fmla="*/ 131 h 136"/>
                <a:gd name="T38" fmla="*/ 133 w 310"/>
                <a:gd name="T39" fmla="*/ 131 h 136"/>
                <a:gd name="T40" fmla="*/ 140 w 310"/>
                <a:gd name="T41" fmla="*/ 131 h 136"/>
                <a:gd name="T42" fmla="*/ 146 w 310"/>
                <a:gd name="T43" fmla="*/ 131 h 136"/>
                <a:gd name="T44" fmla="*/ 153 w 310"/>
                <a:gd name="T45" fmla="*/ 131 h 136"/>
                <a:gd name="T46" fmla="*/ 160 w 310"/>
                <a:gd name="T47" fmla="*/ 131 h 136"/>
                <a:gd name="T48" fmla="*/ 166 w 310"/>
                <a:gd name="T49" fmla="*/ 131 h 136"/>
                <a:gd name="T50" fmla="*/ 173 w 310"/>
                <a:gd name="T51" fmla="*/ 131 h 136"/>
                <a:gd name="T52" fmla="*/ 180 w 310"/>
                <a:gd name="T53" fmla="*/ 131 h 136"/>
                <a:gd name="T54" fmla="*/ 187 w 310"/>
                <a:gd name="T55" fmla="*/ 131 h 136"/>
                <a:gd name="T56" fmla="*/ 193 w 310"/>
                <a:gd name="T57" fmla="*/ 131 h 136"/>
                <a:gd name="T58" fmla="*/ 200 w 310"/>
                <a:gd name="T59" fmla="*/ 131 h 136"/>
                <a:gd name="T60" fmla="*/ 207 w 310"/>
                <a:gd name="T61" fmla="*/ 131 h 136"/>
                <a:gd name="T62" fmla="*/ 214 w 310"/>
                <a:gd name="T63" fmla="*/ 131 h 136"/>
                <a:gd name="T64" fmla="*/ 221 w 310"/>
                <a:gd name="T65" fmla="*/ 131 h 136"/>
                <a:gd name="T66" fmla="*/ 227 w 310"/>
                <a:gd name="T67" fmla="*/ 131 h 136"/>
                <a:gd name="T68" fmla="*/ 234 w 310"/>
                <a:gd name="T69" fmla="*/ 131 h 136"/>
                <a:gd name="T70" fmla="*/ 241 w 310"/>
                <a:gd name="T71" fmla="*/ 131 h 136"/>
                <a:gd name="T72" fmla="*/ 248 w 310"/>
                <a:gd name="T73" fmla="*/ 131 h 136"/>
                <a:gd name="T74" fmla="*/ 254 w 310"/>
                <a:gd name="T75" fmla="*/ 131 h 136"/>
                <a:gd name="T76" fmla="*/ 261 w 310"/>
                <a:gd name="T77" fmla="*/ 131 h 136"/>
                <a:gd name="T78" fmla="*/ 268 w 310"/>
                <a:gd name="T79" fmla="*/ 131 h 136"/>
                <a:gd name="T80" fmla="*/ 274 w 310"/>
                <a:gd name="T81" fmla="*/ 131 h 136"/>
                <a:gd name="T82" fmla="*/ 281 w 310"/>
                <a:gd name="T83" fmla="*/ 131 h 136"/>
                <a:gd name="T84" fmla="*/ 288 w 310"/>
                <a:gd name="T85" fmla="*/ 131 h 136"/>
                <a:gd name="T86" fmla="*/ 295 w 310"/>
                <a:gd name="T87" fmla="*/ 131 h 136"/>
                <a:gd name="T88" fmla="*/ 301 w 310"/>
                <a:gd name="T89" fmla="*/ 131 h 136"/>
                <a:gd name="T90" fmla="*/ 308 w 310"/>
                <a:gd name="T91" fmla="*/ 13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0" h="136">
                  <a:moveTo>
                    <a:pt x="0" y="38"/>
                  </a:moveTo>
                  <a:lnTo>
                    <a:pt x="3" y="1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4" y="9"/>
                  </a:lnTo>
                  <a:lnTo>
                    <a:pt x="16" y="17"/>
                  </a:lnTo>
                  <a:lnTo>
                    <a:pt x="18" y="26"/>
                  </a:lnTo>
                  <a:lnTo>
                    <a:pt x="21" y="36"/>
                  </a:lnTo>
                  <a:lnTo>
                    <a:pt x="23" y="47"/>
                  </a:lnTo>
                  <a:lnTo>
                    <a:pt x="25" y="57"/>
                  </a:lnTo>
                  <a:lnTo>
                    <a:pt x="27" y="67"/>
                  </a:lnTo>
                  <a:lnTo>
                    <a:pt x="30" y="76"/>
                  </a:lnTo>
                  <a:lnTo>
                    <a:pt x="32" y="85"/>
                  </a:lnTo>
                  <a:lnTo>
                    <a:pt x="34" y="93"/>
                  </a:lnTo>
                  <a:lnTo>
                    <a:pt x="36" y="101"/>
                  </a:lnTo>
                  <a:lnTo>
                    <a:pt x="39" y="107"/>
                  </a:lnTo>
                  <a:lnTo>
                    <a:pt x="41" y="113"/>
                  </a:lnTo>
                  <a:lnTo>
                    <a:pt x="43" y="117"/>
                  </a:lnTo>
                  <a:lnTo>
                    <a:pt x="45" y="122"/>
                  </a:lnTo>
                  <a:lnTo>
                    <a:pt x="47" y="125"/>
                  </a:lnTo>
                  <a:lnTo>
                    <a:pt x="50" y="128"/>
                  </a:lnTo>
                  <a:lnTo>
                    <a:pt x="52" y="130"/>
                  </a:lnTo>
                  <a:lnTo>
                    <a:pt x="54" y="132"/>
                  </a:lnTo>
                  <a:lnTo>
                    <a:pt x="57" y="133"/>
                  </a:lnTo>
                  <a:lnTo>
                    <a:pt x="59" y="135"/>
                  </a:lnTo>
                  <a:lnTo>
                    <a:pt x="61" y="135"/>
                  </a:lnTo>
                  <a:lnTo>
                    <a:pt x="63" y="136"/>
                  </a:lnTo>
                  <a:lnTo>
                    <a:pt x="66" y="136"/>
                  </a:lnTo>
                  <a:lnTo>
                    <a:pt x="68" y="136"/>
                  </a:lnTo>
                  <a:lnTo>
                    <a:pt x="70" y="136"/>
                  </a:lnTo>
                  <a:lnTo>
                    <a:pt x="72" y="136"/>
                  </a:lnTo>
                  <a:lnTo>
                    <a:pt x="74" y="135"/>
                  </a:lnTo>
                  <a:lnTo>
                    <a:pt x="77" y="135"/>
                  </a:lnTo>
                  <a:lnTo>
                    <a:pt x="79" y="135"/>
                  </a:lnTo>
                  <a:lnTo>
                    <a:pt x="81" y="134"/>
                  </a:lnTo>
                  <a:lnTo>
                    <a:pt x="83" y="134"/>
                  </a:lnTo>
                  <a:lnTo>
                    <a:pt x="86" y="133"/>
                  </a:lnTo>
                  <a:lnTo>
                    <a:pt x="88" y="133"/>
                  </a:lnTo>
                  <a:lnTo>
                    <a:pt x="90" y="133"/>
                  </a:lnTo>
                  <a:lnTo>
                    <a:pt x="93" y="133"/>
                  </a:lnTo>
                  <a:lnTo>
                    <a:pt x="95" y="132"/>
                  </a:lnTo>
                  <a:lnTo>
                    <a:pt x="97" y="132"/>
                  </a:lnTo>
                  <a:lnTo>
                    <a:pt x="99" y="132"/>
                  </a:lnTo>
                  <a:lnTo>
                    <a:pt x="102" y="132"/>
                  </a:lnTo>
                  <a:lnTo>
                    <a:pt x="104" y="132"/>
                  </a:lnTo>
                  <a:lnTo>
                    <a:pt x="106" y="132"/>
                  </a:lnTo>
                  <a:lnTo>
                    <a:pt x="108" y="132"/>
                  </a:lnTo>
                  <a:lnTo>
                    <a:pt x="110" y="132"/>
                  </a:lnTo>
                  <a:lnTo>
                    <a:pt x="113" y="131"/>
                  </a:lnTo>
                  <a:lnTo>
                    <a:pt x="115" y="131"/>
                  </a:lnTo>
                  <a:lnTo>
                    <a:pt x="117" y="131"/>
                  </a:lnTo>
                  <a:lnTo>
                    <a:pt x="119" y="131"/>
                  </a:lnTo>
                  <a:lnTo>
                    <a:pt x="122" y="131"/>
                  </a:lnTo>
                  <a:lnTo>
                    <a:pt x="124" y="131"/>
                  </a:lnTo>
                  <a:lnTo>
                    <a:pt x="126" y="131"/>
                  </a:lnTo>
                  <a:lnTo>
                    <a:pt x="129" y="131"/>
                  </a:lnTo>
                  <a:lnTo>
                    <a:pt x="131" y="131"/>
                  </a:lnTo>
                  <a:lnTo>
                    <a:pt x="133" y="131"/>
                  </a:lnTo>
                  <a:lnTo>
                    <a:pt x="135" y="131"/>
                  </a:lnTo>
                  <a:lnTo>
                    <a:pt x="137" y="131"/>
                  </a:lnTo>
                  <a:lnTo>
                    <a:pt x="140" y="131"/>
                  </a:lnTo>
                  <a:lnTo>
                    <a:pt x="142" y="131"/>
                  </a:lnTo>
                  <a:lnTo>
                    <a:pt x="144" y="131"/>
                  </a:lnTo>
                  <a:lnTo>
                    <a:pt x="146" y="131"/>
                  </a:lnTo>
                  <a:lnTo>
                    <a:pt x="149" y="131"/>
                  </a:lnTo>
                  <a:lnTo>
                    <a:pt x="151" y="131"/>
                  </a:lnTo>
                  <a:lnTo>
                    <a:pt x="153" y="131"/>
                  </a:lnTo>
                  <a:lnTo>
                    <a:pt x="155" y="131"/>
                  </a:lnTo>
                  <a:lnTo>
                    <a:pt x="158" y="131"/>
                  </a:lnTo>
                  <a:lnTo>
                    <a:pt x="160" y="131"/>
                  </a:lnTo>
                  <a:lnTo>
                    <a:pt x="162" y="131"/>
                  </a:lnTo>
                  <a:lnTo>
                    <a:pt x="164" y="131"/>
                  </a:lnTo>
                  <a:lnTo>
                    <a:pt x="166" y="131"/>
                  </a:lnTo>
                  <a:lnTo>
                    <a:pt x="169" y="131"/>
                  </a:lnTo>
                  <a:lnTo>
                    <a:pt x="171" y="131"/>
                  </a:lnTo>
                  <a:lnTo>
                    <a:pt x="173" y="131"/>
                  </a:lnTo>
                  <a:lnTo>
                    <a:pt x="176" y="131"/>
                  </a:lnTo>
                  <a:lnTo>
                    <a:pt x="178" y="131"/>
                  </a:lnTo>
                  <a:lnTo>
                    <a:pt x="180" y="131"/>
                  </a:lnTo>
                  <a:lnTo>
                    <a:pt x="182" y="131"/>
                  </a:lnTo>
                  <a:lnTo>
                    <a:pt x="185" y="131"/>
                  </a:lnTo>
                  <a:lnTo>
                    <a:pt x="187" y="131"/>
                  </a:lnTo>
                  <a:lnTo>
                    <a:pt x="189" y="131"/>
                  </a:lnTo>
                  <a:lnTo>
                    <a:pt x="191" y="131"/>
                  </a:lnTo>
                  <a:lnTo>
                    <a:pt x="193" y="131"/>
                  </a:lnTo>
                  <a:lnTo>
                    <a:pt x="196" y="131"/>
                  </a:lnTo>
                  <a:lnTo>
                    <a:pt x="198" y="131"/>
                  </a:lnTo>
                  <a:lnTo>
                    <a:pt x="200" y="131"/>
                  </a:lnTo>
                  <a:lnTo>
                    <a:pt x="202" y="131"/>
                  </a:lnTo>
                  <a:lnTo>
                    <a:pt x="205" y="131"/>
                  </a:lnTo>
                  <a:lnTo>
                    <a:pt x="207" y="131"/>
                  </a:lnTo>
                  <a:lnTo>
                    <a:pt x="209" y="131"/>
                  </a:lnTo>
                  <a:lnTo>
                    <a:pt x="212" y="131"/>
                  </a:lnTo>
                  <a:lnTo>
                    <a:pt x="214" y="131"/>
                  </a:lnTo>
                  <a:lnTo>
                    <a:pt x="216" y="131"/>
                  </a:lnTo>
                  <a:lnTo>
                    <a:pt x="218" y="131"/>
                  </a:lnTo>
                  <a:lnTo>
                    <a:pt x="221" y="131"/>
                  </a:lnTo>
                  <a:lnTo>
                    <a:pt x="223" y="131"/>
                  </a:lnTo>
                  <a:lnTo>
                    <a:pt x="225" y="131"/>
                  </a:lnTo>
                  <a:lnTo>
                    <a:pt x="227" y="131"/>
                  </a:lnTo>
                  <a:lnTo>
                    <a:pt x="229" y="131"/>
                  </a:lnTo>
                  <a:lnTo>
                    <a:pt x="232" y="131"/>
                  </a:lnTo>
                  <a:lnTo>
                    <a:pt x="234" y="131"/>
                  </a:lnTo>
                  <a:lnTo>
                    <a:pt x="236" y="131"/>
                  </a:lnTo>
                  <a:lnTo>
                    <a:pt x="238" y="131"/>
                  </a:lnTo>
                  <a:lnTo>
                    <a:pt x="241" y="131"/>
                  </a:lnTo>
                  <a:lnTo>
                    <a:pt x="243" y="131"/>
                  </a:lnTo>
                  <a:lnTo>
                    <a:pt x="245" y="131"/>
                  </a:lnTo>
                  <a:lnTo>
                    <a:pt x="248" y="131"/>
                  </a:lnTo>
                  <a:lnTo>
                    <a:pt x="250" y="131"/>
                  </a:lnTo>
                  <a:lnTo>
                    <a:pt x="252" y="131"/>
                  </a:lnTo>
                  <a:lnTo>
                    <a:pt x="254" y="131"/>
                  </a:lnTo>
                  <a:lnTo>
                    <a:pt x="256" y="131"/>
                  </a:lnTo>
                  <a:lnTo>
                    <a:pt x="259" y="131"/>
                  </a:lnTo>
                  <a:lnTo>
                    <a:pt x="261" y="131"/>
                  </a:lnTo>
                  <a:lnTo>
                    <a:pt x="263" y="131"/>
                  </a:lnTo>
                  <a:lnTo>
                    <a:pt x="265" y="131"/>
                  </a:lnTo>
                  <a:lnTo>
                    <a:pt x="268" y="131"/>
                  </a:lnTo>
                  <a:lnTo>
                    <a:pt x="270" y="131"/>
                  </a:lnTo>
                  <a:lnTo>
                    <a:pt x="272" y="131"/>
                  </a:lnTo>
                  <a:lnTo>
                    <a:pt x="274" y="131"/>
                  </a:lnTo>
                  <a:lnTo>
                    <a:pt x="277" y="131"/>
                  </a:lnTo>
                  <a:lnTo>
                    <a:pt x="279" y="131"/>
                  </a:lnTo>
                  <a:lnTo>
                    <a:pt x="281" y="131"/>
                  </a:lnTo>
                  <a:lnTo>
                    <a:pt x="283" y="131"/>
                  </a:lnTo>
                  <a:lnTo>
                    <a:pt x="285" y="131"/>
                  </a:lnTo>
                  <a:lnTo>
                    <a:pt x="288" y="131"/>
                  </a:lnTo>
                  <a:lnTo>
                    <a:pt x="290" y="131"/>
                  </a:lnTo>
                  <a:lnTo>
                    <a:pt x="292" y="131"/>
                  </a:lnTo>
                  <a:lnTo>
                    <a:pt x="295" y="131"/>
                  </a:lnTo>
                  <a:lnTo>
                    <a:pt x="297" y="131"/>
                  </a:lnTo>
                  <a:lnTo>
                    <a:pt x="299" y="131"/>
                  </a:lnTo>
                  <a:lnTo>
                    <a:pt x="301" y="131"/>
                  </a:lnTo>
                  <a:lnTo>
                    <a:pt x="304" y="131"/>
                  </a:lnTo>
                  <a:lnTo>
                    <a:pt x="306" y="131"/>
                  </a:lnTo>
                  <a:lnTo>
                    <a:pt x="308" y="131"/>
                  </a:lnTo>
                  <a:lnTo>
                    <a:pt x="310" y="131"/>
                  </a:lnTo>
                </a:path>
              </a:pathLst>
            </a:custGeom>
            <a:noFill/>
            <a:ln w="15875" cap="flat">
              <a:solidFill>
                <a:srgbClr val="1269B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5" name="Rectangle 408">
              <a:extLst>
                <a:ext uri="{FF2B5EF4-FFF2-40B4-BE49-F238E27FC236}">
                  <a16:creationId xmlns:a16="http://schemas.microsoft.com/office/drawing/2014/main" id="{36C3101F-99F9-4293-A621-0F53EF32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" y="2995"/>
              <a:ext cx="91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6" name="Rectangle 409">
              <a:extLst>
                <a:ext uri="{FF2B5EF4-FFF2-40B4-BE49-F238E27FC236}">
                  <a16:creationId xmlns:a16="http://schemas.microsoft.com/office/drawing/2014/main" id="{17294145-84CB-49EB-856B-3FC40044A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" y="2874"/>
              <a:ext cx="115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x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707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Die experimentelle Modalanalyse (EMA) ist ein mächtiges Werkzeug zur Validierung von Simulationsmethoden für Werkzeugmaschinen (WZM).</a:t>
            </a:r>
          </a:p>
          <a:p>
            <a:r>
              <a:rPr lang="de-CH" dirty="0"/>
              <a:t>Kommerzielle EMA-Systeme sind zu teuer und erfordern erfahrene Bediener. Sie werden daher oft nicht eingesetzt.</a:t>
            </a:r>
          </a:p>
          <a:p>
            <a:r>
              <a:rPr lang="de-CH" dirty="0"/>
              <a:t>Fortschritte in mikromechanischen Sensoren (MEMS) eröffnen einer neue Sparte an Sensoren den Einsatz in EMA-Systemen.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638847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6F12F9D-AD25-4471-8B8A-6837533AC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Messprinzipien zur Erfassung von Schwingungen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1286D0-53F9-4482-BC11-63B87E14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5B72CB-71AF-4FC1-A11E-7873A738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F50BB4E-59EE-42EE-974D-D3DDE7BD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Sensor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112FDF-22D3-4964-89CD-BA6DD57B9AFB}"/>
              </a:ext>
            </a:extLst>
          </p:cNvPr>
          <p:cNvSpPr txBox="1"/>
          <p:nvPr/>
        </p:nvSpPr>
        <p:spPr>
          <a:xfrm>
            <a:off x="1008030" y="5292041"/>
            <a:ext cx="175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Piezoelektrisch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4B50B73-78A6-45AE-807C-0148C4275822}"/>
              </a:ext>
            </a:extLst>
          </p:cNvPr>
          <p:cNvSpPr txBox="1"/>
          <p:nvPr/>
        </p:nvSpPr>
        <p:spPr>
          <a:xfrm>
            <a:off x="6036739" y="5236647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Kapazitiv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67D9F4-BB25-4F67-BE78-8F7E016AED91}"/>
              </a:ext>
            </a:extLst>
          </p:cNvPr>
          <p:cNvSpPr txBox="1"/>
          <p:nvPr/>
        </p:nvSpPr>
        <p:spPr>
          <a:xfrm>
            <a:off x="3398262" y="5272643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DMS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10D4BD0-C080-4205-8D42-C597F83AF765}"/>
              </a:ext>
            </a:extLst>
          </p:cNvPr>
          <p:cNvGrpSpPr/>
          <p:nvPr/>
        </p:nvGrpSpPr>
        <p:grpSpPr>
          <a:xfrm>
            <a:off x="1173163" y="3416300"/>
            <a:ext cx="1427163" cy="1665288"/>
            <a:chOff x="1173163" y="3416300"/>
            <a:chExt cx="1427163" cy="1665288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115F1FFD-0AE2-4368-98E6-7BC1636C23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73163" y="3416300"/>
              <a:ext cx="1422400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6E3D4DBD-42D8-4EF2-AE11-35EAACBA6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163" y="3416300"/>
              <a:ext cx="1427163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1E8E5807-2630-4A5D-870B-A3484C8EF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5888" y="3790950"/>
              <a:ext cx="212725" cy="21272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7D92D328-40C3-43E3-B2FA-C6518190F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976" y="3717925"/>
              <a:ext cx="304800" cy="30480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0E4C2EDD-5BA3-4C99-A4F2-A0C78E666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163" y="3686175"/>
              <a:ext cx="334963" cy="33655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2A2EBEFA-89DF-4202-B4F6-90E6A0F57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763" y="3657600"/>
              <a:ext cx="369888" cy="36512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81E62044-3F98-4857-95A6-C9991AD67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351" y="3649663"/>
              <a:ext cx="357188" cy="35718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2EF02926-24F0-4AFD-B36F-2AC42D659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876" y="3649663"/>
              <a:ext cx="320675" cy="3254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A1EC5E5C-4560-452B-8AEF-6E2A8F1BA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1" y="3652838"/>
              <a:ext cx="273050" cy="2746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Line 13">
              <a:extLst>
                <a:ext uri="{FF2B5EF4-FFF2-40B4-BE49-F238E27FC236}">
                  <a16:creationId xmlns:a16="http://schemas.microsoft.com/office/drawing/2014/main" id="{7EBA586C-08D8-4DB6-A0ED-650B549BE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551" y="3705225"/>
              <a:ext cx="141288" cy="14128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F74085E9-BF0C-4294-8FC7-19886A2E60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6013" y="3838575"/>
              <a:ext cx="0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4BF25998-5371-47AA-A93B-025DEAF64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838" y="3838575"/>
              <a:ext cx="0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99436CE-75E2-4738-AFF4-940C4AF1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4452938"/>
              <a:ext cx="1019175" cy="193675"/>
            </a:xfrm>
            <a:custGeom>
              <a:avLst/>
              <a:gdLst>
                <a:gd name="T0" fmla="*/ 0 w 642"/>
                <a:gd name="T1" fmla="*/ 0 h 122"/>
                <a:gd name="T2" fmla="*/ 2 w 642"/>
                <a:gd name="T3" fmla="*/ 18 h 122"/>
                <a:gd name="T4" fmla="*/ 12 w 642"/>
                <a:gd name="T5" fmla="*/ 33 h 122"/>
                <a:gd name="T6" fmla="*/ 27 w 642"/>
                <a:gd name="T7" fmla="*/ 51 h 122"/>
                <a:gd name="T8" fmla="*/ 50 w 642"/>
                <a:gd name="T9" fmla="*/ 66 h 122"/>
                <a:gd name="T10" fmla="*/ 78 w 642"/>
                <a:gd name="T11" fmla="*/ 79 h 122"/>
                <a:gd name="T12" fmla="*/ 111 w 642"/>
                <a:gd name="T13" fmla="*/ 92 h 122"/>
                <a:gd name="T14" fmla="*/ 146 w 642"/>
                <a:gd name="T15" fmla="*/ 102 h 122"/>
                <a:gd name="T16" fmla="*/ 187 w 642"/>
                <a:gd name="T17" fmla="*/ 109 h 122"/>
                <a:gd name="T18" fmla="*/ 230 w 642"/>
                <a:gd name="T19" fmla="*/ 117 h 122"/>
                <a:gd name="T20" fmla="*/ 275 w 642"/>
                <a:gd name="T21" fmla="*/ 120 h 122"/>
                <a:gd name="T22" fmla="*/ 321 w 642"/>
                <a:gd name="T23" fmla="*/ 122 h 122"/>
                <a:gd name="T24" fmla="*/ 367 w 642"/>
                <a:gd name="T25" fmla="*/ 120 h 122"/>
                <a:gd name="T26" fmla="*/ 412 w 642"/>
                <a:gd name="T27" fmla="*/ 117 h 122"/>
                <a:gd name="T28" fmla="*/ 455 w 642"/>
                <a:gd name="T29" fmla="*/ 109 h 122"/>
                <a:gd name="T30" fmla="*/ 493 w 642"/>
                <a:gd name="T31" fmla="*/ 102 h 122"/>
                <a:gd name="T32" fmla="*/ 531 w 642"/>
                <a:gd name="T33" fmla="*/ 92 h 122"/>
                <a:gd name="T34" fmla="*/ 564 w 642"/>
                <a:gd name="T35" fmla="*/ 79 h 122"/>
                <a:gd name="T36" fmla="*/ 592 w 642"/>
                <a:gd name="T37" fmla="*/ 66 h 122"/>
                <a:gd name="T38" fmla="*/ 612 w 642"/>
                <a:gd name="T39" fmla="*/ 51 h 122"/>
                <a:gd name="T40" fmla="*/ 630 w 642"/>
                <a:gd name="T41" fmla="*/ 33 h 122"/>
                <a:gd name="T42" fmla="*/ 637 w 642"/>
                <a:gd name="T43" fmla="*/ 18 h 122"/>
                <a:gd name="T44" fmla="*/ 642 w 642"/>
                <a:gd name="T4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2" h="122">
                  <a:moveTo>
                    <a:pt x="0" y="0"/>
                  </a:moveTo>
                  <a:lnTo>
                    <a:pt x="2" y="18"/>
                  </a:lnTo>
                  <a:lnTo>
                    <a:pt x="12" y="33"/>
                  </a:lnTo>
                  <a:lnTo>
                    <a:pt x="27" y="51"/>
                  </a:lnTo>
                  <a:lnTo>
                    <a:pt x="50" y="66"/>
                  </a:lnTo>
                  <a:lnTo>
                    <a:pt x="78" y="79"/>
                  </a:lnTo>
                  <a:lnTo>
                    <a:pt x="111" y="92"/>
                  </a:lnTo>
                  <a:lnTo>
                    <a:pt x="146" y="102"/>
                  </a:lnTo>
                  <a:lnTo>
                    <a:pt x="187" y="109"/>
                  </a:lnTo>
                  <a:lnTo>
                    <a:pt x="230" y="117"/>
                  </a:lnTo>
                  <a:lnTo>
                    <a:pt x="275" y="120"/>
                  </a:lnTo>
                  <a:lnTo>
                    <a:pt x="321" y="122"/>
                  </a:lnTo>
                  <a:lnTo>
                    <a:pt x="367" y="120"/>
                  </a:lnTo>
                  <a:lnTo>
                    <a:pt x="412" y="117"/>
                  </a:lnTo>
                  <a:lnTo>
                    <a:pt x="455" y="109"/>
                  </a:lnTo>
                  <a:lnTo>
                    <a:pt x="493" y="102"/>
                  </a:lnTo>
                  <a:lnTo>
                    <a:pt x="531" y="92"/>
                  </a:lnTo>
                  <a:lnTo>
                    <a:pt x="564" y="79"/>
                  </a:lnTo>
                  <a:lnTo>
                    <a:pt x="592" y="66"/>
                  </a:lnTo>
                  <a:lnTo>
                    <a:pt x="612" y="51"/>
                  </a:lnTo>
                  <a:lnTo>
                    <a:pt x="630" y="33"/>
                  </a:lnTo>
                  <a:lnTo>
                    <a:pt x="637" y="18"/>
                  </a:lnTo>
                  <a:lnTo>
                    <a:pt x="64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229D96D-F0C2-499B-8FC2-DAE40594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3644900"/>
              <a:ext cx="1019175" cy="382588"/>
            </a:xfrm>
            <a:custGeom>
              <a:avLst/>
              <a:gdLst>
                <a:gd name="T0" fmla="*/ 569 w 642"/>
                <a:gd name="T1" fmla="*/ 46 h 241"/>
                <a:gd name="T2" fmla="*/ 539 w 642"/>
                <a:gd name="T3" fmla="*/ 33 h 241"/>
                <a:gd name="T4" fmla="*/ 503 w 642"/>
                <a:gd name="T5" fmla="*/ 23 h 241"/>
                <a:gd name="T6" fmla="*/ 465 w 642"/>
                <a:gd name="T7" fmla="*/ 13 h 241"/>
                <a:gd name="T8" fmla="*/ 425 w 642"/>
                <a:gd name="T9" fmla="*/ 8 h 241"/>
                <a:gd name="T10" fmla="*/ 382 w 642"/>
                <a:gd name="T11" fmla="*/ 3 h 241"/>
                <a:gd name="T12" fmla="*/ 336 w 642"/>
                <a:gd name="T13" fmla="*/ 0 h 241"/>
                <a:gd name="T14" fmla="*/ 291 w 642"/>
                <a:gd name="T15" fmla="*/ 0 h 241"/>
                <a:gd name="T16" fmla="*/ 248 w 642"/>
                <a:gd name="T17" fmla="*/ 3 h 241"/>
                <a:gd name="T18" fmla="*/ 205 w 642"/>
                <a:gd name="T19" fmla="*/ 8 h 241"/>
                <a:gd name="T20" fmla="*/ 164 w 642"/>
                <a:gd name="T21" fmla="*/ 16 h 241"/>
                <a:gd name="T22" fmla="*/ 126 w 642"/>
                <a:gd name="T23" fmla="*/ 26 h 241"/>
                <a:gd name="T24" fmla="*/ 93 w 642"/>
                <a:gd name="T25" fmla="*/ 36 h 241"/>
                <a:gd name="T26" fmla="*/ 63 w 642"/>
                <a:gd name="T27" fmla="*/ 49 h 241"/>
                <a:gd name="T28" fmla="*/ 40 w 642"/>
                <a:gd name="T29" fmla="*/ 64 h 241"/>
                <a:gd name="T30" fmla="*/ 20 w 642"/>
                <a:gd name="T31" fmla="*/ 79 h 241"/>
                <a:gd name="T32" fmla="*/ 7 w 642"/>
                <a:gd name="T33" fmla="*/ 94 h 241"/>
                <a:gd name="T34" fmla="*/ 0 w 642"/>
                <a:gd name="T35" fmla="*/ 112 h 241"/>
                <a:gd name="T36" fmla="*/ 0 w 642"/>
                <a:gd name="T37" fmla="*/ 127 h 241"/>
                <a:gd name="T38" fmla="*/ 5 w 642"/>
                <a:gd name="T39" fmla="*/ 145 h 241"/>
                <a:gd name="T40" fmla="*/ 17 w 642"/>
                <a:gd name="T41" fmla="*/ 160 h 241"/>
                <a:gd name="T42" fmla="*/ 35 w 642"/>
                <a:gd name="T43" fmla="*/ 178 h 241"/>
                <a:gd name="T44" fmla="*/ 58 w 642"/>
                <a:gd name="T45" fmla="*/ 190 h 241"/>
                <a:gd name="T46" fmla="*/ 86 w 642"/>
                <a:gd name="T47" fmla="*/ 203 h 241"/>
                <a:gd name="T48" fmla="*/ 118 w 642"/>
                <a:gd name="T49" fmla="*/ 216 h 241"/>
                <a:gd name="T50" fmla="*/ 156 w 642"/>
                <a:gd name="T51" fmla="*/ 226 h 241"/>
                <a:gd name="T52" fmla="*/ 194 w 642"/>
                <a:gd name="T53" fmla="*/ 233 h 241"/>
                <a:gd name="T54" fmla="*/ 237 w 642"/>
                <a:gd name="T55" fmla="*/ 238 h 241"/>
                <a:gd name="T56" fmla="*/ 283 w 642"/>
                <a:gd name="T57" fmla="*/ 241 h 241"/>
                <a:gd name="T58" fmla="*/ 326 w 642"/>
                <a:gd name="T59" fmla="*/ 241 h 241"/>
                <a:gd name="T60" fmla="*/ 372 w 642"/>
                <a:gd name="T61" fmla="*/ 241 h 241"/>
                <a:gd name="T62" fmla="*/ 415 w 642"/>
                <a:gd name="T63" fmla="*/ 236 h 241"/>
                <a:gd name="T64" fmla="*/ 458 w 642"/>
                <a:gd name="T65" fmla="*/ 231 h 241"/>
                <a:gd name="T66" fmla="*/ 496 w 642"/>
                <a:gd name="T67" fmla="*/ 223 h 241"/>
                <a:gd name="T68" fmla="*/ 531 w 642"/>
                <a:gd name="T69" fmla="*/ 213 h 241"/>
                <a:gd name="T70" fmla="*/ 564 w 642"/>
                <a:gd name="T71" fmla="*/ 200 h 241"/>
                <a:gd name="T72" fmla="*/ 589 w 642"/>
                <a:gd name="T73" fmla="*/ 188 h 241"/>
                <a:gd name="T74" fmla="*/ 612 w 642"/>
                <a:gd name="T75" fmla="*/ 173 h 241"/>
                <a:gd name="T76" fmla="*/ 627 w 642"/>
                <a:gd name="T77" fmla="*/ 157 h 241"/>
                <a:gd name="T78" fmla="*/ 637 w 642"/>
                <a:gd name="T79" fmla="*/ 140 h 241"/>
                <a:gd name="T80" fmla="*/ 642 w 642"/>
                <a:gd name="T81" fmla="*/ 122 h 241"/>
                <a:gd name="T82" fmla="*/ 640 w 642"/>
                <a:gd name="T83" fmla="*/ 107 h 241"/>
                <a:gd name="T84" fmla="*/ 630 w 642"/>
                <a:gd name="T85" fmla="*/ 89 h 241"/>
                <a:gd name="T86" fmla="*/ 617 w 642"/>
                <a:gd name="T87" fmla="*/ 74 h 241"/>
                <a:gd name="T88" fmla="*/ 594 w 642"/>
                <a:gd name="T89" fmla="*/ 59 h 241"/>
                <a:gd name="T90" fmla="*/ 569 w 642"/>
                <a:gd name="T91" fmla="*/ 4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2" h="241">
                  <a:moveTo>
                    <a:pt x="569" y="46"/>
                  </a:moveTo>
                  <a:lnTo>
                    <a:pt x="539" y="33"/>
                  </a:lnTo>
                  <a:lnTo>
                    <a:pt x="503" y="23"/>
                  </a:lnTo>
                  <a:lnTo>
                    <a:pt x="465" y="13"/>
                  </a:lnTo>
                  <a:lnTo>
                    <a:pt x="425" y="8"/>
                  </a:lnTo>
                  <a:lnTo>
                    <a:pt x="382" y="3"/>
                  </a:lnTo>
                  <a:lnTo>
                    <a:pt x="336" y="0"/>
                  </a:lnTo>
                  <a:lnTo>
                    <a:pt x="291" y="0"/>
                  </a:lnTo>
                  <a:lnTo>
                    <a:pt x="248" y="3"/>
                  </a:lnTo>
                  <a:lnTo>
                    <a:pt x="205" y="8"/>
                  </a:lnTo>
                  <a:lnTo>
                    <a:pt x="164" y="16"/>
                  </a:lnTo>
                  <a:lnTo>
                    <a:pt x="126" y="26"/>
                  </a:lnTo>
                  <a:lnTo>
                    <a:pt x="93" y="36"/>
                  </a:lnTo>
                  <a:lnTo>
                    <a:pt x="63" y="49"/>
                  </a:lnTo>
                  <a:lnTo>
                    <a:pt x="40" y="64"/>
                  </a:lnTo>
                  <a:lnTo>
                    <a:pt x="20" y="79"/>
                  </a:lnTo>
                  <a:lnTo>
                    <a:pt x="7" y="94"/>
                  </a:lnTo>
                  <a:lnTo>
                    <a:pt x="0" y="112"/>
                  </a:lnTo>
                  <a:lnTo>
                    <a:pt x="0" y="127"/>
                  </a:lnTo>
                  <a:lnTo>
                    <a:pt x="5" y="145"/>
                  </a:lnTo>
                  <a:lnTo>
                    <a:pt x="17" y="160"/>
                  </a:lnTo>
                  <a:lnTo>
                    <a:pt x="35" y="178"/>
                  </a:lnTo>
                  <a:lnTo>
                    <a:pt x="58" y="190"/>
                  </a:lnTo>
                  <a:lnTo>
                    <a:pt x="86" y="203"/>
                  </a:lnTo>
                  <a:lnTo>
                    <a:pt x="118" y="216"/>
                  </a:lnTo>
                  <a:lnTo>
                    <a:pt x="156" y="226"/>
                  </a:lnTo>
                  <a:lnTo>
                    <a:pt x="194" y="233"/>
                  </a:lnTo>
                  <a:lnTo>
                    <a:pt x="237" y="238"/>
                  </a:lnTo>
                  <a:lnTo>
                    <a:pt x="283" y="241"/>
                  </a:lnTo>
                  <a:lnTo>
                    <a:pt x="326" y="241"/>
                  </a:lnTo>
                  <a:lnTo>
                    <a:pt x="372" y="241"/>
                  </a:lnTo>
                  <a:lnTo>
                    <a:pt x="415" y="236"/>
                  </a:lnTo>
                  <a:lnTo>
                    <a:pt x="458" y="231"/>
                  </a:lnTo>
                  <a:lnTo>
                    <a:pt x="496" y="223"/>
                  </a:lnTo>
                  <a:lnTo>
                    <a:pt x="531" y="213"/>
                  </a:lnTo>
                  <a:lnTo>
                    <a:pt x="564" y="200"/>
                  </a:lnTo>
                  <a:lnTo>
                    <a:pt x="589" y="188"/>
                  </a:lnTo>
                  <a:lnTo>
                    <a:pt x="612" y="173"/>
                  </a:lnTo>
                  <a:lnTo>
                    <a:pt x="627" y="157"/>
                  </a:lnTo>
                  <a:lnTo>
                    <a:pt x="637" y="140"/>
                  </a:lnTo>
                  <a:lnTo>
                    <a:pt x="642" y="122"/>
                  </a:lnTo>
                  <a:lnTo>
                    <a:pt x="640" y="107"/>
                  </a:lnTo>
                  <a:lnTo>
                    <a:pt x="630" y="89"/>
                  </a:lnTo>
                  <a:lnTo>
                    <a:pt x="617" y="74"/>
                  </a:lnTo>
                  <a:lnTo>
                    <a:pt x="594" y="59"/>
                  </a:lnTo>
                  <a:lnTo>
                    <a:pt x="569" y="4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7131EF7-1188-4C43-8FE9-BBB7303A0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4670425"/>
              <a:ext cx="1019175" cy="157163"/>
            </a:xfrm>
            <a:custGeom>
              <a:avLst/>
              <a:gdLst>
                <a:gd name="T0" fmla="*/ 0 w 642"/>
                <a:gd name="T1" fmla="*/ 0 h 99"/>
                <a:gd name="T2" fmla="*/ 7 w 642"/>
                <a:gd name="T3" fmla="*/ 13 h 99"/>
                <a:gd name="T4" fmla="*/ 17 w 642"/>
                <a:gd name="T5" fmla="*/ 23 h 99"/>
                <a:gd name="T6" fmla="*/ 32 w 642"/>
                <a:gd name="T7" fmla="*/ 33 h 99"/>
                <a:gd name="T8" fmla="*/ 40 w 642"/>
                <a:gd name="T9" fmla="*/ 38 h 99"/>
                <a:gd name="T10" fmla="*/ 48 w 642"/>
                <a:gd name="T11" fmla="*/ 43 h 99"/>
                <a:gd name="T12" fmla="*/ 55 w 642"/>
                <a:gd name="T13" fmla="*/ 48 h 99"/>
                <a:gd name="T14" fmla="*/ 65 w 642"/>
                <a:gd name="T15" fmla="*/ 53 h 99"/>
                <a:gd name="T16" fmla="*/ 75 w 642"/>
                <a:gd name="T17" fmla="*/ 56 h 99"/>
                <a:gd name="T18" fmla="*/ 86 w 642"/>
                <a:gd name="T19" fmla="*/ 61 h 99"/>
                <a:gd name="T20" fmla="*/ 96 w 642"/>
                <a:gd name="T21" fmla="*/ 64 h 99"/>
                <a:gd name="T22" fmla="*/ 108 w 642"/>
                <a:gd name="T23" fmla="*/ 69 h 99"/>
                <a:gd name="T24" fmla="*/ 131 w 642"/>
                <a:gd name="T25" fmla="*/ 76 h 99"/>
                <a:gd name="T26" fmla="*/ 159 w 642"/>
                <a:gd name="T27" fmla="*/ 81 h 99"/>
                <a:gd name="T28" fmla="*/ 189 w 642"/>
                <a:gd name="T29" fmla="*/ 89 h 99"/>
                <a:gd name="T30" fmla="*/ 220 w 642"/>
                <a:gd name="T31" fmla="*/ 91 h 99"/>
                <a:gd name="T32" fmla="*/ 253 w 642"/>
                <a:gd name="T33" fmla="*/ 96 h 99"/>
                <a:gd name="T34" fmla="*/ 288 w 642"/>
                <a:gd name="T35" fmla="*/ 96 h 99"/>
                <a:gd name="T36" fmla="*/ 321 w 642"/>
                <a:gd name="T37" fmla="*/ 99 h 99"/>
                <a:gd name="T38" fmla="*/ 354 w 642"/>
                <a:gd name="T39" fmla="*/ 96 h 99"/>
                <a:gd name="T40" fmla="*/ 387 w 642"/>
                <a:gd name="T41" fmla="*/ 96 h 99"/>
                <a:gd name="T42" fmla="*/ 420 w 642"/>
                <a:gd name="T43" fmla="*/ 91 h 99"/>
                <a:gd name="T44" fmla="*/ 450 w 642"/>
                <a:gd name="T45" fmla="*/ 89 h 99"/>
                <a:gd name="T46" fmla="*/ 478 w 642"/>
                <a:gd name="T47" fmla="*/ 84 h 99"/>
                <a:gd name="T48" fmla="*/ 491 w 642"/>
                <a:gd name="T49" fmla="*/ 79 h 99"/>
                <a:gd name="T50" fmla="*/ 503 w 642"/>
                <a:gd name="T51" fmla="*/ 76 h 99"/>
                <a:gd name="T52" fmla="*/ 516 w 642"/>
                <a:gd name="T53" fmla="*/ 74 h 99"/>
                <a:gd name="T54" fmla="*/ 529 w 642"/>
                <a:gd name="T55" fmla="*/ 71 h 99"/>
                <a:gd name="T56" fmla="*/ 539 w 642"/>
                <a:gd name="T57" fmla="*/ 66 h 99"/>
                <a:gd name="T58" fmla="*/ 551 w 642"/>
                <a:gd name="T59" fmla="*/ 64 h 99"/>
                <a:gd name="T60" fmla="*/ 561 w 642"/>
                <a:gd name="T61" fmla="*/ 58 h 99"/>
                <a:gd name="T62" fmla="*/ 572 w 642"/>
                <a:gd name="T63" fmla="*/ 53 h 99"/>
                <a:gd name="T64" fmla="*/ 589 w 642"/>
                <a:gd name="T65" fmla="*/ 46 h 99"/>
                <a:gd name="T66" fmla="*/ 607 w 642"/>
                <a:gd name="T67" fmla="*/ 36 h 99"/>
                <a:gd name="T68" fmla="*/ 622 w 642"/>
                <a:gd name="T69" fmla="*/ 23 h 99"/>
                <a:gd name="T70" fmla="*/ 635 w 642"/>
                <a:gd name="T71" fmla="*/ 13 h 99"/>
                <a:gd name="T72" fmla="*/ 642 w 642"/>
                <a:gd name="T7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2" h="99">
                  <a:moveTo>
                    <a:pt x="0" y="0"/>
                  </a:moveTo>
                  <a:lnTo>
                    <a:pt x="7" y="13"/>
                  </a:lnTo>
                  <a:lnTo>
                    <a:pt x="17" y="23"/>
                  </a:lnTo>
                  <a:lnTo>
                    <a:pt x="32" y="33"/>
                  </a:lnTo>
                  <a:lnTo>
                    <a:pt x="40" y="38"/>
                  </a:lnTo>
                  <a:lnTo>
                    <a:pt x="48" y="43"/>
                  </a:lnTo>
                  <a:lnTo>
                    <a:pt x="55" y="48"/>
                  </a:lnTo>
                  <a:lnTo>
                    <a:pt x="65" y="53"/>
                  </a:lnTo>
                  <a:lnTo>
                    <a:pt x="75" y="56"/>
                  </a:lnTo>
                  <a:lnTo>
                    <a:pt x="86" y="61"/>
                  </a:lnTo>
                  <a:lnTo>
                    <a:pt x="96" y="64"/>
                  </a:lnTo>
                  <a:lnTo>
                    <a:pt x="108" y="69"/>
                  </a:lnTo>
                  <a:lnTo>
                    <a:pt x="131" y="76"/>
                  </a:lnTo>
                  <a:lnTo>
                    <a:pt x="159" y="81"/>
                  </a:lnTo>
                  <a:lnTo>
                    <a:pt x="189" y="89"/>
                  </a:lnTo>
                  <a:lnTo>
                    <a:pt x="220" y="91"/>
                  </a:lnTo>
                  <a:lnTo>
                    <a:pt x="253" y="96"/>
                  </a:lnTo>
                  <a:lnTo>
                    <a:pt x="288" y="96"/>
                  </a:lnTo>
                  <a:lnTo>
                    <a:pt x="321" y="99"/>
                  </a:lnTo>
                  <a:lnTo>
                    <a:pt x="354" y="96"/>
                  </a:lnTo>
                  <a:lnTo>
                    <a:pt x="387" y="96"/>
                  </a:lnTo>
                  <a:lnTo>
                    <a:pt x="420" y="91"/>
                  </a:lnTo>
                  <a:lnTo>
                    <a:pt x="450" y="89"/>
                  </a:lnTo>
                  <a:lnTo>
                    <a:pt x="478" y="84"/>
                  </a:lnTo>
                  <a:lnTo>
                    <a:pt x="491" y="79"/>
                  </a:lnTo>
                  <a:lnTo>
                    <a:pt x="503" y="76"/>
                  </a:lnTo>
                  <a:lnTo>
                    <a:pt x="516" y="74"/>
                  </a:lnTo>
                  <a:lnTo>
                    <a:pt x="529" y="71"/>
                  </a:lnTo>
                  <a:lnTo>
                    <a:pt x="539" y="66"/>
                  </a:lnTo>
                  <a:lnTo>
                    <a:pt x="551" y="64"/>
                  </a:lnTo>
                  <a:lnTo>
                    <a:pt x="561" y="58"/>
                  </a:lnTo>
                  <a:lnTo>
                    <a:pt x="572" y="53"/>
                  </a:lnTo>
                  <a:lnTo>
                    <a:pt x="589" y="46"/>
                  </a:lnTo>
                  <a:lnTo>
                    <a:pt x="607" y="36"/>
                  </a:lnTo>
                  <a:lnTo>
                    <a:pt x="622" y="23"/>
                  </a:lnTo>
                  <a:lnTo>
                    <a:pt x="635" y="13"/>
                  </a:lnTo>
                  <a:lnTo>
                    <a:pt x="64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1DA4C44-76AD-40B7-9CFB-8D4BE9287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4413250"/>
              <a:ext cx="36513" cy="257175"/>
            </a:xfrm>
            <a:custGeom>
              <a:avLst/>
              <a:gdLst>
                <a:gd name="T0" fmla="*/ 0 w 23"/>
                <a:gd name="T1" fmla="*/ 160 h 162"/>
                <a:gd name="T2" fmla="*/ 3 w 23"/>
                <a:gd name="T3" fmla="*/ 157 h 162"/>
                <a:gd name="T4" fmla="*/ 5 w 23"/>
                <a:gd name="T5" fmla="*/ 155 h 162"/>
                <a:gd name="T6" fmla="*/ 5 w 23"/>
                <a:gd name="T7" fmla="*/ 152 h 162"/>
                <a:gd name="T8" fmla="*/ 5 w 23"/>
                <a:gd name="T9" fmla="*/ 150 h 162"/>
                <a:gd name="T10" fmla="*/ 8 w 23"/>
                <a:gd name="T11" fmla="*/ 147 h 162"/>
                <a:gd name="T12" fmla="*/ 8 w 23"/>
                <a:gd name="T13" fmla="*/ 145 h 162"/>
                <a:gd name="T14" fmla="*/ 11 w 23"/>
                <a:gd name="T15" fmla="*/ 139 h 162"/>
                <a:gd name="T16" fmla="*/ 11 w 23"/>
                <a:gd name="T17" fmla="*/ 137 h 162"/>
                <a:gd name="T18" fmla="*/ 13 w 23"/>
                <a:gd name="T19" fmla="*/ 134 h 162"/>
                <a:gd name="T20" fmla="*/ 13 w 23"/>
                <a:gd name="T21" fmla="*/ 132 h 162"/>
                <a:gd name="T22" fmla="*/ 13 w 23"/>
                <a:gd name="T23" fmla="*/ 129 h 162"/>
                <a:gd name="T24" fmla="*/ 16 w 23"/>
                <a:gd name="T25" fmla="*/ 127 h 162"/>
                <a:gd name="T26" fmla="*/ 16 w 23"/>
                <a:gd name="T27" fmla="*/ 124 h 162"/>
                <a:gd name="T28" fmla="*/ 16 w 23"/>
                <a:gd name="T29" fmla="*/ 124 h 162"/>
                <a:gd name="T30" fmla="*/ 18 w 23"/>
                <a:gd name="T31" fmla="*/ 119 h 162"/>
                <a:gd name="T32" fmla="*/ 18 w 23"/>
                <a:gd name="T33" fmla="*/ 117 h 162"/>
                <a:gd name="T34" fmla="*/ 18 w 23"/>
                <a:gd name="T35" fmla="*/ 117 h 162"/>
                <a:gd name="T36" fmla="*/ 18 w 23"/>
                <a:gd name="T37" fmla="*/ 114 h 162"/>
                <a:gd name="T38" fmla="*/ 18 w 23"/>
                <a:gd name="T39" fmla="*/ 112 h 162"/>
                <a:gd name="T40" fmla="*/ 21 w 23"/>
                <a:gd name="T41" fmla="*/ 109 h 162"/>
                <a:gd name="T42" fmla="*/ 21 w 23"/>
                <a:gd name="T43" fmla="*/ 107 h 162"/>
                <a:gd name="T44" fmla="*/ 21 w 23"/>
                <a:gd name="T45" fmla="*/ 104 h 162"/>
                <a:gd name="T46" fmla="*/ 21 w 23"/>
                <a:gd name="T47" fmla="*/ 104 h 162"/>
                <a:gd name="T48" fmla="*/ 21 w 23"/>
                <a:gd name="T49" fmla="*/ 101 h 162"/>
                <a:gd name="T50" fmla="*/ 21 w 23"/>
                <a:gd name="T51" fmla="*/ 99 h 162"/>
                <a:gd name="T52" fmla="*/ 21 w 23"/>
                <a:gd name="T53" fmla="*/ 96 h 162"/>
                <a:gd name="T54" fmla="*/ 21 w 23"/>
                <a:gd name="T55" fmla="*/ 94 h 162"/>
                <a:gd name="T56" fmla="*/ 21 w 23"/>
                <a:gd name="T57" fmla="*/ 91 h 162"/>
                <a:gd name="T58" fmla="*/ 23 w 23"/>
                <a:gd name="T59" fmla="*/ 89 h 162"/>
                <a:gd name="T60" fmla="*/ 23 w 23"/>
                <a:gd name="T61" fmla="*/ 86 h 162"/>
                <a:gd name="T62" fmla="*/ 23 w 23"/>
                <a:gd name="T63" fmla="*/ 86 h 162"/>
                <a:gd name="T64" fmla="*/ 23 w 23"/>
                <a:gd name="T65" fmla="*/ 84 h 162"/>
                <a:gd name="T66" fmla="*/ 23 w 23"/>
                <a:gd name="T67" fmla="*/ 81 h 162"/>
                <a:gd name="T68" fmla="*/ 23 w 23"/>
                <a:gd name="T69" fmla="*/ 79 h 162"/>
                <a:gd name="T70" fmla="*/ 23 w 23"/>
                <a:gd name="T71" fmla="*/ 74 h 162"/>
                <a:gd name="T72" fmla="*/ 23 w 23"/>
                <a:gd name="T73" fmla="*/ 74 h 162"/>
                <a:gd name="T74" fmla="*/ 21 w 23"/>
                <a:gd name="T75" fmla="*/ 71 h 162"/>
                <a:gd name="T76" fmla="*/ 21 w 23"/>
                <a:gd name="T77" fmla="*/ 66 h 162"/>
                <a:gd name="T78" fmla="*/ 21 w 23"/>
                <a:gd name="T79" fmla="*/ 63 h 162"/>
                <a:gd name="T80" fmla="*/ 21 w 23"/>
                <a:gd name="T81" fmla="*/ 61 h 162"/>
                <a:gd name="T82" fmla="*/ 21 w 23"/>
                <a:gd name="T83" fmla="*/ 58 h 162"/>
                <a:gd name="T84" fmla="*/ 21 w 23"/>
                <a:gd name="T85" fmla="*/ 53 h 162"/>
                <a:gd name="T86" fmla="*/ 21 w 23"/>
                <a:gd name="T87" fmla="*/ 51 h 162"/>
                <a:gd name="T88" fmla="*/ 18 w 23"/>
                <a:gd name="T89" fmla="*/ 48 h 162"/>
                <a:gd name="T90" fmla="*/ 18 w 23"/>
                <a:gd name="T91" fmla="*/ 46 h 162"/>
                <a:gd name="T92" fmla="*/ 18 w 23"/>
                <a:gd name="T93" fmla="*/ 43 h 162"/>
                <a:gd name="T94" fmla="*/ 16 w 23"/>
                <a:gd name="T95" fmla="*/ 38 h 162"/>
                <a:gd name="T96" fmla="*/ 16 w 23"/>
                <a:gd name="T97" fmla="*/ 33 h 162"/>
                <a:gd name="T98" fmla="*/ 13 w 23"/>
                <a:gd name="T99" fmla="*/ 28 h 162"/>
                <a:gd name="T100" fmla="*/ 11 w 23"/>
                <a:gd name="T101" fmla="*/ 23 h 162"/>
                <a:gd name="T102" fmla="*/ 8 w 23"/>
                <a:gd name="T103" fmla="*/ 18 h 162"/>
                <a:gd name="T104" fmla="*/ 8 w 23"/>
                <a:gd name="T105" fmla="*/ 15 h 162"/>
                <a:gd name="T106" fmla="*/ 8 w 23"/>
                <a:gd name="T107" fmla="*/ 15 h 162"/>
                <a:gd name="T108" fmla="*/ 5 w 23"/>
                <a:gd name="T109" fmla="*/ 10 h 162"/>
                <a:gd name="T110" fmla="*/ 5 w 23"/>
                <a:gd name="T111" fmla="*/ 10 h 162"/>
                <a:gd name="T112" fmla="*/ 5 w 23"/>
                <a:gd name="T113" fmla="*/ 8 h 162"/>
                <a:gd name="T114" fmla="*/ 3 w 23"/>
                <a:gd name="T115" fmla="*/ 8 h 162"/>
                <a:gd name="T116" fmla="*/ 3 w 23"/>
                <a:gd name="T117" fmla="*/ 5 h 162"/>
                <a:gd name="T118" fmla="*/ 0 w 23"/>
                <a:gd name="T119" fmla="*/ 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" h="162">
                  <a:moveTo>
                    <a:pt x="0" y="162"/>
                  </a:moveTo>
                  <a:lnTo>
                    <a:pt x="0" y="160"/>
                  </a:lnTo>
                  <a:lnTo>
                    <a:pt x="0" y="160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5" y="155"/>
                  </a:lnTo>
                  <a:lnTo>
                    <a:pt x="5" y="155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8" y="150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8" y="145"/>
                  </a:lnTo>
                  <a:lnTo>
                    <a:pt x="8" y="145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7"/>
                  </a:lnTo>
                  <a:lnTo>
                    <a:pt x="13" y="137"/>
                  </a:lnTo>
                  <a:lnTo>
                    <a:pt x="13" y="137"/>
                  </a:lnTo>
                  <a:lnTo>
                    <a:pt x="13" y="134"/>
                  </a:lnTo>
                  <a:lnTo>
                    <a:pt x="13" y="134"/>
                  </a:lnTo>
                  <a:lnTo>
                    <a:pt x="13" y="134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3" y="129"/>
                  </a:lnTo>
                  <a:lnTo>
                    <a:pt x="16" y="129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8" y="119"/>
                  </a:lnTo>
                  <a:lnTo>
                    <a:pt x="18" y="119"/>
                  </a:lnTo>
                  <a:lnTo>
                    <a:pt x="18" y="119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3" y="91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8"/>
                  </a:lnTo>
                  <a:lnTo>
                    <a:pt x="21" y="58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1" y="51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6"/>
                  </a:lnTo>
                  <a:lnTo>
                    <a:pt x="16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5"/>
                  </a:lnTo>
                  <a:lnTo>
                    <a:pt x="11" y="23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DD5FDC-D478-48DF-80B9-37FD0E72E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6" y="4413250"/>
              <a:ext cx="36513" cy="257175"/>
            </a:xfrm>
            <a:custGeom>
              <a:avLst/>
              <a:gdLst>
                <a:gd name="T0" fmla="*/ 20 w 23"/>
                <a:gd name="T1" fmla="*/ 3 h 162"/>
                <a:gd name="T2" fmla="*/ 20 w 23"/>
                <a:gd name="T3" fmla="*/ 5 h 162"/>
                <a:gd name="T4" fmla="*/ 17 w 23"/>
                <a:gd name="T5" fmla="*/ 8 h 162"/>
                <a:gd name="T6" fmla="*/ 17 w 23"/>
                <a:gd name="T7" fmla="*/ 10 h 162"/>
                <a:gd name="T8" fmla="*/ 15 w 23"/>
                <a:gd name="T9" fmla="*/ 13 h 162"/>
                <a:gd name="T10" fmla="*/ 15 w 23"/>
                <a:gd name="T11" fmla="*/ 15 h 162"/>
                <a:gd name="T12" fmla="*/ 12 w 23"/>
                <a:gd name="T13" fmla="*/ 18 h 162"/>
                <a:gd name="T14" fmla="*/ 12 w 23"/>
                <a:gd name="T15" fmla="*/ 20 h 162"/>
                <a:gd name="T16" fmla="*/ 10 w 23"/>
                <a:gd name="T17" fmla="*/ 25 h 162"/>
                <a:gd name="T18" fmla="*/ 10 w 23"/>
                <a:gd name="T19" fmla="*/ 25 h 162"/>
                <a:gd name="T20" fmla="*/ 10 w 23"/>
                <a:gd name="T21" fmla="*/ 28 h 162"/>
                <a:gd name="T22" fmla="*/ 7 w 23"/>
                <a:gd name="T23" fmla="*/ 33 h 162"/>
                <a:gd name="T24" fmla="*/ 7 w 23"/>
                <a:gd name="T25" fmla="*/ 36 h 162"/>
                <a:gd name="T26" fmla="*/ 7 w 23"/>
                <a:gd name="T27" fmla="*/ 36 h 162"/>
                <a:gd name="T28" fmla="*/ 5 w 23"/>
                <a:gd name="T29" fmla="*/ 38 h 162"/>
                <a:gd name="T30" fmla="*/ 5 w 23"/>
                <a:gd name="T31" fmla="*/ 41 h 162"/>
                <a:gd name="T32" fmla="*/ 5 w 23"/>
                <a:gd name="T33" fmla="*/ 43 h 162"/>
                <a:gd name="T34" fmla="*/ 5 w 23"/>
                <a:gd name="T35" fmla="*/ 46 h 162"/>
                <a:gd name="T36" fmla="*/ 2 w 23"/>
                <a:gd name="T37" fmla="*/ 48 h 162"/>
                <a:gd name="T38" fmla="*/ 2 w 23"/>
                <a:gd name="T39" fmla="*/ 51 h 162"/>
                <a:gd name="T40" fmla="*/ 2 w 23"/>
                <a:gd name="T41" fmla="*/ 53 h 162"/>
                <a:gd name="T42" fmla="*/ 2 w 23"/>
                <a:gd name="T43" fmla="*/ 56 h 162"/>
                <a:gd name="T44" fmla="*/ 2 w 23"/>
                <a:gd name="T45" fmla="*/ 56 h 162"/>
                <a:gd name="T46" fmla="*/ 2 w 23"/>
                <a:gd name="T47" fmla="*/ 58 h 162"/>
                <a:gd name="T48" fmla="*/ 0 w 23"/>
                <a:gd name="T49" fmla="*/ 61 h 162"/>
                <a:gd name="T50" fmla="*/ 0 w 23"/>
                <a:gd name="T51" fmla="*/ 63 h 162"/>
                <a:gd name="T52" fmla="*/ 0 w 23"/>
                <a:gd name="T53" fmla="*/ 66 h 162"/>
                <a:gd name="T54" fmla="*/ 0 w 23"/>
                <a:gd name="T55" fmla="*/ 69 h 162"/>
                <a:gd name="T56" fmla="*/ 0 w 23"/>
                <a:gd name="T57" fmla="*/ 69 h 162"/>
                <a:gd name="T58" fmla="*/ 0 w 23"/>
                <a:gd name="T59" fmla="*/ 71 h 162"/>
                <a:gd name="T60" fmla="*/ 0 w 23"/>
                <a:gd name="T61" fmla="*/ 76 h 162"/>
                <a:gd name="T62" fmla="*/ 0 w 23"/>
                <a:gd name="T63" fmla="*/ 76 h 162"/>
                <a:gd name="T64" fmla="*/ 0 w 23"/>
                <a:gd name="T65" fmla="*/ 79 h 162"/>
                <a:gd name="T66" fmla="*/ 0 w 23"/>
                <a:gd name="T67" fmla="*/ 81 h 162"/>
                <a:gd name="T68" fmla="*/ 0 w 23"/>
                <a:gd name="T69" fmla="*/ 84 h 162"/>
                <a:gd name="T70" fmla="*/ 0 w 23"/>
                <a:gd name="T71" fmla="*/ 86 h 162"/>
                <a:gd name="T72" fmla="*/ 0 w 23"/>
                <a:gd name="T73" fmla="*/ 89 h 162"/>
                <a:gd name="T74" fmla="*/ 0 w 23"/>
                <a:gd name="T75" fmla="*/ 91 h 162"/>
                <a:gd name="T76" fmla="*/ 0 w 23"/>
                <a:gd name="T77" fmla="*/ 96 h 162"/>
                <a:gd name="T78" fmla="*/ 0 w 23"/>
                <a:gd name="T79" fmla="*/ 99 h 162"/>
                <a:gd name="T80" fmla="*/ 0 w 23"/>
                <a:gd name="T81" fmla="*/ 101 h 162"/>
                <a:gd name="T82" fmla="*/ 2 w 23"/>
                <a:gd name="T83" fmla="*/ 104 h 162"/>
                <a:gd name="T84" fmla="*/ 2 w 23"/>
                <a:gd name="T85" fmla="*/ 107 h 162"/>
                <a:gd name="T86" fmla="*/ 2 w 23"/>
                <a:gd name="T87" fmla="*/ 109 h 162"/>
                <a:gd name="T88" fmla="*/ 2 w 23"/>
                <a:gd name="T89" fmla="*/ 112 h 162"/>
                <a:gd name="T90" fmla="*/ 5 w 23"/>
                <a:gd name="T91" fmla="*/ 117 h 162"/>
                <a:gd name="T92" fmla="*/ 5 w 23"/>
                <a:gd name="T93" fmla="*/ 119 h 162"/>
                <a:gd name="T94" fmla="*/ 5 w 23"/>
                <a:gd name="T95" fmla="*/ 124 h 162"/>
                <a:gd name="T96" fmla="*/ 7 w 23"/>
                <a:gd name="T97" fmla="*/ 127 h 162"/>
                <a:gd name="T98" fmla="*/ 10 w 23"/>
                <a:gd name="T99" fmla="*/ 134 h 162"/>
                <a:gd name="T100" fmla="*/ 10 w 23"/>
                <a:gd name="T101" fmla="*/ 139 h 162"/>
                <a:gd name="T102" fmla="*/ 12 w 23"/>
                <a:gd name="T103" fmla="*/ 145 h 162"/>
                <a:gd name="T104" fmla="*/ 12 w 23"/>
                <a:gd name="T105" fmla="*/ 145 h 162"/>
                <a:gd name="T106" fmla="*/ 15 w 23"/>
                <a:gd name="T107" fmla="*/ 147 h 162"/>
                <a:gd name="T108" fmla="*/ 15 w 23"/>
                <a:gd name="T109" fmla="*/ 150 h 162"/>
                <a:gd name="T110" fmla="*/ 17 w 23"/>
                <a:gd name="T111" fmla="*/ 152 h 162"/>
                <a:gd name="T112" fmla="*/ 17 w 23"/>
                <a:gd name="T113" fmla="*/ 155 h 162"/>
                <a:gd name="T114" fmla="*/ 17 w 23"/>
                <a:gd name="T115" fmla="*/ 155 h 162"/>
                <a:gd name="T116" fmla="*/ 20 w 23"/>
                <a:gd name="T117" fmla="*/ 157 h 162"/>
                <a:gd name="T118" fmla="*/ 20 w 23"/>
                <a:gd name="T119" fmla="*/ 1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" h="162">
                  <a:moveTo>
                    <a:pt x="23" y="0"/>
                  </a:move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2" y="101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5" y="122"/>
                  </a:lnTo>
                  <a:lnTo>
                    <a:pt x="5" y="122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7" y="127"/>
                  </a:lnTo>
                  <a:lnTo>
                    <a:pt x="7" y="127"/>
                  </a:lnTo>
                  <a:lnTo>
                    <a:pt x="7" y="129"/>
                  </a:lnTo>
                  <a:lnTo>
                    <a:pt x="7" y="132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10" y="137"/>
                  </a:lnTo>
                  <a:lnTo>
                    <a:pt x="10" y="139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50"/>
                  </a:lnTo>
                  <a:lnTo>
                    <a:pt x="15" y="150"/>
                  </a:lnTo>
                  <a:lnTo>
                    <a:pt x="15" y="150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3" y="16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107BEBBB-7A81-4F15-9163-6DD4DDE73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138" y="4413250"/>
              <a:ext cx="1044575" cy="238125"/>
            </a:xfrm>
            <a:custGeom>
              <a:avLst/>
              <a:gdLst>
                <a:gd name="T0" fmla="*/ 650 w 658"/>
                <a:gd name="T1" fmla="*/ 0 h 150"/>
                <a:gd name="T2" fmla="*/ 655 w 658"/>
                <a:gd name="T3" fmla="*/ 13 h 150"/>
                <a:gd name="T4" fmla="*/ 658 w 658"/>
                <a:gd name="T5" fmla="*/ 25 h 150"/>
                <a:gd name="T6" fmla="*/ 655 w 658"/>
                <a:gd name="T7" fmla="*/ 38 h 150"/>
                <a:gd name="T8" fmla="*/ 650 w 658"/>
                <a:gd name="T9" fmla="*/ 51 h 150"/>
                <a:gd name="T10" fmla="*/ 643 w 658"/>
                <a:gd name="T11" fmla="*/ 63 h 150"/>
                <a:gd name="T12" fmla="*/ 630 w 658"/>
                <a:gd name="T13" fmla="*/ 74 h 150"/>
                <a:gd name="T14" fmla="*/ 615 w 658"/>
                <a:gd name="T15" fmla="*/ 86 h 150"/>
                <a:gd name="T16" fmla="*/ 597 w 658"/>
                <a:gd name="T17" fmla="*/ 96 h 150"/>
                <a:gd name="T18" fmla="*/ 580 w 658"/>
                <a:gd name="T19" fmla="*/ 107 h 150"/>
                <a:gd name="T20" fmla="*/ 569 w 658"/>
                <a:gd name="T21" fmla="*/ 109 h 150"/>
                <a:gd name="T22" fmla="*/ 559 w 658"/>
                <a:gd name="T23" fmla="*/ 114 h 150"/>
                <a:gd name="T24" fmla="*/ 547 w 658"/>
                <a:gd name="T25" fmla="*/ 117 h 150"/>
                <a:gd name="T26" fmla="*/ 537 w 658"/>
                <a:gd name="T27" fmla="*/ 122 h 150"/>
                <a:gd name="T28" fmla="*/ 524 w 658"/>
                <a:gd name="T29" fmla="*/ 124 h 150"/>
                <a:gd name="T30" fmla="*/ 511 w 658"/>
                <a:gd name="T31" fmla="*/ 127 h 150"/>
                <a:gd name="T32" fmla="*/ 499 w 658"/>
                <a:gd name="T33" fmla="*/ 132 h 150"/>
                <a:gd name="T34" fmla="*/ 486 w 658"/>
                <a:gd name="T35" fmla="*/ 134 h 150"/>
                <a:gd name="T36" fmla="*/ 458 w 658"/>
                <a:gd name="T37" fmla="*/ 139 h 150"/>
                <a:gd name="T38" fmla="*/ 428 w 658"/>
                <a:gd name="T39" fmla="*/ 145 h 150"/>
                <a:gd name="T40" fmla="*/ 395 w 658"/>
                <a:gd name="T41" fmla="*/ 147 h 150"/>
                <a:gd name="T42" fmla="*/ 362 w 658"/>
                <a:gd name="T43" fmla="*/ 150 h 150"/>
                <a:gd name="T44" fmla="*/ 329 w 658"/>
                <a:gd name="T45" fmla="*/ 150 h 150"/>
                <a:gd name="T46" fmla="*/ 296 w 658"/>
                <a:gd name="T47" fmla="*/ 150 h 150"/>
                <a:gd name="T48" fmla="*/ 261 w 658"/>
                <a:gd name="T49" fmla="*/ 147 h 150"/>
                <a:gd name="T50" fmla="*/ 228 w 658"/>
                <a:gd name="T51" fmla="*/ 142 h 150"/>
                <a:gd name="T52" fmla="*/ 197 w 658"/>
                <a:gd name="T53" fmla="*/ 139 h 150"/>
                <a:gd name="T54" fmla="*/ 167 w 658"/>
                <a:gd name="T55" fmla="*/ 134 h 150"/>
                <a:gd name="T56" fmla="*/ 139 w 658"/>
                <a:gd name="T57" fmla="*/ 127 h 150"/>
                <a:gd name="T58" fmla="*/ 116 w 658"/>
                <a:gd name="T59" fmla="*/ 119 h 150"/>
                <a:gd name="T60" fmla="*/ 104 w 658"/>
                <a:gd name="T61" fmla="*/ 117 h 150"/>
                <a:gd name="T62" fmla="*/ 94 w 658"/>
                <a:gd name="T63" fmla="*/ 112 h 150"/>
                <a:gd name="T64" fmla="*/ 83 w 658"/>
                <a:gd name="T65" fmla="*/ 107 h 150"/>
                <a:gd name="T66" fmla="*/ 73 w 658"/>
                <a:gd name="T67" fmla="*/ 104 h 150"/>
                <a:gd name="T68" fmla="*/ 63 w 658"/>
                <a:gd name="T69" fmla="*/ 99 h 150"/>
                <a:gd name="T70" fmla="*/ 56 w 658"/>
                <a:gd name="T71" fmla="*/ 94 h 150"/>
                <a:gd name="T72" fmla="*/ 48 w 658"/>
                <a:gd name="T73" fmla="*/ 89 h 150"/>
                <a:gd name="T74" fmla="*/ 40 w 658"/>
                <a:gd name="T75" fmla="*/ 84 h 150"/>
                <a:gd name="T76" fmla="*/ 25 w 658"/>
                <a:gd name="T77" fmla="*/ 74 h 150"/>
                <a:gd name="T78" fmla="*/ 15 w 658"/>
                <a:gd name="T79" fmla="*/ 63 h 150"/>
                <a:gd name="T80" fmla="*/ 8 w 658"/>
                <a:gd name="T81" fmla="*/ 51 h 150"/>
                <a:gd name="T82" fmla="*/ 2 w 658"/>
                <a:gd name="T83" fmla="*/ 38 h 150"/>
                <a:gd name="T84" fmla="*/ 0 w 658"/>
                <a:gd name="T85" fmla="*/ 25 h 150"/>
                <a:gd name="T86" fmla="*/ 2 w 658"/>
                <a:gd name="T87" fmla="*/ 13 h 150"/>
                <a:gd name="T88" fmla="*/ 8 w 658"/>
                <a:gd name="T8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150">
                  <a:moveTo>
                    <a:pt x="650" y="0"/>
                  </a:moveTo>
                  <a:lnTo>
                    <a:pt x="655" y="13"/>
                  </a:lnTo>
                  <a:lnTo>
                    <a:pt x="658" y="25"/>
                  </a:lnTo>
                  <a:lnTo>
                    <a:pt x="655" y="38"/>
                  </a:lnTo>
                  <a:lnTo>
                    <a:pt x="650" y="51"/>
                  </a:lnTo>
                  <a:lnTo>
                    <a:pt x="643" y="63"/>
                  </a:lnTo>
                  <a:lnTo>
                    <a:pt x="630" y="74"/>
                  </a:lnTo>
                  <a:lnTo>
                    <a:pt x="615" y="86"/>
                  </a:lnTo>
                  <a:lnTo>
                    <a:pt x="597" y="96"/>
                  </a:lnTo>
                  <a:lnTo>
                    <a:pt x="580" y="107"/>
                  </a:lnTo>
                  <a:lnTo>
                    <a:pt x="569" y="109"/>
                  </a:lnTo>
                  <a:lnTo>
                    <a:pt x="559" y="114"/>
                  </a:lnTo>
                  <a:lnTo>
                    <a:pt x="547" y="117"/>
                  </a:lnTo>
                  <a:lnTo>
                    <a:pt x="537" y="122"/>
                  </a:lnTo>
                  <a:lnTo>
                    <a:pt x="524" y="124"/>
                  </a:lnTo>
                  <a:lnTo>
                    <a:pt x="511" y="127"/>
                  </a:lnTo>
                  <a:lnTo>
                    <a:pt x="499" y="132"/>
                  </a:lnTo>
                  <a:lnTo>
                    <a:pt x="486" y="134"/>
                  </a:lnTo>
                  <a:lnTo>
                    <a:pt x="458" y="139"/>
                  </a:lnTo>
                  <a:lnTo>
                    <a:pt x="428" y="145"/>
                  </a:lnTo>
                  <a:lnTo>
                    <a:pt x="395" y="147"/>
                  </a:lnTo>
                  <a:lnTo>
                    <a:pt x="362" y="150"/>
                  </a:lnTo>
                  <a:lnTo>
                    <a:pt x="329" y="150"/>
                  </a:lnTo>
                  <a:lnTo>
                    <a:pt x="296" y="150"/>
                  </a:lnTo>
                  <a:lnTo>
                    <a:pt x="261" y="147"/>
                  </a:lnTo>
                  <a:lnTo>
                    <a:pt x="228" y="142"/>
                  </a:lnTo>
                  <a:lnTo>
                    <a:pt x="197" y="139"/>
                  </a:lnTo>
                  <a:lnTo>
                    <a:pt x="167" y="134"/>
                  </a:lnTo>
                  <a:lnTo>
                    <a:pt x="139" y="127"/>
                  </a:lnTo>
                  <a:lnTo>
                    <a:pt x="116" y="119"/>
                  </a:lnTo>
                  <a:lnTo>
                    <a:pt x="104" y="117"/>
                  </a:lnTo>
                  <a:lnTo>
                    <a:pt x="94" y="112"/>
                  </a:lnTo>
                  <a:lnTo>
                    <a:pt x="83" y="107"/>
                  </a:lnTo>
                  <a:lnTo>
                    <a:pt x="73" y="104"/>
                  </a:lnTo>
                  <a:lnTo>
                    <a:pt x="63" y="99"/>
                  </a:lnTo>
                  <a:lnTo>
                    <a:pt x="56" y="94"/>
                  </a:lnTo>
                  <a:lnTo>
                    <a:pt x="48" y="89"/>
                  </a:lnTo>
                  <a:lnTo>
                    <a:pt x="40" y="84"/>
                  </a:lnTo>
                  <a:lnTo>
                    <a:pt x="25" y="74"/>
                  </a:lnTo>
                  <a:lnTo>
                    <a:pt x="15" y="63"/>
                  </a:lnTo>
                  <a:lnTo>
                    <a:pt x="8" y="51"/>
                  </a:lnTo>
                  <a:lnTo>
                    <a:pt x="2" y="38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E012BB0-CCAC-48AE-B395-39E11829118A}"/>
              </a:ext>
            </a:extLst>
          </p:cNvPr>
          <p:cNvGrpSpPr/>
          <p:nvPr/>
        </p:nvGrpSpPr>
        <p:grpSpPr>
          <a:xfrm>
            <a:off x="5916089" y="3508376"/>
            <a:ext cx="1666876" cy="1665288"/>
            <a:chOff x="3502025" y="3297238"/>
            <a:chExt cx="1666876" cy="1665288"/>
          </a:xfrm>
        </p:grpSpPr>
        <p:sp>
          <p:nvSpPr>
            <p:cNvPr id="36" name="AutoShape 23">
              <a:extLst>
                <a:ext uri="{FF2B5EF4-FFF2-40B4-BE49-F238E27FC236}">
                  <a16:creationId xmlns:a16="http://schemas.microsoft.com/office/drawing/2014/main" id="{FB031740-FBEC-492E-8CDF-022436734FD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02025" y="3297238"/>
              <a:ext cx="1665288" cy="166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46E6C6E-EB69-45E2-818C-095A53398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025" y="3297238"/>
              <a:ext cx="1666876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8" name="Line 26">
              <a:extLst>
                <a:ext uri="{FF2B5EF4-FFF2-40B4-BE49-F238E27FC236}">
                  <a16:creationId xmlns:a16="http://schemas.microsoft.com/office/drawing/2014/main" id="{8D3A0816-C27A-42C8-B3B8-184306486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618038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" name="Line 27">
              <a:extLst>
                <a:ext uri="{FF2B5EF4-FFF2-40B4-BE49-F238E27FC236}">
                  <a16:creationId xmlns:a16="http://schemas.microsoft.com/office/drawing/2014/main" id="{AAF96BB5-0F86-42E3-966D-9E302F142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33E997D-9494-4126-A819-D0B76D38E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21213"/>
              <a:ext cx="403225" cy="44450"/>
            </a:xfrm>
            <a:custGeom>
              <a:avLst/>
              <a:gdLst>
                <a:gd name="T0" fmla="*/ 0 w 254"/>
                <a:gd name="T1" fmla="*/ 28 h 28"/>
                <a:gd name="T2" fmla="*/ 28 w 254"/>
                <a:gd name="T3" fmla="*/ 22 h 28"/>
                <a:gd name="T4" fmla="*/ 57 w 254"/>
                <a:gd name="T5" fmla="*/ 17 h 28"/>
                <a:gd name="T6" fmla="*/ 86 w 254"/>
                <a:gd name="T7" fmla="*/ 14 h 28"/>
                <a:gd name="T8" fmla="*/ 116 w 254"/>
                <a:gd name="T9" fmla="*/ 10 h 28"/>
                <a:gd name="T10" fmla="*/ 145 w 254"/>
                <a:gd name="T11" fmla="*/ 6 h 28"/>
                <a:gd name="T12" fmla="*/ 174 w 254"/>
                <a:gd name="T13" fmla="*/ 3 h 28"/>
                <a:gd name="T14" fmla="*/ 203 w 254"/>
                <a:gd name="T15" fmla="*/ 2 h 28"/>
                <a:gd name="T16" fmla="*/ 254 w 25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28">
                  <a:moveTo>
                    <a:pt x="0" y="28"/>
                  </a:moveTo>
                  <a:lnTo>
                    <a:pt x="28" y="22"/>
                  </a:lnTo>
                  <a:lnTo>
                    <a:pt x="57" y="17"/>
                  </a:lnTo>
                  <a:lnTo>
                    <a:pt x="86" y="14"/>
                  </a:lnTo>
                  <a:lnTo>
                    <a:pt x="116" y="10"/>
                  </a:lnTo>
                  <a:lnTo>
                    <a:pt x="145" y="6"/>
                  </a:lnTo>
                  <a:lnTo>
                    <a:pt x="174" y="3"/>
                  </a:lnTo>
                  <a:lnTo>
                    <a:pt x="203" y="2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" name="Line 29">
              <a:extLst>
                <a:ext uri="{FF2B5EF4-FFF2-40B4-BE49-F238E27FC236}">
                  <a16:creationId xmlns:a16="http://schemas.microsoft.com/office/drawing/2014/main" id="{A52DE163-6E9E-46DC-9A87-7525B81DEC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2" name="Line 30">
              <a:extLst>
                <a:ext uri="{FF2B5EF4-FFF2-40B4-BE49-F238E27FC236}">
                  <a16:creationId xmlns:a16="http://schemas.microsoft.com/office/drawing/2014/main" id="{5421A84E-CF72-4ECF-A03E-E5E8BDC21E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475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Line 31">
              <a:extLst>
                <a:ext uri="{FF2B5EF4-FFF2-40B4-BE49-F238E27FC236}">
                  <a16:creationId xmlns:a16="http://schemas.microsoft.com/office/drawing/2014/main" id="{F7467BD0-9D8A-4196-B69B-268B89872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" name="Line 32">
              <a:extLst>
                <a:ext uri="{FF2B5EF4-FFF2-40B4-BE49-F238E27FC236}">
                  <a16:creationId xmlns:a16="http://schemas.microsoft.com/office/drawing/2014/main" id="{9EEC1288-8B83-47F8-8389-B8375BC32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427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Line 33">
              <a:extLst>
                <a:ext uri="{FF2B5EF4-FFF2-40B4-BE49-F238E27FC236}">
                  <a16:creationId xmlns:a16="http://schemas.microsoft.com/office/drawing/2014/main" id="{23867456-5128-4F72-864F-EF8A2C307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Line 34">
              <a:extLst>
                <a:ext uri="{FF2B5EF4-FFF2-40B4-BE49-F238E27FC236}">
                  <a16:creationId xmlns:a16="http://schemas.microsoft.com/office/drawing/2014/main" id="{0A7B32F1-F75F-40BF-845A-A4AC79205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094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Line 35">
              <a:extLst>
                <a:ext uri="{FF2B5EF4-FFF2-40B4-BE49-F238E27FC236}">
                  <a16:creationId xmlns:a16="http://schemas.microsoft.com/office/drawing/2014/main" id="{10E35FDA-A9E5-4F0E-A679-9703482F04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" name="Line 36">
              <a:extLst>
                <a:ext uri="{FF2B5EF4-FFF2-40B4-BE49-F238E27FC236}">
                  <a16:creationId xmlns:a16="http://schemas.microsoft.com/office/drawing/2014/main" id="{EB5A9D1E-5187-4C3F-AA7D-D238D6AF0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046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" name="Line 37">
              <a:extLst>
                <a:ext uri="{FF2B5EF4-FFF2-40B4-BE49-F238E27FC236}">
                  <a16:creationId xmlns:a16="http://schemas.microsoft.com/office/drawing/2014/main" id="{8DB1E410-50A6-4830-9C5E-F4B777EFE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" name="Line 38">
              <a:extLst>
                <a:ext uri="{FF2B5EF4-FFF2-40B4-BE49-F238E27FC236}">
                  <a16:creationId xmlns:a16="http://schemas.microsoft.com/office/drawing/2014/main" id="{338C96B2-956C-4433-9803-C51178752C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3714751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" name="Line 39">
              <a:extLst>
                <a:ext uri="{FF2B5EF4-FFF2-40B4-BE49-F238E27FC236}">
                  <a16:creationId xmlns:a16="http://schemas.microsoft.com/office/drawing/2014/main" id="{0F3FC1C3-B950-42FB-915A-490E37AE9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" name="Line 40">
              <a:extLst>
                <a:ext uri="{FF2B5EF4-FFF2-40B4-BE49-F238E27FC236}">
                  <a16:creationId xmlns:a16="http://schemas.microsoft.com/office/drawing/2014/main" id="{0719E5FC-9160-43D1-8CC1-CCDAEE231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3665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" name="Line 41">
              <a:extLst>
                <a:ext uri="{FF2B5EF4-FFF2-40B4-BE49-F238E27FC236}">
                  <a16:creationId xmlns:a16="http://schemas.microsoft.com/office/drawing/2014/main" id="{38A3785B-F7EE-4D38-B963-50AB3FF1B4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BFD813ED-17D7-4DDD-858D-DBF80D148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524251"/>
              <a:ext cx="403225" cy="47625"/>
            </a:xfrm>
            <a:custGeom>
              <a:avLst/>
              <a:gdLst>
                <a:gd name="T0" fmla="*/ 0 w 254"/>
                <a:gd name="T1" fmla="*/ 30 h 30"/>
                <a:gd name="T2" fmla="*/ 28 w 254"/>
                <a:gd name="T3" fmla="*/ 25 h 30"/>
                <a:gd name="T4" fmla="*/ 56 w 254"/>
                <a:gd name="T5" fmla="*/ 19 h 30"/>
                <a:gd name="T6" fmla="*/ 85 w 254"/>
                <a:gd name="T7" fmla="*/ 16 h 30"/>
                <a:gd name="T8" fmla="*/ 113 w 254"/>
                <a:gd name="T9" fmla="*/ 12 h 30"/>
                <a:gd name="T10" fmla="*/ 142 w 254"/>
                <a:gd name="T11" fmla="*/ 9 h 30"/>
                <a:gd name="T12" fmla="*/ 172 w 254"/>
                <a:gd name="T13" fmla="*/ 5 h 30"/>
                <a:gd name="T14" fmla="*/ 200 w 254"/>
                <a:gd name="T15" fmla="*/ 4 h 30"/>
                <a:gd name="T16" fmla="*/ 254 w 25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30">
                  <a:moveTo>
                    <a:pt x="0" y="30"/>
                  </a:moveTo>
                  <a:lnTo>
                    <a:pt x="28" y="25"/>
                  </a:lnTo>
                  <a:lnTo>
                    <a:pt x="56" y="19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9"/>
                  </a:lnTo>
                  <a:lnTo>
                    <a:pt x="172" y="5"/>
                  </a:lnTo>
                  <a:lnTo>
                    <a:pt x="200" y="4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" name="Line 43">
              <a:extLst>
                <a:ext uri="{FF2B5EF4-FFF2-40B4-BE49-F238E27FC236}">
                  <a16:creationId xmlns:a16="http://schemas.microsoft.com/office/drawing/2014/main" id="{C7B823F3-D44D-4B72-95A9-7A56B5C55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" name="Line 44">
              <a:extLst>
                <a:ext uri="{FF2B5EF4-FFF2-40B4-BE49-F238E27FC236}">
                  <a16:creationId xmlns:a16="http://schemas.microsoft.com/office/drawing/2014/main" id="{1D1F7B5E-0EA2-4DD1-8A68-A3D35F4515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619501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" name="Line 45">
              <a:extLst>
                <a:ext uri="{FF2B5EF4-FFF2-40B4-BE49-F238E27FC236}">
                  <a16:creationId xmlns:a16="http://schemas.microsoft.com/office/drawing/2014/main" id="{407F5103-AA37-4E87-83F6-555F51FF3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" name="Line 46">
              <a:extLst>
                <a:ext uri="{FF2B5EF4-FFF2-40B4-BE49-F238E27FC236}">
                  <a16:creationId xmlns:a16="http://schemas.microsoft.com/office/drawing/2014/main" id="{90C03AB4-3CD8-4ACC-ACF5-799BE4987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476626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" name="Line 47">
              <a:extLst>
                <a:ext uri="{FF2B5EF4-FFF2-40B4-BE49-F238E27FC236}">
                  <a16:creationId xmlns:a16="http://schemas.microsoft.com/office/drawing/2014/main" id="{BB85931C-3206-4375-81D1-FB7FD6E6A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41264E0D-6AD3-4B2D-9E5C-00EE88DFE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476626"/>
              <a:ext cx="1000125" cy="46038"/>
            </a:xfrm>
            <a:custGeom>
              <a:avLst/>
              <a:gdLst>
                <a:gd name="T0" fmla="*/ 0 w 630"/>
                <a:gd name="T1" fmla="*/ 29 h 29"/>
                <a:gd name="T2" fmla="*/ 28 w 630"/>
                <a:gd name="T3" fmla="*/ 24 h 29"/>
                <a:gd name="T4" fmla="*/ 57 w 630"/>
                <a:gd name="T5" fmla="*/ 19 h 29"/>
                <a:gd name="T6" fmla="*/ 86 w 630"/>
                <a:gd name="T7" fmla="*/ 15 h 29"/>
                <a:gd name="T8" fmla="*/ 116 w 630"/>
                <a:gd name="T9" fmla="*/ 11 h 29"/>
                <a:gd name="T10" fmla="*/ 145 w 630"/>
                <a:gd name="T11" fmla="*/ 9 h 29"/>
                <a:gd name="T12" fmla="*/ 174 w 630"/>
                <a:gd name="T13" fmla="*/ 5 h 29"/>
                <a:gd name="T14" fmla="*/ 203 w 630"/>
                <a:gd name="T15" fmla="*/ 4 h 29"/>
                <a:gd name="T16" fmla="*/ 233 w 630"/>
                <a:gd name="T17" fmla="*/ 1 h 29"/>
                <a:gd name="T18" fmla="*/ 262 w 630"/>
                <a:gd name="T19" fmla="*/ 0 h 29"/>
                <a:gd name="T20" fmla="*/ 291 w 630"/>
                <a:gd name="T21" fmla="*/ 0 h 29"/>
                <a:gd name="T22" fmla="*/ 321 w 630"/>
                <a:gd name="T23" fmla="*/ 0 h 29"/>
                <a:gd name="T24" fmla="*/ 351 w 630"/>
                <a:gd name="T25" fmla="*/ 0 h 29"/>
                <a:gd name="T26" fmla="*/ 380 w 630"/>
                <a:gd name="T27" fmla="*/ 1 h 29"/>
                <a:gd name="T28" fmla="*/ 409 w 630"/>
                <a:gd name="T29" fmla="*/ 2 h 29"/>
                <a:gd name="T30" fmla="*/ 438 w 630"/>
                <a:gd name="T31" fmla="*/ 4 h 29"/>
                <a:gd name="T32" fmla="*/ 467 w 630"/>
                <a:gd name="T33" fmla="*/ 6 h 29"/>
                <a:gd name="T34" fmla="*/ 497 w 630"/>
                <a:gd name="T35" fmla="*/ 10 h 29"/>
                <a:gd name="T36" fmla="*/ 526 w 630"/>
                <a:gd name="T37" fmla="*/ 13 h 29"/>
                <a:gd name="T38" fmla="*/ 555 w 630"/>
                <a:gd name="T39" fmla="*/ 16 h 29"/>
                <a:gd name="T40" fmla="*/ 584 w 630"/>
                <a:gd name="T41" fmla="*/ 22 h 29"/>
                <a:gd name="T42" fmla="*/ 630 w 630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29">
                  <a:moveTo>
                    <a:pt x="0" y="29"/>
                  </a:moveTo>
                  <a:lnTo>
                    <a:pt x="28" y="24"/>
                  </a:lnTo>
                  <a:lnTo>
                    <a:pt x="57" y="19"/>
                  </a:lnTo>
                  <a:lnTo>
                    <a:pt x="86" y="15"/>
                  </a:lnTo>
                  <a:lnTo>
                    <a:pt x="116" y="11"/>
                  </a:lnTo>
                  <a:lnTo>
                    <a:pt x="145" y="9"/>
                  </a:lnTo>
                  <a:lnTo>
                    <a:pt x="174" y="5"/>
                  </a:lnTo>
                  <a:lnTo>
                    <a:pt x="203" y="4"/>
                  </a:lnTo>
                  <a:lnTo>
                    <a:pt x="233" y="1"/>
                  </a:lnTo>
                  <a:lnTo>
                    <a:pt x="262" y="0"/>
                  </a:lnTo>
                  <a:lnTo>
                    <a:pt x="291" y="0"/>
                  </a:lnTo>
                  <a:lnTo>
                    <a:pt x="321" y="0"/>
                  </a:lnTo>
                  <a:lnTo>
                    <a:pt x="351" y="0"/>
                  </a:lnTo>
                  <a:lnTo>
                    <a:pt x="380" y="1"/>
                  </a:lnTo>
                  <a:lnTo>
                    <a:pt x="409" y="2"/>
                  </a:lnTo>
                  <a:lnTo>
                    <a:pt x="438" y="4"/>
                  </a:lnTo>
                  <a:lnTo>
                    <a:pt x="467" y="6"/>
                  </a:lnTo>
                  <a:lnTo>
                    <a:pt x="497" y="10"/>
                  </a:lnTo>
                  <a:lnTo>
                    <a:pt x="526" y="13"/>
                  </a:lnTo>
                  <a:lnTo>
                    <a:pt x="555" y="16"/>
                  </a:lnTo>
                  <a:lnTo>
                    <a:pt x="584" y="22"/>
                  </a:lnTo>
                  <a:lnTo>
                    <a:pt x="630" y="2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1" name="Line 49">
              <a:extLst>
                <a:ext uri="{FF2B5EF4-FFF2-40B4-BE49-F238E27FC236}">
                  <a16:creationId xmlns:a16="http://schemas.microsoft.com/office/drawing/2014/main" id="{7941ADAB-671C-471C-B69C-14B4BEA4B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2" name="Line 50">
              <a:extLst>
                <a:ext uri="{FF2B5EF4-FFF2-40B4-BE49-F238E27FC236}">
                  <a16:creationId xmlns:a16="http://schemas.microsoft.com/office/drawing/2014/main" id="{C11E3012-B4F5-4AEE-85F8-72524D77D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3476626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3" name="Line 51">
              <a:extLst>
                <a:ext uri="{FF2B5EF4-FFF2-40B4-BE49-F238E27FC236}">
                  <a16:creationId xmlns:a16="http://schemas.microsoft.com/office/drawing/2014/main" id="{E8B514E8-FF11-4DC2-9696-AA3033476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4" name="Line 52">
              <a:extLst>
                <a:ext uri="{FF2B5EF4-FFF2-40B4-BE49-F238E27FC236}">
                  <a16:creationId xmlns:a16="http://schemas.microsoft.com/office/drawing/2014/main" id="{FBC7A647-FF5B-4943-AB53-9C40E0AC0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3619501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5" name="Line 53">
              <a:extLst>
                <a:ext uri="{FF2B5EF4-FFF2-40B4-BE49-F238E27FC236}">
                  <a16:creationId xmlns:a16="http://schemas.microsoft.com/office/drawing/2014/main" id="{28020035-FCD0-4FBC-948E-C7947FDD0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7CA8C46C-0D21-4E79-BA88-306174CE6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3524251"/>
              <a:ext cx="404813" cy="47625"/>
            </a:xfrm>
            <a:custGeom>
              <a:avLst/>
              <a:gdLst>
                <a:gd name="T0" fmla="*/ 0 w 255"/>
                <a:gd name="T1" fmla="*/ 0 h 30"/>
                <a:gd name="T2" fmla="*/ 28 w 255"/>
                <a:gd name="T3" fmla="*/ 2 h 30"/>
                <a:gd name="T4" fmla="*/ 57 w 255"/>
                <a:gd name="T5" fmla="*/ 4 h 30"/>
                <a:gd name="T6" fmla="*/ 86 w 255"/>
                <a:gd name="T7" fmla="*/ 7 h 30"/>
                <a:gd name="T8" fmla="*/ 114 w 255"/>
                <a:gd name="T9" fmla="*/ 9 h 30"/>
                <a:gd name="T10" fmla="*/ 143 w 255"/>
                <a:gd name="T11" fmla="*/ 12 h 30"/>
                <a:gd name="T12" fmla="*/ 172 w 255"/>
                <a:gd name="T13" fmla="*/ 16 h 30"/>
                <a:gd name="T14" fmla="*/ 200 w 255"/>
                <a:gd name="T15" fmla="*/ 21 h 30"/>
                <a:gd name="T16" fmla="*/ 255 w 25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0">
                  <a:moveTo>
                    <a:pt x="0" y="0"/>
                  </a:moveTo>
                  <a:lnTo>
                    <a:pt x="28" y="2"/>
                  </a:lnTo>
                  <a:lnTo>
                    <a:pt x="57" y="4"/>
                  </a:lnTo>
                  <a:lnTo>
                    <a:pt x="86" y="7"/>
                  </a:lnTo>
                  <a:lnTo>
                    <a:pt x="114" y="9"/>
                  </a:lnTo>
                  <a:lnTo>
                    <a:pt x="143" y="12"/>
                  </a:lnTo>
                  <a:lnTo>
                    <a:pt x="172" y="16"/>
                  </a:lnTo>
                  <a:lnTo>
                    <a:pt x="200" y="21"/>
                  </a:lnTo>
                  <a:lnTo>
                    <a:pt x="255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7" name="Line 55">
              <a:extLst>
                <a:ext uri="{FF2B5EF4-FFF2-40B4-BE49-F238E27FC236}">
                  <a16:creationId xmlns:a16="http://schemas.microsoft.com/office/drawing/2014/main" id="{CF5D2D38-1AEA-4BE3-A8F6-1CD9EB43B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8" name="Line 56">
              <a:extLst>
                <a:ext uri="{FF2B5EF4-FFF2-40B4-BE49-F238E27FC236}">
                  <a16:creationId xmlns:a16="http://schemas.microsoft.com/office/drawing/2014/main" id="{38C0905D-76E7-47D9-BE91-8265011CD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665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9" name="Line 57">
              <a:extLst>
                <a:ext uri="{FF2B5EF4-FFF2-40B4-BE49-F238E27FC236}">
                  <a16:creationId xmlns:a16="http://schemas.microsoft.com/office/drawing/2014/main" id="{8188A9EF-609E-4D4F-A916-000360EE5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0" name="Line 58">
              <a:extLst>
                <a:ext uri="{FF2B5EF4-FFF2-40B4-BE49-F238E27FC236}">
                  <a16:creationId xmlns:a16="http://schemas.microsoft.com/office/drawing/2014/main" id="{59151D81-9635-4E7C-9E89-20F797140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3714751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1" name="Line 59">
              <a:extLst>
                <a:ext uri="{FF2B5EF4-FFF2-40B4-BE49-F238E27FC236}">
                  <a16:creationId xmlns:a16="http://schemas.microsoft.com/office/drawing/2014/main" id="{B5BD535E-0632-48B5-A561-96BFCA606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2" name="Line 60">
              <a:extLst>
                <a:ext uri="{FF2B5EF4-FFF2-40B4-BE49-F238E27FC236}">
                  <a16:creationId xmlns:a16="http://schemas.microsoft.com/office/drawing/2014/main" id="{290D77CA-BB34-4E02-A77D-0D41D6938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46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3" name="Line 61">
              <a:extLst>
                <a:ext uri="{FF2B5EF4-FFF2-40B4-BE49-F238E27FC236}">
                  <a16:creationId xmlns:a16="http://schemas.microsoft.com/office/drawing/2014/main" id="{68369FEF-FC3A-46CF-9D88-FAAE498A1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4" name="Line 62">
              <a:extLst>
                <a:ext uri="{FF2B5EF4-FFF2-40B4-BE49-F238E27FC236}">
                  <a16:creationId xmlns:a16="http://schemas.microsoft.com/office/drawing/2014/main" id="{E602366D-6FA0-4C61-9D10-9E5CCCC67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094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5" name="Line 63">
              <a:extLst>
                <a:ext uri="{FF2B5EF4-FFF2-40B4-BE49-F238E27FC236}">
                  <a16:creationId xmlns:a16="http://schemas.microsoft.com/office/drawing/2014/main" id="{03300882-8F85-4701-947A-08327FC4E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6" name="Line 64">
              <a:extLst>
                <a:ext uri="{FF2B5EF4-FFF2-40B4-BE49-F238E27FC236}">
                  <a16:creationId xmlns:a16="http://schemas.microsoft.com/office/drawing/2014/main" id="{0FA2FFB9-8C17-40D7-965D-AA7351915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27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7" name="Line 65">
              <a:extLst>
                <a:ext uri="{FF2B5EF4-FFF2-40B4-BE49-F238E27FC236}">
                  <a16:creationId xmlns:a16="http://schemas.microsoft.com/office/drawing/2014/main" id="{C9ABEEE0-A63A-4091-ACF1-395E19514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8" name="Line 66">
              <a:extLst>
                <a:ext uri="{FF2B5EF4-FFF2-40B4-BE49-F238E27FC236}">
                  <a16:creationId xmlns:a16="http://schemas.microsoft.com/office/drawing/2014/main" id="{AFAD5E62-6D87-4D86-B016-E5A56FEFB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475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9" name="Line 67">
              <a:extLst>
                <a:ext uri="{FF2B5EF4-FFF2-40B4-BE49-F238E27FC236}">
                  <a16:creationId xmlns:a16="http://schemas.microsoft.com/office/drawing/2014/main" id="{467D1D1E-B290-4E43-904D-34F4C43F2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0" name="Freeform 68">
              <a:extLst>
                <a:ext uri="{FF2B5EF4-FFF2-40B4-BE49-F238E27FC236}">
                  <a16:creationId xmlns:a16="http://schemas.microsoft.com/office/drawing/2014/main" id="{524133DF-9B30-4D8E-8323-C02A3A417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4621213"/>
              <a:ext cx="404813" cy="44450"/>
            </a:xfrm>
            <a:custGeom>
              <a:avLst/>
              <a:gdLst>
                <a:gd name="T0" fmla="*/ 0 w 255"/>
                <a:gd name="T1" fmla="*/ 0 h 28"/>
                <a:gd name="T2" fmla="*/ 29 w 255"/>
                <a:gd name="T3" fmla="*/ 1 h 28"/>
                <a:gd name="T4" fmla="*/ 58 w 255"/>
                <a:gd name="T5" fmla="*/ 2 h 28"/>
                <a:gd name="T6" fmla="*/ 87 w 255"/>
                <a:gd name="T7" fmla="*/ 5 h 28"/>
                <a:gd name="T8" fmla="*/ 117 w 255"/>
                <a:gd name="T9" fmla="*/ 7 h 28"/>
                <a:gd name="T10" fmla="*/ 146 w 255"/>
                <a:gd name="T11" fmla="*/ 11 h 28"/>
                <a:gd name="T12" fmla="*/ 175 w 255"/>
                <a:gd name="T13" fmla="*/ 15 h 28"/>
                <a:gd name="T14" fmla="*/ 204 w 255"/>
                <a:gd name="T15" fmla="*/ 19 h 28"/>
                <a:gd name="T16" fmla="*/ 255 w 255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">
                  <a:moveTo>
                    <a:pt x="0" y="0"/>
                  </a:moveTo>
                  <a:lnTo>
                    <a:pt x="29" y="1"/>
                  </a:lnTo>
                  <a:lnTo>
                    <a:pt x="58" y="2"/>
                  </a:lnTo>
                  <a:lnTo>
                    <a:pt x="87" y="5"/>
                  </a:lnTo>
                  <a:lnTo>
                    <a:pt x="117" y="7"/>
                  </a:lnTo>
                  <a:lnTo>
                    <a:pt x="146" y="11"/>
                  </a:lnTo>
                  <a:lnTo>
                    <a:pt x="175" y="15"/>
                  </a:lnTo>
                  <a:lnTo>
                    <a:pt x="204" y="19"/>
                  </a:lnTo>
                  <a:lnTo>
                    <a:pt x="255" y="2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1" name="Line 69">
              <a:extLst>
                <a:ext uri="{FF2B5EF4-FFF2-40B4-BE49-F238E27FC236}">
                  <a16:creationId xmlns:a16="http://schemas.microsoft.com/office/drawing/2014/main" id="{BAAEA6B2-5359-405F-B09C-7AE559D36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2" name="Line 70">
              <a:extLst>
                <a:ext uri="{FF2B5EF4-FFF2-40B4-BE49-F238E27FC236}">
                  <a16:creationId xmlns:a16="http://schemas.microsoft.com/office/drawing/2014/main" id="{D91ACB3D-2B13-4BA2-9280-4E2756D6B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4618038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3" name="Line 71">
              <a:extLst>
                <a:ext uri="{FF2B5EF4-FFF2-40B4-BE49-F238E27FC236}">
                  <a16:creationId xmlns:a16="http://schemas.microsoft.com/office/drawing/2014/main" id="{6C8F27B4-0927-4819-96BB-4F68849C0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4" name="Line 72">
              <a:extLst>
                <a:ext uri="{FF2B5EF4-FFF2-40B4-BE49-F238E27FC236}">
                  <a16:creationId xmlns:a16="http://schemas.microsoft.com/office/drawing/2014/main" id="{DBC75432-CA54-4AED-8F0C-24A0C2109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4760913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5" name="Line 73">
              <a:extLst>
                <a:ext uri="{FF2B5EF4-FFF2-40B4-BE49-F238E27FC236}">
                  <a16:creationId xmlns:a16="http://schemas.microsoft.com/office/drawing/2014/main" id="{D07C6F9E-0747-46F1-9FB0-5AD40E345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6" name="Freeform 74">
              <a:extLst>
                <a:ext uri="{FF2B5EF4-FFF2-40B4-BE49-F238E27FC236}">
                  <a16:creationId xmlns:a16="http://schemas.microsoft.com/office/drawing/2014/main" id="{BA13C293-143D-460D-8BCD-0FBBC74C3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65663"/>
              <a:ext cx="1000125" cy="47625"/>
            </a:xfrm>
            <a:custGeom>
              <a:avLst/>
              <a:gdLst>
                <a:gd name="T0" fmla="*/ 0 w 630"/>
                <a:gd name="T1" fmla="*/ 30 h 30"/>
                <a:gd name="T2" fmla="*/ 28 w 630"/>
                <a:gd name="T3" fmla="*/ 25 h 30"/>
                <a:gd name="T4" fmla="*/ 56 w 630"/>
                <a:gd name="T5" fmla="*/ 20 h 30"/>
                <a:gd name="T6" fmla="*/ 85 w 630"/>
                <a:gd name="T7" fmla="*/ 16 h 30"/>
                <a:gd name="T8" fmla="*/ 113 w 630"/>
                <a:gd name="T9" fmla="*/ 12 h 30"/>
                <a:gd name="T10" fmla="*/ 142 w 630"/>
                <a:gd name="T11" fmla="*/ 8 h 30"/>
                <a:gd name="T12" fmla="*/ 172 w 630"/>
                <a:gd name="T13" fmla="*/ 6 h 30"/>
                <a:gd name="T14" fmla="*/ 200 w 630"/>
                <a:gd name="T15" fmla="*/ 5 h 30"/>
                <a:gd name="T16" fmla="*/ 229 w 630"/>
                <a:gd name="T17" fmla="*/ 2 h 30"/>
                <a:gd name="T18" fmla="*/ 258 w 630"/>
                <a:gd name="T19" fmla="*/ 1 h 30"/>
                <a:gd name="T20" fmla="*/ 286 w 630"/>
                <a:gd name="T21" fmla="*/ 1 h 30"/>
                <a:gd name="T22" fmla="*/ 315 w 630"/>
                <a:gd name="T23" fmla="*/ 0 h 30"/>
                <a:gd name="T24" fmla="*/ 344 w 630"/>
                <a:gd name="T25" fmla="*/ 1 h 30"/>
                <a:gd name="T26" fmla="*/ 372 w 630"/>
                <a:gd name="T27" fmla="*/ 1 h 30"/>
                <a:gd name="T28" fmla="*/ 401 w 630"/>
                <a:gd name="T29" fmla="*/ 2 h 30"/>
                <a:gd name="T30" fmla="*/ 431 w 630"/>
                <a:gd name="T31" fmla="*/ 5 h 30"/>
                <a:gd name="T32" fmla="*/ 460 w 630"/>
                <a:gd name="T33" fmla="*/ 6 h 30"/>
                <a:gd name="T34" fmla="*/ 488 w 630"/>
                <a:gd name="T35" fmla="*/ 10 h 30"/>
                <a:gd name="T36" fmla="*/ 517 w 630"/>
                <a:gd name="T37" fmla="*/ 12 h 30"/>
                <a:gd name="T38" fmla="*/ 545 w 630"/>
                <a:gd name="T39" fmla="*/ 16 h 30"/>
                <a:gd name="T40" fmla="*/ 574 w 630"/>
                <a:gd name="T41" fmla="*/ 20 h 30"/>
                <a:gd name="T42" fmla="*/ 630 w 6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30">
                  <a:moveTo>
                    <a:pt x="0" y="30"/>
                  </a:moveTo>
                  <a:lnTo>
                    <a:pt x="28" y="25"/>
                  </a:lnTo>
                  <a:lnTo>
                    <a:pt x="56" y="20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8"/>
                  </a:lnTo>
                  <a:lnTo>
                    <a:pt x="172" y="6"/>
                  </a:lnTo>
                  <a:lnTo>
                    <a:pt x="200" y="5"/>
                  </a:lnTo>
                  <a:lnTo>
                    <a:pt x="229" y="2"/>
                  </a:lnTo>
                  <a:lnTo>
                    <a:pt x="258" y="1"/>
                  </a:lnTo>
                  <a:lnTo>
                    <a:pt x="286" y="1"/>
                  </a:lnTo>
                  <a:lnTo>
                    <a:pt x="315" y="0"/>
                  </a:lnTo>
                  <a:lnTo>
                    <a:pt x="344" y="1"/>
                  </a:lnTo>
                  <a:lnTo>
                    <a:pt x="372" y="1"/>
                  </a:lnTo>
                  <a:lnTo>
                    <a:pt x="401" y="2"/>
                  </a:lnTo>
                  <a:lnTo>
                    <a:pt x="431" y="5"/>
                  </a:lnTo>
                  <a:lnTo>
                    <a:pt x="460" y="6"/>
                  </a:lnTo>
                  <a:lnTo>
                    <a:pt x="488" y="10"/>
                  </a:lnTo>
                  <a:lnTo>
                    <a:pt x="517" y="12"/>
                  </a:lnTo>
                  <a:lnTo>
                    <a:pt x="545" y="16"/>
                  </a:lnTo>
                  <a:lnTo>
                    <a:pt x="574" y="20"/>
                  </a:lnTo>
                  <a:lnTo>
                    <a:pt x="630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7" name="Line 75">
              <a:extLst>
                <a:ext uri="{FF2B5EF4-FFF2-40B4-BE49-F238E27FC236}">
                  <a16:creationId xmlns:a16="http://schemas.microsoft.com/office/drawing/2014/main" id="{77EB7236-7140-4FFD-BE2E-7144337B9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8" name="Line 76">
              <a:extLst>
                <a:ext uri="{FF2B5EF4-FFF2-40B4-BE49-F238E27FC236}">
                  <a16:creationId xmlns:a16="http://schemas.microsoft.com/office/drawing/2014/main" id="{F9EB067E-E263-4F3C-B089-EB16C9BE1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9" name="Line 77">
              <a:extLst>
                <a:ext uri="{FF2B5EF4-FFF2-40B4-BE49-F238E27FC236}">
                  <a16:creationId xmlns:a16="http://schemas.microsoft.com/office/drawing/2014/main" id="{67639C9B-7194-4688-8133-0035D0582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760913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0" name="Line 78">
              <a:extLst>
                <a:ext uri="{FF2B5EF4-FFF2-40B4-BE49-F238E27FC236}">
                  <a16:creationId xmlns:a16="http://schemas.microsoft.com/office/drawing/2014/main" id="{E7E4EFE4-A4C1-48AC-9585-5437DA309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Line 79">
              <a:extLst>
                <a:ext uri="{FF2B5EF4-FFF2-40B4-BE49-F238E27FC236}">
                  <a16:creationId xmlns:a16="http://schemas.microsoft.com/office/drawing/2014/main" id="{52010F13-3F55-4281-91C6-B867A34AF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80">
              <a:extLst>
                <a:ext uri="{FF2B5EF4-FFF2-40B4-BE49-F238E27FC236}">
                  <a16:creationId xmlns:a16="http://schemas.microsoft.com/office/drawing/2014/main" id="{30D07803-893F-4585-A44D-E032D04EBD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Line 81">
              <a:extLst>
                <a:ext uri="{FF2B5EF4-FFF2-40B4-BE49-F238E27FC236}">
                  <a16:creationId xmlns:a16="http://schemas.microsoft.com/office/drawing/2014/main" id="{7A4CE492-EDA6-479C-9FBC-A5270608B7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Line 82">
              <a:extLst>
                <a:ext uri="{FF2B5EF4-FFF2-40B4-BE49-F238E27FC236}">
                  <a16:creationId xmlns:a16="http://schemas.microsoft.com/office/drawing/2014/main" id="{4B15FF12-4BDD-4967-896C-D7DCE818A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Line 83">
              <a:extLst>
                <a:ext uri="{FF2B5EF4-FFF2-40B4-BE49-F238E27FC236}">
                  <a16:creationId xmlns:a16="http://schemas.microsoft.com/office/drawing/2014/main" id="{EC5285DD-E172-40B2-ABAD-DC10057BA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Line 84">
              <a:extLst>
                <a:ext uri="{FF2B5EF4-FFF2-40B4-BE49-F238E27FC236}">
                  <a16:creationId xmlns:a16="http://schemas.microsoft.com/office/drawing/2014/main" id="{188A3B97-53D1-4B3B-BE97-02D6B3A33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Line 85">
              <a:extLst>
                <a:ext uri="{FF2B5EF4-FFF2-40B4-BE49-F238E27FC236}">
                  <a16:creationId xmlns:a16="http://schemas.microsoft.com/office/drawing/2014/main" id="{0EB13FC8-3833-4393-A920-7F988187BA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Line 86">
              <a:extLst>
                <a:ext uri="{FF2B5EF4-FFF2-40B4-BE49-F238E27FC236}">
                  <a16:creationId xmlns:a16="http://schemas.microsoft.com/office/drawing/2014/main" id="{57A7718D-5201-4B22-BA99-410E9545A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Line 87">
              <a:extLst>
                <a:ext uri="{FF2B5EF4-FFF2-40B4-BE49-F238E27FC236}">
                  <a16:creationId xmlns:a16="http://schemas.microsoft.com/office/drawing/2014/main" id="{14665B35-204E-4FA7-B2D1-F82D2BBDFF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Line 88">
              <a:extLst>
                <a:ext uri="{FF2B5EF4-FFF2-40B4-BE49-F238E27FC236}">
                  <a16:creationId xmlns:a16="http://schemas.microsoft.com/office/drawing/2014/main" id="{560CA762-90BC-49AB-BB9D-1414BBB6DA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89">
              <a:extLst>
                <a:ext uri="{FF2B5EF4-FFF2-40B4-BE49-F238E27FC236}">
                  <a16:creationId xmlns:a16="http://schemas.microsoft.com/office/drawing/2014/main" id="{77CC0B01-12F7-41EA-81AF-A00E7BB86D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Line 90">
              <a:extLst>
                <a:ext uri="{FF2B5EF4-FFF2-40B4-BE49-F238E27FC236}">
                  <a16:creationId xmlns:a16="http://schemas.microsoft.com/office/drawing/2014/main" id="{4E81B0C0-043F-407E-B36F-1C540F949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3" name="Line 91">
              <a:extLst>
                <a:ext uri="{FF2B5EF4-FFF2-40B4-BE49-F238E27FC236}">
                  <a16:creationId xmlns:a16="http://schemas.microsoft.com/office/drawing/2014/main" id="{F668066D-012E-4648-8E3A-F5C036FBF0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4" name="Line 92">
              <a:extLst>
                <a:ext uri="{FF2B5EF4-FFF2-40B4-BE49-F238E27FC236}">
                  <a16:creationId xmlns:a16="http://schemas.microsoft.com/office/drawing/2014/main" id="{273D17A6-3059-4BE5-8AC6-019356653A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Line 93">
              <a:extLst>
                <a:ext uri="{FF2B5EF4-FFF2-40B4-BE49-F238E27FC236}">
                  <a16:creationId xmlns:a16="http://schemas.microsoft.com/office/drawing/2014/main" id="{E7A53542-A635-40A2-97D7-690FBC9F2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Line 94">
              <a:extLst>
                <a:ext uri="{FF2B5EF4-FFF2-40B4-BE49-F238E27FC236}">
                  <a16:creationId xmlns:a16="http://schemas.microsoft.com/office/drawing/2014/main" id="{8021F2DC-F3F9-441C-89DC-7150AC7B6D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Line 95">
              <a:extLst>
                <a:ext uri="{FF2B5EF4-FFF2-40B4-BE49-F238E27FC236}">
                  <a16:creationId xmlns:a16="http://schemas.microsoft.com/office/drawing/2014/main" id="{C7F44C64-2B57-496D-A946-80B2245506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Line 96">
              <a:extLst>
                <a:ext uri="{FF2B5EF4-FFF2-40B4-BE49-F238E27FC236}">
                  <a16:creationId xmlns:a16="http://schemas.microsoft.com/office/drawing/2014/main" id="{A4A2D647-CE46-4D32-8ED2-364FA17AD2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97">
              <a:extLst>
                <a:ext uri="{FF2B5EF4-FFF2-40B4-BE49-F238E27FC236}">
                  <a16:creationId xmlns:a16="http://schemas.microsoft.com/office/drawing/2014/main" id="{848D8488-7388-4C7D-A2C2-D77473656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98">
              <a:extLst>
                <a:ext uri="{FF2B5EF4-FFF2-40B4-BE49-F238E27FC236}">
                  <a16:creationId xmlns:a16="http://schemas.microsoft.com/office/drawing/2014/main" id="{B9B8CB8E-5DB1-42A8-9010-7143E332C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Line 99">
              <a:extLst>
                <a:ext uri="{FF2B5EF4-FFF2-40B4-BE49-F238E27FC236}">
                  <a16:creationId xmlns:a16="http://schemas.microsoft.com/office/drawing/2014/main" id="{2ED33954-7ACB-4201-BB3D-F2DD26C66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2" name="Line 100">
              <a:extLst>
                <a:ext uri="{FF2B5EF4-FFF2-40B4-BE49-F238E27FC236}">
                  <a16:creationId xmlns:a16="http://schemas.microsoft.com/office/drawing/2014/main" id="{8A9F061D-9575-4810-97EE-022BE9B90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3" name="Line 101">
              <a:extLst>
                <a:ext uri="{FF2B5EF4-FFF2-40B4-BE49-F238E27FC236}">
                  <a16:creationId xmlns:a16="http://schemas.microsoft.com/office/drawing/2014/main" id="{9293AAC8-261A-4D73-AECE-24DD6F768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Line 102">
              <a:extLst>
                <a:ext uri="{FF2B5EF4-FFF2-40B4-BE49-F238E27FC236}">
                  <a16:creationId xmlns:a16="http://schemas.microsoft.com/office/drawing/2014/main" id="{C5A06CB3-9DEB-4EA8-8ADB-E78EEC636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103">
              <a:extLst>
                <a:ext uri="{FF2B5EF4-FFF2-40B4-BE49-F238E27FC236}">
                  <a16:creationId xmlns:a16="http://schemas.microsoft.com/office/drawing/2014/main" id="{06FBBF25-B7AC-4CC2-8392-B79F9312DA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104">
              <a:extLst>
                <a:ext uri="{FF2B5EF4-FFF2-40B4-BE49-F238E27FC236}">
                  <a16:creationId xmlns:a16="http://schemas.microsoft.com/office/drawing/2014/main" id="{49268EC7-6837-4BD0-918E-855418339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105">
              <a:extLst>
                <a:ext uri="{FF2B5EF4-FFF2-40B4-BE49-F238E27FC236}">
                  <a16:creationId xmlns:a16="http://schemas.microsoft.com/office/drawing/2014/main" id="{7D1FE9C9-2CB8-4882-ABA4-FEFB04A981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106">
              <a:extLst>
                <a:ext uri="{FF2B5EF4-FFF2-40B4-BE49-F238E27FC236}">
                  <a16:creationId xmlns:a16="http://schemas.microsoft.com/office/drawing/2014/main" id="{5869C495-46E0-430D-9A87-CF15BF3D6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9" name="Line 107">
              <a:extLst>
                <a:ext uri="{FF2B5EF4-FFF2-40B4-BE49-F238E27FC236}">
                  <a16:creationId xmlns:a16="http://schemas.microsoft.com/office/drawing/2014/main" id="{E101C28F-5DC1-4C18-846A-C3332E20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0" name="Line 108">
              <a:extLst>
                <a:ext uri="{FF2B5EF4-FFF2-40B4-BE49-F238E27FC236}">
                  <a16:creationId xmlns:a16="http://schemas.microsoft.com/office/drawing/2014/main" id="{6652B960-AB91-4CB0-A379-BAAFC7B3D4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1" name="Line 109">
              <a:extLst>
                <a:ext uri="{FF2B5EF4-FFF2-40B4-BE49-F238E27FC236}">
                  <a16:creationId xmlns:a16="http://schemas.microsoft.com/office/drawing/2014/main" id="{F46A19C1-89BA-4100-B865-CFD4991FB1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2" name="Line 110">
              <a:extLst>
                <a:ext uri="{FF2B5EF4-FFF2-40B4-BE49-F238E27FC236}">
                  <a16:creationId xmlns:a16="http://schemas.microsoft.com/office/drawing/2014/main" id="{895A298C-D133-4537-B411-C714EF727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3" name="Line 111">
              <a:extLst>
                <a:ext uri="{FF2B5EF4-FFF2-40B4-BE49-F238E27FC236}">
                  <a16:creationId xmlns:a16="http://schemas.microsoft.com/office/drawing/2014/main" id="{D6112374-FABC-49F3-83D7-2E68154F1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4" name="Line 112">
              <a:extLst>
                <a:ext uri="{FF2B5EF4-FFF2-40B4-BE49-F238E27FC236}">
                  <a16:creationId xmlns:a16="http://schemas.microsoft.com/office/drawing/2014/main" id="{BFD7F127-4571-494E-B078-78914FCDD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5" name="Line 113">
              <a:extLst>
                <a:ext uri="{FF2B5EF4-FFF2-40B4-BE49-F238E27FC236}">
                  <a16:creationId xmlns:a16="http://schemas.microsoft.com/office/drawing/2014/main" id="{EE8F4420-9B42-4FD4-814D-6FB6043CD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6" name="Line 114">
              <a:extLst>
                <a:ext uri="{FF2B5EF4-FFF2-40B4-BE49-F238E27FC236}">
                  <a16:creationId xmlns:a16="http://schemas.microsoft.com/office/drawing/2014/main" id="{B4F0D980-879A-433A-8194-D908AB1DE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7" name="Line 115">
              <a:extLst>
                <a:ext uri="{FF2B5EF4-FFF2-40B4-BE49-F238E27FC236}">
                  <a16:creationId xmlns:a16="http://schemas.microsoft.com/office/drawing/2014/main" id="{B107B8A0-2F24-4DD1-BC29-F06E959C48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8" name="Line 116">
              <a:extLst>
                <a:ext uri="{FF2B5EF4-FFF2-40B4-BE49-F238E27FC236}">
                  <a16:creationId xmlns:a16="http://schemas.microsoft.com/office/drawing/2014/main" id="{8D5774F5-955B-4E2F-ADA4-32386A96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9" name="Line 117">
              <a:extLst>
                <a:ext uri="{FF2B5EF4-FFF2-40B4-BE49-F238E27FC236}">
                  <a16:creationId xmlns:a16="http://schemas.microsoft.com/office/drawing/2014/main" id="{4B7377BE-7438-40B1-9214-273680F75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0" name="Line 118">
              <a:extLst>
                <a:ext uri="{FF2B5EF4-FFF2-40B4-BE49-F238E27FC236}">
                  <a16:creationId xmlns:a16="http://schemas.microsoft.com/office/drawing/2014/main" id="{174AA2F0-80FB-42ED-BEDD-2B4046A29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1" name="Line 119">
              <a:extLst>
                <a:ext uri="{FF2B5EF4-FFF2-40B4-BE49-F238E27FC236}">
                  <a16:creationId xmlns:a16="http://schemas.microsoft.com/office/drawing/2014/main" id="{1747B724-463E-49B2-9A77-ADF3C9BFB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2" name="Line 120">
              <a:extLst>
                <a:ext uri="{FF2B5EF4-FFF2-40B4-BE49-F238E27FC236}">
                  <a16:creationId xmlns:a16="http://schemas.microsoft.com/office/drawing/2014/main" id="{340B7ECD-8999-48FD-B6EA-7F1CE96AB1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3" name="Line 121">
              <a:extLst>
                <a:ext uri="{FF2B5EF4-FFF2-40B4-BE49-F238E27FC236}">
                  <a16:creationId xmlns:a16="http://schemas.microsoft.com/office/drawing/2014/main" id="{F9B8EE3B-3FF7-4AC2-B52D-9A359989DD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4" name="Line 122">
              <a:extLst>
                <a:ext uri="{FF2B5EF4-FFF2-40B4-BE49-F238E27FC236}">
                  <a16:creationId xmlns:a16="http://schemas.microsoft.com/office/drawing/2014/main" id="{D301776C-EFB5-46B1-9AE1-5F99B3AB5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5" name="Line 123">
              <a:extLst>
                <a:ext uri="{FF2B5EF4-FFF2-40B4-BE49-F238E27FC236}">
                  <a16:creationId xmlns:a16="http://schemas.microsoft.com/office/drawing/2014/main" id="{147D4795-1210-4D4D-BE24-4FD7ED30F9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6" name="Line 124">
              <a:extLst>
                <a:ext uri="{FF2B5EF4-FFF2-40B4-BE49-F238E27FC236}">
                  <a16:creationId xmlns:a16="http://schemas.microsoft.com/office/drawing/2014/main" id="{3415AB2F-9013-4546-9354-3488BFD951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7" name="Line 125">
              <a:extLst>
                <a:ext uri="{FF2B5EF4-FFF2-40B4-BE49-F238E27FC236}">
                  <a16:creationId xmlns:a16="http://schemas.microsoft.com/office/drawing/2014/main" id="{48BAE611-7CDD-4462-BBC9-27F575B96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8" name="Line 126">
              <a:extLst>
                <a:ext uri="{FF2B5EF4-FFF2-40B4-BE49-F238E27FC236}">
                  <a16:creationId xmlns:a16="http://schemas.microsoft.com/office/drawing/2014/main" id="{D0921D26-5DCD-4DA5-B7B6-A2A004212A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2675" y="340360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9" name="Line 127">
              <a:extLst>
                <a:ext uri="{FF2B5EF4-FFF2-40B4-BE49-F238E27FC236}">
                  <a16:creationId xmlns:a16="http://schemas.microsoft.com/office/drawing/2014/main" id="{CB7F895B-0DD6-4BE6-BF3F-168B475353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3013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0" name="Line 128">
              <a:extLst>
                <a:ext uri="{FF2B5EF4-FFF2-40B4-BE49-F238E27FC236}">
                  <a16:creationId xmlns:a16="http://schemas.microsoft.com/office/drawing/2014/main" id="{181B682F-E101-41CA-A238-9A8C05E46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1" name="Line 129">
              <a:extLst>
                <a:ext uri="{FF2B5EF4-FFF2-40B4-BE49-F238E27FC236}">
                  <a16:creationId xmlns:a16="http://schemas.microsoft.com/office/drawing/2014/main" id="{EE4897C2-7155-4C3F-B340-D8EDDFCD2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483235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1098" name="Gruppieren 1097">
            <a:extLst>
              <a:ext uri="{FF2B5EF4-FFF2-40B4-BE49-F238E27FC236}">
                <a16:creationId xmlns:a16="http://schemas.microsoft.com/office/drawing/2014/main" id="{8629A0B4-1C29-4E84-84A6-0871E6E4E9EB}"/>
              </a:ext>
            </a:extLst>
          </p:cNvPr>
          <p:cNvGrpSpPr/>
          <p:nvPr/>
        </p:nvGrpSpPr>
        <p:grpSpPr>
          <a:xfrm>
            <a:off x="2987100" y="2900363"/>
            <a:ext cx="2346325" cy="2346325"/>
            <a:chOff x="5683250" y="2697163"/>
            <a:chExt cx="2346325" cy="2346325"/>
          </a:xfrm>
        </p:grpSpPr>
        <p:sp>
          <p:nvSpPr>
            <p:cNvPr id="622" name="AutoShape 600">
              <a:extLst>
                <a:ext uri="{FF2B5EF4-FFF2-40B4-BE49-F238E27FC236}">
                  <a16:creationId xmlns:a16="http://schemas.microsoft.com/office/drawing/2014/main" id="{FA9BBC98-A872-4E1E-8D6F-ED2DE4E800A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683250" y="2697163"/>
              <a:ext cx="2346325" cy="234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grpSp>
          <p:nvGrpSpPr>
            <p:cNvPr id="1097" name="Gruppieren 1096">
              <a:extLst>
                <a:ext uri="{FF2B5EF4-FFF2-40B4-BE49-F238E27FC236}">
                  <a16:creationId xmlns:a16="http://schemas.microsoft.com/office/drawing/2014/main" id="{42B36C68-422B-459E-B581-B777D4976C42}"/>
                </a:ext>
              </a:extLst>
            </p:cNvPr>
            <p:cNvGrpSpPr/>
            <p:nvPr/>
          </p:nvGrpSpPr>
          <p:grpSpPr>
            <a:xfrm>
              <a:off x="5834063" y="2838451"/>
              <a:ext cx="1957388" cy="1992313"/>
              <a:chOff x="5834063" y="2838451"/>
              <a:chExt cx="1957388" cy="1992313"/>
            </a:xfrm>
          </p:grpSpPr>
          <p:sp>
            <p:nvSpPr>
              <p:cNvPr id="886" name="Freeform 603">
                <a:extLst>
                  <a:ext uri="{FF2B5EF4-FFF2-40B4-BE49-F238E27FC236}">
                    <a16:creationId xmlns:a16="http://schemas.microsoft.com/office/drawing/2014/main" id="{D4081417-955A-457D-8133-18CB4FB1A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325" y="3302001"/>
                <a:ext cx="19050" cy="6350"/>
              </a:xfrm>
              <a:custGeom>
                <a:avLst/>
                <a:gdLst>
                  <a:gd name="T0" fmla="*/ 0 w 12"/>
                  <a:gd name="T1" fmla="*/ 4 h 4"/>
                  <a:gd name="T2" fmla="*/ 2 w 12"/>
                  <a:gd name="T3" fmla="*/ 0 h 4"/>
                  <a:gd name="T4" fmla="*/ 8 w 12"/>
                  <a:gd name="T5" fmla="*/ 0 h 4"/>
                  <a:gd name="T6" fmla="*/ 10 w 12"/>
                  <a:gd name="T7" fmla="*/ 2 h 4"/>
                  <a:gd name="T8" fmla="*/ 12 w 12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lnTo>
                      <a:pt x="2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7" name="Line 604">
                <a:extLst>
                  <a:ext uri="{FF2B5EF4-FFF2-40B4-BE49-F238E27FC236}">
                    <a16:creationId xmlns:a16="http://schemas.microsoft.com/office/drawing/2014/main" id="{F00B1E7B-680B-41E6-9ECD-3DA3D3BAE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10375" y="3308351"/>
                <a:ext cx="57150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8" name="Freeform 605">
                <a:extLst>
                  <a:ext uri="{FF2B5EF4-FFF2-40B4-BE49-F238E27FC236}">
                    <a16:creationId xmlns:a16="http://schemas.microsoft.com/office/drawing/2014/main" id="{B6BF1D28-71D0-4393-8BCF-307D4600C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5" y="3362326"/>
                <a:ext cx="3175" cy="22225"/>
              </a:xfrm>
              <a:custGeom>
                <a:avLst/>
                <a:gdLst>
                  <a:gd name="T0" fmla="*/ 0 w 2"/>
                  <a:gd name="T1" fmla="*/ 0 h 14"/>
                  <a:gd name="T2" fmla="*/ 2 w 2"/>
                  <a:gd name="T3" fmla="*/ 4 h 14"/>
                  <a:gd name="T4" fmla="*/ 2 w 2"/>
                  <a:gd name="T5" fmla="*/ 8 h 14"/>
                  <a:gd name="T6" fmla="*/ 2 w 2"/>
                  <a:gd name="T7" fmla="*/ 12 h 14"/>
                  <a:gd name="T8" fmla="*/ 0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9" name="Freeform 606">
                <a:extLst>
                  <a:ext uri="{FF2B5EF4-FFF2-40B4-BE49-F238E27FC236}">
                    <a16:creationId xmlns:a16="http://schemas.microsoft.com/office/drawing/2014/main" id="{B61AC443-F019-41B0-BFF9-9D51C8CB2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325" y="3438526"/>
                <a:ext cx="19050" cy="3175"/>
              </a:xfrm>
              <a:custGeom>
                <a:avLst/>
                <a:gdLst>
                  <a:gd name="T0" fmla="*/ 12 w 12"/>
                  <a:gd name="T1" fmla="*/ 0 h 2"/>
                  <a:gd name="T2" fmla="*/ 10 w 12"/>
                  <a:gd name="T3" fmla="*/ 2 h 2"/>
                  <a:gd name="T4" fmla="*/ 6 w 12"/>
                  <a:gd name="T5" fmla="*/ 2 h 2"/>
                  <a:gd name="T6" fmla="*/ 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0" name="Freeform 607">
                <a:extLst>
                  <a:ext uri="{FF2B5EF4-FFF2-40B4-BE49-F238E27FC236}">
                    <a16:creationId xmlns:a16="http://schemas.microsoft.com/office/drawing/2014/main" id="{DB7028FC-497F-4A2D-A207-B365FA9A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3387726"/>
                <a:ext cx="17463" cy="1588"/>
              </a:xfrm>
              <a:custGeom>
                <a:avLst/>
                <a:gdLst>
                  <a:gd name="T0" fmla="*/ 0 w 11"/>
                  <a:gd name="T1" fmla="*/ 1 h 1"/>
                  <a:gd name="T2" fmla="*/ 2 w 11"/>
                  <a:gd name="T3" fmla="*/ 0 h 1"/>
                  <a:gd name="T4" fmla="*/ 5 w 11"/>
                  <a:gd name="T5" fmla="*/ 0 h 1"/>
                  <a:gd name="T6" fmla="*/ 9 w 11"/>
                  <a:gd name="T7" fmla="*/ 1 h 1"/>
                  <a:gd name="T8" fmla="*/ 11 w 1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">
                    <a:moveTo>
                      <a:pt x="0" y="1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1" name="Line 608">
                <a:extLst>
                  <a:ext uri="{FF2B5EF4-FFF2-40B4-BE49-F238E27FC236}">
                    <a16:creationId xmlns:a16="http://schemas.microsoft.com/office/drawing/2014/main" id="{6FA23427-D38E-4CEB-A26C-EDA9D4073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45263" y="357028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2" name="Line 609">
                <a:extLst>
                  <a:ext uri="{FF2B5EF4-FFF2-40B4-BE49-F238E27FC236}">
                    <a16:creationId xmlns:a16="http://schemas.microsoft.com/office/drawing/2014/main" id="{95FDE155-4D87-4EAA-9564-0C402AFC5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8438" y="35766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3" name="Line 610">
                <a:extLst>
                  <a:ext uri="{FF2B5EF4-FFF2-40B4-BE49-F238E27FC236}">
                    <a16:creationId xmlns:a16="http://schemas.microsoft.com/office/drawing/2014/main" id="{431B917E-371B-4330-A4C3-C03310B42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51613" y="34321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4" name="Freeform 611">
                <a:extLst>
                  <a:ext uri="{FF2B5EF4-FFF2-40B4-BE49-F238E27FC236}">
                    <a16:creationId xmlns:a16="http://schemas.microsoft.com/office/drawing/2014/main" id="{9501600D-F38E-416A-AEA1-FD7AC8511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5" y="3429001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3 w 13"/>
                  <a:gd name="T3" fmla="*/ 0 h 2"/>
                  <a:gd name="T4" fmla="*/ 7 w 13"/>
                  <a:gd name="T5" fmla="*/ 0 h 2"/>
                  <a:gd name="T6" fmla="*/ 11 w 13"/>
                  <a:gd name="T7" fmla="*/ 0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5" name="Line 612">
                <a:extLst>
                  <a:ext uri="{FF2B5EF4-FFF2-40B4-BE49-F238E27FC236}">
                    <a16:creationId xmlns:a16="http://schemas.microsoft.com/office/drawing/2014/main" id="{816C68C8-7B40-4937-8256-BAE578EDF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6713" y="34321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6" name="Freeform 613">
                <a:extLst>
                  <a:ext uri="{FF2B5EF4-FFF2-40B4-BE49-F238E27FC236}">
                    <a16:creationId xmlns:a16="http://schemas.microsoft.com/office/drawing/2014/main" id="{A8A54A4B-7705-499B-B00D-26DCDA2BA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9888" y="3435351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8 h 13"/>
                  <a:gd name="T6" fmla="*/ 0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7" name="Line 614">
                <a:extLst>
                  <a:ext uri="{FF2B5EF4-FFF2-40B4-BE49-F238E27FC236}">
                    <a16:creationId xmlns:a16="http://schemas.microsoft.com/office/drawing/2014/main" id="{FDE07750-C709-48E3-9998-F41B9056D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75425" y="34559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8" name="Line 615">
                <a:extLst>
                  <a:ext uri="{FF2B5EF4-FFF2-40B4-BE49-F238E27FC236}">
                    <a16:creationId xmlns:a16="http://schemas.microsoft.com/office/drawing/2014/main" id="{7FDBB6BA-FECE-4734-AEA2-AE5FB1FF57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75425" y="36004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9" name="Line 616">
                <a:extLst>
                  <a:ext uri="{FF2B5EF4-FFF2-40B4-BE49-F238E27FC236}">
                    <a16:creationId xmlns:a16="http://schemas.microsoft.com/office/drawing/2014/main" id="{90238DCB-E4A3-45FC-B419-FD3ECDBFE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5425" y="3603626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0" name="Line 617">
                <a:extLst>
                  <a:ext uri="{FF2B5EF4-FFF2-40B4-BE49-F238E27FC236}">
                    <a16:creationId xmlns:a16="http://schemas.microsoft.com/office/drawing/2014/main" id="{BA165975-057C-43CC-ADD4-75F634FC5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75425" y="3603626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1" name="Line 618">
                <a:extLst>
                  <a:ext uri="{FF2B5EF4-FFF2-40B4-BE49-F238E27FC236}">
                    <a16:creationId xmlns:a16="http://schemas.microsoft.com/office/drawing/2014/main" id="{AE343C0A-92C9-4CEC-8F50-C832024C3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81775" y="3462338"/>
                <a:ext cx="141288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2" name="Freeform 619">
                <a:extLst>
                  <a:ext uri="{FF2B5EF4-FFF2-40B4-BE49-F238E27FC236}">
                    <a16:creationId xmlns:a16="http://schemas.microsoft.com/office/drawing/2014/main" id="{FFAFCB6F-68C9-4315-9C10-30949244A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063" y="3455988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2 h 4"/>
                  <a:gd name="T4" fmla="*/ 7 w 13"/>
                  <a:gd name="T5" fmla="*/ 0 h 4"/>
                  <a:gd name="T6" fmla="*/ 11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2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3" name="Line 620">
                <a:extLst>
                  <a:ext uri="{FF2B5EF4-FFF2-40B4-BE49-F238E27FC236}">
                    <a16:creationId xmlns:a16="http://schemas.microsoft.com/office/drawing/2014/main" id="{21AFC418-F174-45F3-87C1-9D2592F91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43700" y="34623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4" name="Freeform 621">
                <a:extLst>
                  <a:ext uri="{FF2B5EF4-FFF2-40B4-BE49-F238E27FC236}">
                    <a16:creationId xmlns:a16="http://schemas.microsoft.com/office/drawing/2014/main" id="{749AE447-D2E8-46BA-AC55-6512EA7D6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75" y="3465513"/>
                <a:ext cx="3175" cy="17463"/>
              </a:xfrm>
              <a:custGeom>
                <a:avLst/>
                <a:gdLst>
                  <a:gd name="T0" fmla="*/ 0 w 2"/>
                  <a:gd name="T1" fmla="*/ 0 h 11"/>
                  <a:gd name="T2" fmla="*/ 2 w 2"/>
                  <a:gd name="T3" fmla="*/ 2 h 11"/>
                  <a:gd name="T4" fmla="*/ 2 w 2"/>
                  <a:gd name="T5" fmla="*/ 6 h 11"/>
                  <a:gd name="T6" fmla="*/ 2 w 2"/>
                  <a:gd name="T7" fmla="*/ 9 h 11"/>
                  <a:gd name="T8" fmla="*/ 0 w 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5" name="Line 622">
                <a:extLst>
                  <a:ext uri="{FF2B5EF4-FFF2-40B4-BE49-F238E27FC236}">
                    <a16:creationId xmlns:a16="http://schemas.microsoft.com/office/drawing/2014/main" id="{2D8B35B5-0082-4A8E-B4D3-26825E672A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02413" y="34829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6" name="Line 623">
                <a:extLst>
                  <a:ext uri="{FF2B5EF4-FFF2-40B4-BE49-F238E27FC236}">
                    <a16:creationId xmlns:a16="http://schemas.microsoft.com/office/drawing/2014/main" id="{01E70A3E-5C5A-4134-A9BA-DB2C0377B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02413" y="362743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7" name="Line 624">
                <a:extLst>
                  <a:ext uri="{FF2B5EF4-FFF2-40B4-BE49-F238E27FC236}">
                    <a16:creationId xmlns:a16="http://schemas.microsoft.com/office/drawing/2014/main" id="{74E54F07-BDFB-4BA8-8592-E1DF624F9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02413" y="36306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8" name="Line 625">
                <a:extLst>
                  <a:ext uri="{FF2B5EF4-FFF2-40B4-BE49-F238E27FC236}">
                    <a16:creationId xmlns:a16="http://schemas.microsoft.com/office/drawing/2014/main" id="{93D8B81C-1338-44CD-912A-4201A64E1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05588" y="363378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9" name="Line 626">
                <a:extLst>
                  <a:ext uri="{FF2B5EF4-FFF2-40B4-BE49-F238E27FC236}">
                    <a16:creationId xmlns:a16="http://schemas.microsoft.com/office/drawing/2014/main" id="{F552C8E3-B797-4B73-A3D5-FCAF33AEE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08763" y="348932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0" name="Freeform 627">
                <a:extLst>
                  <a:ext uri="{FF2B5EF4-FFF2-40B4-BE49-F238E27FC236}">
                    <a16:creationId xmlns:a16="http://schemas.microsoft.com/office/drawing/2014/main" id="{BB3863E1-F530-4B92-A15B-6CA747AB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3486151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3 w 13"/>
                  <a:gd name="T3" fmla="*/ 0 h 2"/>
                  <a:gd name="T4" fmla="*/ 7 w 13"/>
                  <a:gd name="T5" fmla="*/ 0 h 2"/>
                  <a:gd name="T6" fmla="*/ 11 w 13"/>
                  <a:gd name="T7" fmla="*/ 2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1" name="Line 628">
                <a:extLst>
                  <a:ext uri="{FF2B5EF4-FFF2-40B4-BE49-F238E27FC236}">
                    <a16:creationId xmlns:a16="http://schemas.microsoft.com/office/drawing/2014/main" id="{BF31C0FA-AD2A-4C4D-ADD1-A4F9D7B60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73863" y="34893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2" name="Freeform 629">
                <a:extLst>
                  <a:ext uri="{FF2B5EF4-FFF2-40B4-BE49-F238E27FC236}">
                    <a16:creationId xmlns:a16="http://schemas.microsoft.com/office/drawing/2014/main" id="{2F6B1364-E727-4A51-8317-45FC61E96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492501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8 h 13"/>
                  <a:gd name="T6" fmla="*/ 0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3" name="Line 630">
                <a:extLst>
                  <a:ext uri="{FF2B5EF4-FFF2-40B4-BE49-F238E27FC236}">
                    <a16:creationId xmlns:a16="http://schemas.microsoft.com/office/drawing/2014/main" id="{EABA06E8-B829-4D4D-B7CA-D25A852FF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32575" y="35131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4" name="Line 631">
                <a:extLst>
                  <a:ext uri="{FF2B5EF4-FFF2-40B4-BE49-F238E27FC236}">
                    <a16:creationId xmlns:a16="http://schemas.microsoft.com/office/drawing/2014/main" id="{1A48C0AE-0845-4004-887E-10D2B27B0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32575" y="36576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5" name="Line 632">
                <a:extLst>
                  <a:ext uri="{FF2B5EF4-FFF2-40B4-BE49-F238E27FC236}">
                    <a16:creationId xmlns:a16="http://schemas.microsoft.com/office/drawing/2014/main" id="{CFAAFCC0-0425-4FF4-9725-FF14ADD0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32575" y="36607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6" name="Line 633">
                <a:extLst>
                  <a:ext uri="{FF2B5EF4-FFF2-40B4-BE49-F238E27FC236}">
                    <a16:creationId xmlns:a16="http://schemas.microsoft.com/office/drawing/2014/main" id="{CD483F76-3B6A-4C58-B997-34F76F67E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35750" y="366395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7" name="Line 634">
                <a:extLst>
                  <a:ext uri="{FF2B5EF4-FFF2-40B4-BE49-F238E27FC236}">
                    <a16:creationId xmlns:a16="http://schemas.microsoft.com/office/drawing/2014/main" id="{F025DD4F-6F81-4B1D-9F2D-EBEDC311E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38925" y="35194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8" name="Freeform 635">
                <a:extLst>
                  <a:ext uri="{FF2B5EF4-FFF2-40B4-BE49-F238E27FC236}">
                    <a16:creationId xmlns:a16="http://schemas.microsoft.com/office/drawing/2014/main" id="{2793D82A-AC0A-4F52-9AC6-E4B7F055A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3516313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2 w 11"/>
                  <a:gd name="T3" fmla="*/ 0 h 2"/>
                  <a:gd name="T4" fmla="*/ 5 w 11"/>
                  <a:gd name="T5" fmla="*/ 0 h 2"/>
                  <a:gd name="T6" fmla="*/ 9 w 11"/>
                  <a:gd name="T7" fmla="*/ 0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9" name="Line 636">
                <a:extLst>
                  <a:ext uri="{FF2B5EF4-FFF2-40B4-BE49-F238E27FC236}">
                    <a16:creationId xmlns:a16="http://schemas.microsoft.com/office/drawing/2014/main" id="{4355D1B4-6862-4FA5-A7DA-9F51B3A5D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00850" y="35194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0" name="Freeform 637">
                <a:extLst>
                  <a:ext uri="{FF2B5EF4-FFF2-40B4-BE49-F238E27FC236}">
                    <a16:creationId xmlns:a16="http://schemas.microsoft.com/office/drawing/2014/main" id="{C64C8800-30A1-4076-A24C-C6C8A3E57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4025" y="3522663"/>
                <a:ext cx="6350" cy="20638"/>
              </a:xfrm>
              <a:custGeom>
                <a:avLst/>
                <a:gdLst>
                  <a:gd name="T0" fmla="*/ 0 w 4"/>
                  <a:gd name="T1" fmla="*/ 0 h 13"/>
                  <a:gd name="T2" fmla="*/ 2 w 4"/>
                  <a:gd name="T3" fmla="*/ 4 h 13"/>
                  <a:gd name="T4" fmla="*/ 4 w 4"/>
                  <a:gd name="T5" fmla="*/ 8 h 13"/>
                  <a:gd name="T6" fmla="*/ 2 w 4"/>
                  <a:gd name="T7" fmla="*/ 11 h 13"/>
                  <a:gd name="T8" fmla="*/ 0 w 4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0" y="0"/>
                    </a:moveTo>
                    <a:lnTo>
                      <a:pt x="2" y="4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1" name="Line 638">
                <a:extLst>
                  <a:ext uri="{FF2B5EF4-FFF2-40B4-BE49-F238E27FC236}">
                    <a16:creationId xmlns:a16="http://schemas.microsoft.com/office/drawing/2014/main" id="{7944C2AD-0FCE-4317-9ADF-E8E9F075D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62738" y="3543301"/>
                <a:ext cx="141288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2" name="Line 639">
                <a:extLst>
                  <a:ext uri="{FF2B5EF4-FFF2-40B4-BE49-F238E27FC236}">
                    <a16:creationId xmlns:a16="http://schemas.microsoft.com/office/drawing/2014/main" id="{0AEBD813-7995-4E9E-A14B-59381D611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62738" y="3684588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3" name="Line 640">
                <a:extLst>
                  <a:ext uri="{FF2B5EF4-FFF2-40B4-BE49-F238E27FC236}">
                    <a16:creationId xmlns:a16="http://schemas.microsoft.com/office/drawing/2014/main" id="{98FC980A-13C4-47DD-93C7-C7C241154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2738" y="3690938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4" name="Line 641">
                <a:extLst>
                  <a:ext uri="{FF2B5EF4-FFF2-40B4-BE49-F238E27FC236}">
                    <a16:creationId xmlns:a16="http://schemas.microsoft.com/office/drawing/2014/main" id="{ACF3E5D3-E77C-458F-963F-66E488D15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62738" y="36909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5" name="Line 642">
                <a:extLst>
                  <a:ext uri="{FF2B5EF4-FFF2-40B4-BE49-F238E27FC236}">
                    <a16:creationId xmlns:a16="http://schemas.microsoft.com/office/drawing/2014/main" id="{E6E9F821-5682-4B36-936F-ED03BAEDA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65913" y="354965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6" name="Freeform 643">
                <a:extLst>
                  <a:ext uri="{FF2B5EF4-FFF2-40B4-BE49-F238E27FC236}">
                    <a16:creationId xmlns:a16="http://schemas.microsoft.com/office/drawing/2014/main" id="{F6D111BF-454A-4F7A-9DA0-B57CB0091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375" y="3543301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0 h 4"/>
                  <a:gd name="T4" fmla="*/ 7 w 13"/>
                  <a:gd name="T5" fmla="*/ 0 h 4"/>
                  <a:gd name="T6" fmla="*/ 11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7" name="Line 644">
                <a:extLst>
                  <a:ext uri="{FF2B5EF4-FFF2-40B4-BE49-F238E27FC236}">
                    <a16:creationId xmlns:a16="http://schemas.microsoft.com/office/drawing/2014/main" id="{7A4020E2-98E4-4895-9FCF-C3C7B78F6E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31013" y="35496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8" name="Freeform 645">
                <a:extLst>
                  <a:ext uri="{FF2B5EF4-FFF2-40B4-BE49-F238E27FC236}">
                    <a16:creationId xmlns:a16="http://schemas.microsoft.com/office/drawing/2014/main" id="{82BB9F73-42A7-4469-9FD3-78C5E2F0E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4188" y="3552826"/>
                <a:ext cx="3175" cy="17463"/>
              </a:xfrm>
              <a:custGeom>
                <a:avLst/>
                <a:gdLst>
                  <a:gd name="T0" fmla="*/ 0 w 2"/>
                  <a:gd name="T1" fmla="*/ 0 h 11"/>
                  <a:gd name="T2" fmla="*/ 2 w 2"/>
                  <a:gd name="T3" fmla="*/ 2 h 11"/>
                  <a:gd name="T4" fmla="*/ 2 w 2"/>
                  <a:gd name="T5" fmla="*/ 6 h 11"/>
                  <a:gd name="T6" fmla="*/ 2 w 2"/>
                  <a:gd name="T7" fmla="*/ 9 h 11"/>
                  <a:gd name="T8" fmla="*/ 0 w 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9" name="Line 646">
                <a:extLst>
                  <a:ext uri="{FF2B5EF4-FFF2-40B4-BE49-F238E27FC236}">
                    <a16:creationId xmlns:a16="http://schemas.microsoft.com/office/drawing/2014/main" id="{4D5F6CD9-78D8-433A-9597-6AE379091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9725" y="35702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0" name="Line 647">
                <a:extLst>
                  <a:ext uri="{FF2B5EF4-FFF2-40B4-BE49-F238E27FC236}">
                    <a16:creationId xmlns:a16="http://schemas.microsoft.com/office/drawing/2014/main" id="{DB73841B-F7AD-4247-AE04-2E90643E1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9725" y="37147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1" name="Line 648">
                <a:extLst>
                  <a:ext uri="{FF2B5EF4-FFF2-40B4-BE49-F238E27FC236}">
                    <a16:creationId xmlns:a16="http://schemas.microsoft.com/office/drawing/2014/main" id="{B51B7DFE-0D5D-45BF-96A5-D1D71D8CE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89725" y="37179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2" name="Line 649">
                <a:extLst>
                  <a:ext uri="{FF2B5EF4-FFF2-40B4-BE49-F238E27FC236}">
                    <a16:creationId xmlns:a16="http://schemas.microsoft.com/office/drawing/2014/main" id="{0A598384-8524-4ACD-AC0D-BB6A5C684D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96075" y="3540126"/>
                <a:ext cx="179388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3" name="Freeform 650">
                <a:extLst>
                  <a:ext uri="{FF2B5EF4-FFF2-40B4-BE49-F238E27FC236}">
                    <a16:creationId xmlns:a16="http://schemas.microsoft.com/office/drawing/2014/main" id="{C3505E36-12E2-4548-9FED-F2B5FFE63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5463" y="3522663"/>
                <a:ext cx="3175" cy="17463"/>
              </a:xfrm>
              <a:custGeom>
                <a:avLst/>
                <a:gdLst>
                  <a:gd name="T0" fmla="*/ 0 w 2"/>
                  <a:gd name="T1" fmla="*/ 0 h 11"/>
                  <a:gd name="T2" fmla="*/ 2 w 2"/>
                  <a:gd name="T3" fmla="*/ 2 h 11"/>
                  <a:gd name="T4" fmla="*/ 2 w 2"/>
                  <a:gd name="T5" fmla="*/ 6 h 11"/>
                  <a:gd name="T6" fmla="*/ 0 w 2"/>
                  <a:gd name="T7" fmla="*/ 9 h 11"/>
                  <a:gd name="T8" fmla="*/ 0 w 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4" name="Line 651">
                <a:extLst>
                  <a:ext uri="{FF2B5EF4-FFF2-40B4-BE49-F238E27FC236}">
                    <a16:creationId xmlns:a16="http://schemas.microsoft.com/office/drawing/2014/main" id="{6B983C53-2743-4846-A9C5-E3979EA15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7838" y="3475038"/>
                <a:ext cx="47625" cy="476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5" name="Freeform 652">
                <a:extLst>
                  <a:ext uri="{FF2B5EF4-FFF2-40B4-BE49-F238E27FC236}">
                    <a16:creationId xmlns:a16="http://schemas.microsoft.com/office/drawing/2014/main" id="{6DCA5FE5-6791-4A5B-8D51-8520E5C24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3455988"/>
                <a:ext cx="3175" cy="19050"/>
              </a:xfrm>
              <a:custGeom>
                <a:avLst/>
                <a:gdLst>
                  <a:gd name="T0" fmla="*/ 2 w 2"/>
                  <a:gd name="T1" fmla="*/ 12 h 12"/>
                  <a:gd name="T2" fmla="*/ 0 w 2"/>
                  <a:gd name="T3" fmla="*/ 10 h 12"/>
                  <a:gd name="T4" fmla="*/ 0 w 2"/>
                  <a:gd name="T5" fmla="*/ 4 h 12"/>
                  <a:gd name="T6" fmla="*/ 0 w 2"/>
                  <a:gd name="T7" fmla="*/ 2 h 12"/>
                  <a:gd name="T8" fmla="*/ 2 w 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6" name="Line 653">
                <a:extLst>
                  <a:ext uri="{FF2B5EF4-FFF2-40B4-BE49-F238E27FC236}">
                    <a16:creationId xmlns:a16="http://schemas.microsoft.com/office/drawing/2014/main" id="{CF13ADD9-6D64-48F4-AE53-C19D6FFC7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27838" y="3398838"/>
                <a:ext cx="53975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7" name="Freeform 654">
                <a:extLst>
                  <a:ext uri="{FF2B5EF4-FFF2-40B4-BE49-F238E27FC236}">
                    <a16:creationId xmlns:a16="http://schemas.microsoft.com/office/drawing/2014/main" id="{83565DE2-75E8-4F51-AE23-F398C59D1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813" y="3395663"/>
                <a:ext cx="22225" cy="3175"/>
              </a:xfrm>
              <a:custGeom>
                <a:avLst/>
                <a:gdLst>
                  <a:gd name="T0" fmla="*/ 0 w 14"/>
                  <a:gd name="T1" fmla="*/ 2 h 2"/>
                  <a:gd name="T2" fmla="*/ 4 w 14"/>
                  <a:gd name="T3" fmla="*/ 0 h 2"/>
                  <a:gd name="T4" fmla="*/ 8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0" y="2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8" name="Line 655">
                <a:extLst>
                  <a:ext uri="{FF2B5EF4-FFF2-40B4-BE49-F238E27FC236}">
                    <a16:creationId xmlns:a16="http://schemas.microsoft.com/office/drawing/2014/main" id="{E7999183-DAB9-43AE-BD4E-9310A7F5C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904038" y="3398838"/>
                <a:ext cx="53975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9" name="Freeform 656">
                <a:extLst>
                  <a:ext uri="{FF2B5EF4-FFF2-40B4-BE49-F238E27FC236}">
                    <a16:creationId xmlns:a16="http://schemas.microsoft.com/office/drawing/2014/main" id="{A8AA00D3-2E4E-4E01-A0E4-7031E39C2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013" y="3455988"/>
                <a:ext cx="6350" cy="19050"/>
              </a:xfrm>
              <a:custGeom>
                <a:avLst/>
                <a:gdLst>
                  <a:gd name="T0" fmla="*/ 0 w 4"/>
                  <a:gd name="T1" fmla="*/ 0 h 12"/>
                  <a:gd name="T2" fmla="*/ 4 w 4"/>
                  <a:gd name="T3" fmla="*/ 2 h 12"/>
                  <a:gd name="T4" fmla="*/ 4 w 4"/>
                  <a:gd name="T5" fmla="*/ 6 h 12"/>
                  <a:gd name="T6" fmla="*/ 2 w 4"/>
                  <a:gd name="T7" fmla="*/ 10 h 12"/>
                  <a:gd name="T8" fmla="*/ 0 w 4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0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0" name="Line 657">
                <a:extLst>
                  <a:ext uri="{FF2B5EF4-FFF2-40B4-BE49-F238E27FC236}">
                    <a16:creationId xmlns:a16="http://schemas.microsoft.com/office/drawing/2014/main" id="{8A7D168A-146E-461A-AD72-06CB7F8AA6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6550" y="3475038"/>
                <a:ext cx="271463" cy="2698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1" name="Freeform 658">
                <a:extLst>
                  <a:ext uri="{FF2B5EF4-FFF2-40B4-BE49-F238E27FC236}">
                    <a16:creationId xmlns:a16="http://schemas.microsoft.com/office/drawing/2014/main" id="{96BA4F94-4ACB-4768-B039-C35D0A1F7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9088" y="3744913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4 h 4"/>
                  <a:gd name="T4" fmla="*/ 5 w 11"/>
                  <a:gd name="T5" fmla="*/ 4 h 4"/>
                  <a:gd name="T6" fmla="*/ 1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4"/>
                    </a:lnTo>
                    <a:lnTo>
                      <a:pt x="5" y="4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2" name="Line 659">
                <a:extLst>
                  <a:ext uri="{FF2B5EF4-FFF2-40B4-BE49-F238E27FC236}">
                    <a16:creationId xmlns:a16="http://schemas.microsoft.com/office/drawing/2014/main" id="{3DE36724-F5C3-49E3-9D6B-3C3DB9821C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5913" y="3743326"/>
                <a:ext cx="3175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3" name="Freeform 660">
                <a:extLst>
                  <a:ext uri="{FF2B5EF4-FFF2-40B4-BE49-F238E27FC236}">
                    <a16:creationId xmlns:a16="http://schemas.microsoft.com/office/drawing/2014/main" id="{3605B9B9-7980-4729-9609-04C846D77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563" y="3724276"/>
                <a:ext cx="6350" cy="19050"/>
              </a:xfrm>
              <a:custGeom>
                <a:avLst/>
                <a:gdLst>
                  <a:gd name="T0" fmla="*/ 4 w 4"/>
                  <a:gd name="T1" fmla="*/ 12 h 12"/>
                  <a:gd name="T2" fmla="*/ 0 w 4"/>
                  <a:gd name="T3" fmla="*/ 10 h 12"/>
                  <a:gd name="T4" fmla="*/ 0 w 4"/>
                  <a:gd name="T5" fmla="*/ 6 h 12"/>
                  <a:gd name="T6" fmla="*/ 2 w 4"/>
                  <a:gd name="T7" fmla="*/ 2 h 12"/>
                  <a:gd name="T8" fmla="*/ 4 w 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4" y="12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4" name="Line 661">
                <a:extLst>
                  <a:ext uri="{FF2B5EF4-FFF2-40B4-BE49-F238E27FC236}">
                    <a16:creationId xmlns:a16="http://schemas.microsoft.com/office/drawing/2014/main" id="{55B20D5E-1681-4049-B70E-0937CE0F1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65913" y="3579813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5" name="Line 662">
                <a:extLst>
                  <a:ext uri="{FF2B5EF4-FFF2-40B4-BE49-F238E27FC236}">
                    <a16:creationId xmlns:a16="http://schemas.microsoft.com/office/drawing/2014/main" id="{730B2655-8129-4DF9-BB82-13E7B71836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7200" y="357663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6" name="Line 663">
                <a:extLst>
                  <a:ext uri="{FF2B5EF4-FFF2-40B4-BE49-F238E27FC236}">
                    <a16:creationId xmlns:a16="http://schemas.microsoft.com/office/drawing/2014/main" id="{EC3ED090-CA37-4DEF-8803-5FBAA78CF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7200" y="357346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7" name="Line 664">
                <a:extLst>
                  <a:ext uri="{FF2B5EF4-FFF2-40B4-BE49-F238E27FC236}">
                    <a16:creationId xmlns:a16="http://schemas.microsoft.com/office/drawing/2014/main" id="{615ABDD0-8DDF-447F-9B64-9E83A90FA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0850" y="357346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8" name="Line 665">
                <a:extLst>
                  <a:ext uri="{FF2B5EF4-FFF2-40B4-BE49-F238E27FC236}">
                    <a16:creationId xmlns:a16="http://schemas.microsoft.com/office/drawing/2014/main" id="{B2276631-0AD0-42A4-A43E-423FC7648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59563" y="3573463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9" name="Freeform 666">
                <a:extLst>
                  <a:ext uri="{FF2B5EF4-FFF2-40B4-BE49-F238E27FC236}">
                    <a16:creationId xmlns:a16="http://schemas.microsoft.com/office/drawing/2014/main" id="{CFA50CB0-BEB8-4B60-916D-814361C9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8925" y="3717926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5 w 13"/>
                  <a:gd name="T5" fmla="*/ 2 h 2"/>
                  <a:gd name="T6" fmla="*/ 1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5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0" name="Line 667">
                <a:extLst>
                  <a:ext uri="{FF2B5EF4-FFF2-40B4-BE49-F238E27FC236}">
                    <a16:creationId xmlns:a16="http://schemas.microsoft.com/office/drawing/2014/main" id="{B1124125-F167-42E2-BD13-4627BB8C96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35750" y="37147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1" name="Freeform 668">
                <a:extLst>
                  <a:ext uri="{FF2B5EF4-FFF2-40B4-BE49-F238E27FC236}">
                    <a16:creationId xmlns:a16="http://schemas.microsoft.com/office/drawing/2014/main" id="{02257F2F-5E4C-445A-96A1-DE300EA27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2575" y="3694113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10 h 13"/>
                  <a:gd name="T4" fmla="*/ 0 w 2"/>
                  <a:gd name="T5" fmla="*/ 6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2" name="Line 669">
                <a:extLst>
                  <a:ext uri="{FF2B5EF4-FFF2-40B4-BE49-F238E27FC236}">
                    <a16:creationId xmlns:a16="http://schemas.microsoft.com/office/drawing/2014/main" id="{9B5785CF-B28D-4703-9178-B6DB5F73C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35750" y="35496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3" name="Line 670">
                <a:extLst>
                  <a:ext uri="{FF2B5EF4-FFF2-40B4-BE49-F238E27FC236}">
                    <a16:creationId xmlns:a16="http://schemas.microsoft.com/office/drawing/2014/main" id="{C90C263E-EC72-44AD-A9D6-9F5D2F9F4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0213" y="354647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4" name="Line 671">
                <a:extLst>
                  <a:ext uri="{FF2B5EF4-FFF2-40B4-BE49-F238E27FC236}">
                    <a16:creationId xmlns:a16="http://schemas.microsoft.com/office/drawing/2014/main" id="{3292C44B-87E7-4E36-9E6C-B0EF80E1E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7038" y="35433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5" name="Line 672">
                <a:extLst>
                  <a:ext uri="{FF2B5EF4-FFF2-40B4-BE49-F238E27FC236}">
                    <a16:creationId xmlns:a16="http://schemas.microsoft.com/office/drawing/2014/main" id="{6E084FAF-1013-4794-A3BA-F821F629F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3863" y="354330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6" name="Line 673">
                <a:extLst>
                  <a:ext uri="{FF2B5EF4-FFF2-40B4-BE49-F238E27FC236}">
                    <a16:creationId xmlns:a16="http://schemas.microsoft.com/office/drawing/2014/main" id="{26A885AB-0954-4738-8D4D-EF41E67C4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29400" y="354330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7" name="Freeform 674">
                <a:extLst>
                  <a:ext uri="{FF2B5EF4-FFF2-40B4-BE49-F238E27FC236}">
                    <a16:creationId xmlns:a16="http://schemas.microsoft.com/office/drawing/2014/main" id="{5CB84CDE-07FD-47C7-A83F-CE6FFA1C0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63" y="3687763"/>
                <a:ext cx="20638" cy="6350"/>
              </a:xfrm>
              <a:custGeom>
                <a:avLst/>
                <a:gdLst>
                  <a:gd name="T0" fmla="*/ 13 w 13"/>
                  <a:gd name="T1" fmla="*/ 0 h 4"/>
                  <a:gd name="T2" fmla="*/ 9 w 13"/>
                  <a:gd name="T3" fmla="*/ 2 h 4"/>
                  <a:gd name="T4" fmla="*/ 5 w 13"/>
                  <a:gd name="T5" fmla="*/ 4 h 4"/>
                  <a:gd name="T6" fmla="*/ 2 w 13"/>
                  <a:gd name="T7" fmla="*/ 2 h 4"/>
                  <a:gd name="T8" fmla="*/ 0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13" y="0"/>
                    </a:moveTo>
                    <a:lnTo>
                      <a:pt x="9" y="2"/>
                    </a:lnTo>
                    <a:lnTo>
                      <a:pt x="5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8" name="Line 675">
                <a:extLst>
                  <a:ext uri="{FF2B5EF4-FFF2-40B4-BE49-F238E27FC236}">
                    <a16:creationId xmlns:a16="http://schemas.microsoft.com/office/drawing/2014/main" id="{0CC93911-1B25-499C-875D-371EA91F5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05588" y="36845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9" name="Freeform 676">
                <a:extLst>
                  <a:ext uri="{FF2B5EF4-FFF2-40B4-BE49-F238E27FC236}">
                    <a16:creationId xmlns:a16="http://schemas.microsoft.com/office/drawing/2014/main" id="{B335DFDF-3D6A-439D-A631-3A1BDABD7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413" y="3667126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10 h 11"/>
                  <a:gd name="T4" fmla="*/ 0 w 2"/>
                  <a:gd name="T5" fmla="*/ 4 h 11"/>
                  <a:gd name="T6" fmla="*/ 2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0" name="Line 677">
                <a:extLst>
                  <a:ext uri="{FF2B5EF4-FFF2-40B4-BE49-F238E27FC236}">
                    <a16:creationId xmlns:a16="http://schemas.microsoft.com/office/drawing/2014/main" id="{E741AF99-AF95-4A54-8BA5-F8B343FBB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05588" y="35226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1" name="Line 678">
                <a:extLst>
                  <a:ext uri="{FF2B5EF4-FFF2-40B4-BE49-F238E27FC236}">
                    <a16:creationId xmlns:a16="http://schemas.microsoft.com/office/drawing/2014/main" id="{4586DA19-8AC1-442F-92E4-9E4892EE3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0050" y="351631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2" name="Line 679">
                <a:extLst>
                  <a:ext uri="{FF2B5EF4-FFF2-40B4-BE49-F238E27FC236}">
                    <a16:creationId xmlns:a16="http://schemas.microsoft.com/office/drawing/2014/main" id="{6FE69DDD-6BFA-40B6-8C52-339DA6A0ED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0050" y="3516313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3" name="Line 680">
                <a:extLst>
                  <a:ext uri="{FF2B5EF4-FFF2-40B4-BE49-F238E27FC236}">
                    <a16:creationId xmlns:a16="http://schemas.microsoft.com/office/drawing/2014/main" id="{F05CC862-F0F2-49D4-A2CF-6DBA34A4C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3700" y="351631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4" name="Line 681">
                <a:extLst>
                  <a:ext uri="{FF2B5EF4-FFF2-40B4-BE49-F238E27FC236}">
                    <a16:creationId xmlns:a16="http://schemas.microsoft.com/office/drawing/2014/main" id="{906FB2E7-9002-496D-8BBF-FC5C699F73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9238" y="35163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5" name="Freeform 682">
                <a:extLst>
                  <a:ext uri="{FF2B5EF4-FFF2-40B4-BE49-F238E27FC236}">
                    <a16:creationId xmlns:a16="http://schemas.microsoft.com/office/drawing/2014/main" id="{30687E50-BAE7-493A-8328-A26200068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5" y="3660776"/>
                <a:ext cx="17463" cy="3175"/>
              </a:xfrm>
              <a:custGeom>
                <a:avLst/>
                <a:gdLst>
                  <a:gd name="T0" fmla="*/ 11 w 11"/>
                  <a:gd name="T1" fmla="*/ 0 h 2"/>
                  <a:gd name="T2" fmla="*/ 9 w 11"/>
                  <a:gd name="T3" fmla="*/ 2 h 2"/>
                  <a:gd name="T4" fmla="*/ 5 w 11"/>
                  <a:gd name="T5" fmla="*/ 2 h 2"/>
                  <a:gd name="T6" fmla="*/ 1 w 11"/>
                  <a:gd name="T7" fmla="*/ 0 h 2"/>
                  <a:gd name="T8" fmla="*/ 0 w 1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9" y="2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6" name="Line 683">
                <a:extLst>
                  <a:ext uri="{FF2B5EF4-FFF2-40B4-BE49-F238E27FC236}">
                    <a16:creationId xmlns:a16="http://schemas.microsoft.com/office/drawing/2014/main" id="{74E146E0-80FE-4284-B8B6-E8DD00E4D5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8600" y="36576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7" name="Freeform 684">
                <a:extLst>
                  <a:ext uri="{FF2B5EF4-FFF2-40B4-BE49-F238E27FC236}">
                    <a16:creationId xmlns:a16="http://schemas.microsoft.com/office/drawing/2014/main" id="{C49BE185-6EF6-47FE-8D99-5705FDC0E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3636963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2 w 4"/>
                  <a:gd name="T3" fmla="*/ 10 h 13"/>
                  <a:gd name="T4" fmla="*/ 0 w 4"/>
                  <a:gd name="T5" fmla="*/ 6 h 13"/>
                  <a:gd name="T6" fmla="*/ 2 w 4"/>
                  <a:gd name="T7" fmla="*/ 2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2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8" name="Line 685">
                <a:extLst>
                  <a:ext uri="{FF2B5EF4-FFF2-40B4-BE49-F238E27FC236}">
                    <a16:creationId xmlns:a16="http://schemas.microsoft.com/office/drawing/2014/main" id="{96C4C9CB-85EB-4E81-8557-8862404230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78600" y="349250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9" name="Line 686">
                <a:extLst>
                  <a:ext uri="{FF2B5EF4-FFF2-40B4-BE49-F238E27FC236}">
                    <a16:creationId xmlns:a16="http://schemas.microsoft.com/office/drawing/2014/main" id="{89D808F7-4E2D-4E78-9B13-89B3D9496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3063" y="34893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0" name="Line 687">
                <a:extLst>
                  <a:ext uri="{FF2B5EF4-FFF2-40B4-BE49-F238E27FC236}">
                    <a16:creationId xmlns:a16="http://schemas.microsoft.com/office/drawing/2014/main" id="{90341E33-F58D-44C9-BCA7-2427A0FB37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9888" y="34861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1" name="Line 688">
                <a:extLst>
                  <a:ext uri="{FF2B5EF4-FFF2-40B4-BE49-F238E27FC236}">
                    <a16:creationId xmlns:a16="http://schemas.microsoft.com/office/drawing/2014/main" id="{93E71503-0A3A-45CE-BC1B-961D8630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6713" y="348615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2" name="Line 689">
                <a:extLst>
                  <a:ext uri="{FF2B5EF4-FFF2-40B4-BE49-F238E27FC236}">
                    <a16:creationId xmlns:a16="http://schemas.microsoft.com/office/drawing/2014/main" id="{A4458B65-98FC-4566-BE44-B49E45BDE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72250" y="34861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3" name="Freeform 690">
                <a:extLst>
                  <a:ext uri="{FF2B5EF4-FFF2-40B4-BE49-F238E27FC236}">
                    <a16:creationId xmlns:a16="http://schemas.microsoft.com/office/drawing/2014/main" id="{A5862FE9-3D37-45A5-9407-DAE1257D9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1613" y="3630613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5 w 13"/>
                  <a:gd name="T5" fmla="*/ 2 h 2"/>
                  <a:gd name="T6" fmla="*/ 1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5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4" name="Line 691">
                <a:extLst>
                  <a:ext uri="{FF2B5EF4-FFF2-40B4-BE49-F238E27FC236}">
                    <a16:creationId xmlns:a16="http://schemas.microsoft.com/office/drawing/2014/main" id="{38237864-56CF-4E8D-95AA-6B1D47A65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48438" y="36274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5" name="Freeform 692">
                <a:extLst>
                  <a:ext uri="{FF2B5EF4-FFF2-40B4-BE49-F238E27FC236}">
                    <a16:creationId xmlns:a16="http://schemas.microsoft.com/office/drawing/2014/main" id="{CA3552DC-41D9-4AEF-92EB-E404A9AA9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5263" y="3606801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10 h 13"/>
                  <a:gd name="T4" fmla="*/ 0 w 2"/>
                  <a:gd name="T5" fmla="*/ 6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6" name="Line 693">
                <a:extLst>
                  <a:ext uri="{FF2B5EF4-FFF2-40B4-BE49-F238E27FC236}">
                    <a16:creationId xmlns:a16="http://schemas.microsoft.com/office/drawing/2014/main" id="{C057F0DD-E8EB-482A-BC72-1F30C6B41A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8438" y="3465513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7" name="Line 694">
                <a:extLst>
                  <a:ext uri="{FF2B5EF4-FFF2-40B4-BE49-F238E27FC236}">
                    <a16:creationId xmlns:a16="http://schemas.microsoft.com/office/drawing/2014/main" id="{9022A594-FC41-48C1-9B6A-E9FD06FBC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2900" y="345916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8" name="Line 695">
                <a:extLst>
                  <a:ext uri="{FF2B5EF4-FFF2-40B4-BE49-F238E27FC236}">
                    <a16:creationId xmlns:a16="http://schemas.microsoft.com/office/drawing/2014/main" id="{6953FBC2-5A3D-4E64-AD49-49F1AB0FA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9725" y="345916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9" name="Line 696">
                <a:extLst>
                  <a:ext uri="{FF2B5EF4-FFF2-40B4-BE49-F238E27FC236}">
                    <a16:creationId xmlns:a16="http://schemas.microsoft.com/office/drawing/2014/main" id="{3339601E-D52B-4D57-81B1-6A81E6ABE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6550" y="345916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0" name="Line 697">
                <a:extLst>
                  <a:ext uri="{FF2B5EF4-FFF2-40B4-BE49-F238E27FC236}">
                    <a16:creationId xmlns:a16="http://schemas.microsoft.com/office/drawing/2014/main" id="{B764B16D-CFB0-4903-A86A-E3AF6A7E1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42088" y="3459163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1" name="Freeform 698">
                <a:extLst>
                  <a:ext uri="{FF2B5EF4-FFF2-40B4-BE49-F238E27FC236}">
                    <a16:creationId xmlns:a16="http://schemas.microsoft.com/office/drawing/2014/main" id="{76CEA9A0-5648-4372-A98C-0A66D3A4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038" y="3600451"/>
                <a:ext cx="19050" cy="6350"/>
              </a:xfrm>
              <a:custGeom>
                <a:avLst/>
                <a:gdLst>
                  <a:gd name="T0" fmla="*/ 12 w 12"/>
                  <a:gd name="T1" fmla="*/ 0 h 4"/>
                  <a:gd name="T2" fmla="*/ 10 w 12"/>
                  <a:gd name="T3" fmla="*/ 4 h 4"/>
                  <a:gd name="T4" fmla="*/ 6 w 12"/>
                  <a:gd name="T5" fmla="*/ 4 h 4"/>
                  <a:gd name="T6" fmla="*/ 2 w 12"/>
                  <a:gd name="T7" fmla="*/ 2 h 4"/>
                  <a:gd name="T8" fmla="*/ 0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2" name="Line 699">
                <a:extLst>
                  <a:ext uri="{FF2B5EF4-FFF2-40B4-BE49-F238E27FC236}">
                    <a16:creationId xmlns:a16="http://schemas.microsoft.com/office/drawing/2014/main" id="{5C6C16C6-C511-4CC6-9D89-966D3EB9B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1450" y="3597276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3" name="Freeform 700">
                <a:extLst>
                  <a:ext uri="{FF2B5EF4-FFF2-40B4-BE49-F238E27FC236}">
                    <a16:creationId xmlns:a16="http://schemas.microsoft.com/office/drawing/2014/main" id="{F8BA3FED-F661-4342-AE28-79B67042D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100" y="3579813"/>
                <a:ext cx="6350" cy="17463"/>
              </a:xfrm>
              <a:custGeom>
                <a:avLst/>
                <a:gdLst>
                  <a:gd name="T0" fmla="*/ 4 w 4"/>
                  <a:gd name="T1" fmla="*/ 11 h 11"/>
                  <a:gd name="T2" fmla="*/ 0 w 4"/>
                  <a:gd name="T3" fmla="*/ 10 h 11"/>
                  <a:gd name="T4" fmla="*/ 0 w 4"/>
                  <a:gd name="T5" fmla="*/ 6 h 11"/>
                  <a:gd name="T6" fmla="*/ 2 w 4"/>
                  <a:gd name="T7" fmla="*/ 2 h 11"/>
                  <a:gd name="T8" fmla="*/ 4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4" y="11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4" name="Line 701">
                <a:extLst>
                  <a:ext uri="{FF2B5EF4-FFF2-40B4-BE49-F238E27FC236}">
                    <a16:creationId xmlns:a16="http://schemas.microsoft.com/office/drawing/2014/main" id="{EA166D77-F79F-46F6-8C2E-DA8C5AA8A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21450" y="3308351"/>
                <a:ext cx="269875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5" name="Line 702">
                <a:extLst>
                  <a:ext uri="{FF2B5EF4-FFF2-40B4-BE49-F238E27FC236}">
                    <a16:creationId xmlns:a16="http://schemas.microsoft.com/office/drawing/2014/main" id="{4968818A-FB63-409A-B458-EF27EF265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92900" y="372110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6" name="Line 703">
                <a:extLst>
                  <a:ext uri="{FF2B5EF4-FFF2-40B4-BE49-F238E27FC236}">
                    <a16:creationId xmlns:a16="http://schemas.microsoft.com/office/drawing/2014/main" id="{BF924B1A-3E46-44BA-97F1-5B56D3831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545263" y="35734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7" name="Line 704">
                <a:extLst>
                  <a:ext uri="{FF2B5EF4-FFF2-40B4-BE49-F238E27FC236}">
                    <a16:creationId xmlns:a16="http://schemas.microsoft.com/office/drawing/2014/main" id="{2FDFF94A-5C5B-40E0-A952-98B99E795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10375" y="3384551"/>
                <a:ext cx="57150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8" name="Line 705">
                <a:extLst>
                  <a:ext uri="{FF2B5EF4-FFF2-40B4-BE49-F238E27FC236}">
                    <a16:creationId xmlns:a16="http://schemas.microsoft.com/office/drawing/2014/main" id="{4F43D9FC-AD4D-4903-985E-3B6629CC4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3700" y="3389313"/>
                <a:ext cx="47625" cy="492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9" name="Line 706">
                <a:extLst>
                  <a:ext uri="{FF2B5EF4-FFF2-40B4-BE49-F238E27FC236}">
                    <a16:creationId xmlns:a16="http://schemas.microsoft.com/office/drawing/2014/main" id="{EB2DBF6F-D0E3-4ABE-BEC0-4EBCC73B6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45263" y="3389313"/>
                <a:ext cx="180975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0" name="Line 707">
                <a:extLst>
                  <a:ext uri="{FF2B5EF4-FFF2-40B4-BE49-F238E27FC236}">
                    <a16:creationId xmlns:a16="http://schemas.microsoft.com/office/drawing/2014/main" id="{C6007B75-D912-454A-B8B4-2628170EF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21488" y="3243263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1" name="Line 708">
                <a:extLst>
                  <a:ext uri="{FF2B5EF4-FFF2-40B4-BE49-F238E27FC236}">
                    <a16:creationId xmlns:a16="http://schemas.microsoft.com/office/drawing/2014/main" id="{AAAA4A0E-40A8-477C-A787-61987F66F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70675" y="3444876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2" name="Line 709">
                <a:extLst>
                  <a:ext uri="{FF2B5EF4-FFF2-40B4-BE49-F238E27FC236}">
                    <a16:creationId xmlns:a16="http://schemas.microsoft.com/office/drawing/2014/main" id="{E1024182-FB12-4E5C-8A1D-5E5AE6106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69063" y="3595688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3" name="Line 710">
                <a:extLst>
                  <a:ext uri="{FF2B5EF4-FFF2-40B4-BE49-F238E27FC236}">
                    <a16:creationId xmlns:a16="http://schemas.microsoft.com/office/drawing/2014/main" id="{A7028605-1C78-4F8F-8CDD-3BD11650D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69063" y="3243263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4" name="Freeform 711">
                <a:extLst>
                  <a:ext uri="{FF2B5EF4-FFF2-40B4-BE49-F238E27FC236}">
                    <a16:creationId xmlns:a16="http://schemas.microsoft.com/office/drawing/2014/main" id="{02DEAF14-2549-47A2-924B-76D914BE3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9388" y="4083051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0 w 4"/>
                  <a:gd name="T3" fmla="*/ 9 h 13"/>
                  <a:gd name="T4" fmla="*/ 0 w 4"/>
                  <a:gd name="T5" fmla="*/ 6 h 13"/>
                  <a:gd name="T6" fmla="*/ 2 w 4"/>
                  <a:gd name="T7" fmla="*/ 2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0" y="9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5" name="Line 712">
                <a:extLst>
                  <a:ext uri="{FF2B5EF4-FFF2-40B4-BE49-F238E27FC236}">
                    <a16:creationId xmlns:a16="http://schemas.microsoft.com/office/drawing/2014/main" id="{0E8E4040-625C-4BFF-B77B-B443AF4A6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35738" y="4029076"/>
                <a:ext cx="53975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6" name="Freeform 713">
                <a:extLst>
                  <a:ext uri="{FF2B5EF4-FFF2-40B4-BE49-F238E27FC236}">
                    <a16:creationId xmlns:a16="http://schemas.microsoft.com/office/drawing/2014/main" id="{9586CDD5-024A-4D20-99C1-A3FCD7580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4025901"/>
                <a:ext cx="22225" cy="3175"/>
              </a:xfrm>
              <a:custGeom>
                <a:avLst/>
                <a:gdLst>
                  <a:gd name="T0" fmla="*/ 0 w 14"/>
                  <a:gd name="T1" fmla="*/ 2 h 2"/>
                  <a:gd name="T2" fmla="*/ 4 w 14"/>
                  <a:gd name="T3" fmla="*/ 0 h 2"/>
                  <a:gd name="T4" fmla="*/ 8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0" y="2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7" name="Freeform 714">
                <a:extLst>
                  <a:ext uri="{FF2B5EF4-FFF2-40B4-BE49-F238E27FC236}">
                    <a16:creationId xmlns:a16="http://schemas.microsoft.com/office/drawing/2014/main" id="{E18BA2CD-1F84-4FD5-B960-54B806839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4083051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8 h 13"/>
                  <a:gd name="T6" fmla="*/ 2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2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8" name="Freeform 715">
                <a:extLst>
                  <a:ext uri="{FF2B5EF4-FFF2-40B4-BE49-F238E27FC236}">
                    <a16:creationId xmlns:a16="http://schemas.microsoft.com/office/drawing/2014/main" id="{A309D873-CB84-4F5A-A634-4DEA2A2DA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3525" y="4152901"/>
                <a:ext cx="6350" cy="17463"/>
              </a:xfrm>
              <a:custGeom>
                <a:avLst/>
                <a:gdLst>
                  <a:gd name="T0" fmla="*/ 4 w 4"/>
                  <a:gd name="T1" fmla="*/ 11 h 11"/>
                  <a:gd name="T2" fmla="*/ 0 w 4"/>
                  <a:gd name="T3" fmla="*/ 7 h 11"/>
                  <a:gd name="T4" fmla="*/ 0 w 4"/>
                  <a:gd name="T5" fmla="*/ 3 h 11"/>
                  <a:gd name="T6" fmla="*/ 2 w 4"/>
                  <a:gd name="T7" fmla="*/ 1 h 11"/>
                  <a:gd name="T8" fmla="*/ 4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4" y="11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9" name="Line 716">
                <a:extLst>
                  <a:ext uri="{FF2B5EF4-FFF2-40B4-BE49-F238E27FC236}">
                    <a16:creationId xmlns:a16="http://schemas.microsoft.com/office/drawing/2014/main" id="{8E310643-FD31-4DD8-B6E8-0F2A03CD4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97675" y="43513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0" name="Line 717">
                <a:extLst>
                  <a:ext uri="{FF2B5EF4-FFF2-40B4-BE49-F238E27FC236}">
                    <a16:creationId xmlns:a16="http://schemas.microsoft.com/office/drawing/2014/main" id="{8628997C-6F09-4E43-955E-22FA4DA65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0850" y="43481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1" name="Line 718">
                <a:extLst>
                  <a:ext uri="{FF2B5EF4-FFF2-40B4-BE49-F238E27FC236}">
                    <a16:creationId xmlns:a16="http://schemas.microsoft.com/office/drawing/2014/main" id="{E40E565A-B1D4-4ED2-AB3E-1DA7447D0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4025" y="434498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2" name="Line 719">
                <a:extLst>
                  <a:ext uri="{FF2B5EF4-FFF2-40B4-BE49-F238E27FC236}">
                    <a16:creationId xmlns:a16="http://schemas.microsoft.com/office/drawing/2014/main" id="{908FDAA6-61C9-4886-BC25-F6D37E8D6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59563" y="420052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3" name="Freeform 720">
                <a:extLst>
                  <a:ext uri="{FF2B5EF4-FFF2-40B4-BE49-F238E27FC236}">
                    <a16:creationId xmlns:a16="http://schemas.microsoft.com/office/drawing/2014/main" id="{0096EFC3-FCFD-4649-97FD-7CED15669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388" y="4179888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4" name="Line 721">
                <a:extLst>
                  <a:ext uri="{FF2B5EF4-FFF2-40B4-BE49-F238E27FC236}">
                    <a16:creationId xmlns:a16="http://schemas.microsoft.com/office/drawing/2014/main" id="{0AE8F5B2-BAC7-4364-8ED4-153C25C57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59563" y="41767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5" name="Freeform 722">
                <a:extLst>
                  <a:ext uri="{FF2B5EF4-FFF2-40B4-BE49-F238E27FC236}">
                    <a16:creationId xmlns:a16="http://schemas.microsoft.com/office/drawing/2014/main" id="{7F3798BB-FCD5-4EEF-A997-7D975F22D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2738" y="4173538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4 w 13"/>
                  <a:gd name="T3" fmla="*/ 0 h 2"/>
                  <a:gd name="T4" fmla="*/ 7 w 13"/>
                  <a:gd name="T5" fmla="*/ 0 h 2"/>
                  <a:gd name="T6" fmla="*/ 11 w 13"/>
                  <a:gd name="T7" fmla="*/ 2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6" name="Line 723">
                <a:extLst>
                  <a:ext uri="{FF2B5EF4-FFF2-40B4-BE49-F238E27FC236}">
                    <a16:creationId xmlns:a16="http://schemas.microsoft.com/office/drawing/2014/main" id="{C306402E-973F-4729-8054-3380CBF7CA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83375" y="41767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7" name="Line 724">
                <a:extLst>
                  <a:ext uri="{FF2B5EF4-FFF2-40B4-BE49-F238E27FC236}">
                    <a16:creationId xmlns:a16="http://schemas.microsoft.com/office/drawing/2014/main" id="{866A6361-7DDA-4E87-A7F0-0C6F48177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27838" y="43211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8" name="Line 725">
                <a:extLst>
                  <a:ext uri="{FF2B5EF4-FFF2-40B4-BE49-F238E27FC236}">
                    <a16:creationId xmlns:a16="http://schemas.microsoft.com/office/drawing/2014/main" id="{B56A5D11-8943-49A8-81EC-6CFB6B3CB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31013" y="43180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9" name="Line 726">
                <a:extLst>
                  <a:ext uri="{FF2B5EF4-FFF2-40B4-BE49-F238E27FC236}">
                    <a16:creationId xmlns:a16="http://schemas.microsoft.com/office/drawing/2014/main" id="{177FFF4B-AADC-486B-ACDB-7C42E4B3A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4188" y="43148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0" name="Line 727">
                <a:extLst>
                  <a:ext uri="{FF2B5EF4-FFF2-40B4-BE49-F238E27FC236}">
                    <a16:creationId xmlns:a16="http://schemas.microsoft.com/office/drawing/2014/main" id="{C0A4FDD4-7578-4D27-8A03-3D3EE29D2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9725" y="41703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1" name="Freeform 728">
                <a:extLst>
                  <a:ext uri="{FF2B5EF4-FFF2-40B4-BE49-F238E27FC236}">
                    <a16:creationId xmlns:a16="http://schemas.microsoft.com/office/drawing/2014/main" id="{3184EA80-F81C-49CF-AC3E-6BADA3E53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5" y="4152901"/>
                <a:ext cx="6350" cy="17463"/>
              </a:xfrm>
              <a:custGeom>
                <a:avLst/>
                <a:gdLst>
                  <a:gd name="T0" fmla="*/ 4 w 4"/>
                  <a:gd name="T1" fmla="*/ 11 h 11"/>
                  <a:gd name="T2" fmla="*/ 2 w 4"/>
                  <a:gd name="T3" fmla="*/ 9 h 11"/>
                  <a:gd name="T4" fmla="*/ 0 w 4"/>
                  <a:gd name="T5" fmla="*/ 5 h 11"/>
                  <a:gd name="T6" fmla="*/ 2 w 4"/>
                  <a:gd name="T7" fmla="*/ 1 h 11"/>
                  <a:gd name="T8" fmla="*/ 4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4" y="11"/>
                    </a:moveTo>
                    <a:lnTo>
                      <a:pt x="2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2" name="Line 729">
                <a:extLst>
                  <a:ext uri="{FF2B5EF4-FFF2-40B4-BE49-F238E27FC236}">
                    <a16:creationId xmlns:a16="http://schemas.microsoft.com/office/drawing/2014/main" id="{88C62DB8-1885-403C-917A-708BBAD7C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89725" y="41497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3" name="Freeform 730">
                <a:extLst>
                  <a:ext uri="{FF2B5EF4-FFF2-40B4-BE49-F238E27FC236}">
                    <a16:creationId xmlns:a16="http://schemas.microsoft.com/office/drawing/2014/main" id="{F04B1595-7D7B-45D8-892E-43E863606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2900" y="4143376"/>
                <a:ext cx="17463" cy="6350"/>
              </a:xfrm>
              <a:custGeom>
                <a:avLst/>
                <a:gdLst>
                  <a:gd name="T0" fmla="*/ 0 w 11"/>
                  <a:gd name="T1" fmla="*/ 4 h 4"/>
                  <a:gd name="T2" fmla="*/ 2 w 11"/>
                  <a:gd name="T3" fmla="*/ 2 h 4"/>
                  <a:gd name="T4" fmla="*/ 5 w 11"/>
                  <a:gd name="T5" fmla="*/ 0 h 4"/>
                  <a:gd name="T6" fmla="*/ 9 w 11"/>
                  <a:gd name="T7" fmla="*/ 2 h 4"/>
                  <a:gd name="T8" fmla="*/ 11 w 1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2" y="2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4" name="Line 731">
                <a:extLst>
                  <a:ext uri="{FF2B5EF4-FFF2-40B4-BE49-F238E27FC236}">
                    <a16:creationId xmlns:a16="http://schemas.microsoft.com/office/drawing/2014/main" id="{342DFBCD-8821-40F6-8B3E-8E7545A1F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0363" y="4149726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5" name="Line 732">
                <a:extLst>
                  <a:ext uri="{FF2B5EF4-FFF2-40B4-BE49-F238E27FC236}">
                    <a16:creationId xmlns:a16="http://schemas.microsoft.com/office/drawing/2014/main" id="{9A94AE75-FB97-49F1-A851-D2C8C66E7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4825" y="429101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6" name="Line 733">
                <a:extLst>
                  <a:ext uri="{FF2B5EF4-FFF2-40B4-BE49-F238E27FC236}">
                    <a16:creationId xmlns:a16="http://schemas.microsoft.com/office/drawing/2014/main" id="{0A0FEE8C-DC91-4FA3-8505-F40FF0E22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1175" y="4291013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7" name="Line 734">
                <a:extLst>
                  <a:ext uri="{FF2B5EF4-FFF2-40B4-BE49-F238E27FC236}">
                    <a16:creationId xmlns:a16="http://schemas.microsoft.com/office/drawing/2014/main" id="{DC5A8197-CF71-4935-97E1-1A0D6137C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1175" y="428783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8" name="Line 735">
                <a:extLst>
                  <a:ext uri="{FF2B5EF4-FFF2-40B4-BE49-F238E27FC236}">
                    <a16:creationId xmlns:a16="http://schemas.microsoft.com/office/drawing/2014/main" id="{D01870D5-508B-4E5B-8441-A86EDD960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6713" y="41433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9" name="Freeform 736">
                <a:extLst>
                  <a:ext uri="{FF2B5EF4-FFF2-40B4-BE49-F238E27FC236}">
                    <a16:creationId xmlns:a16="http://schemas.microsoft.com/office/drawing/2014/main" id="{3D772C4C-BED9-4DEC-BE40-BB0C9EC42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538" y="4122738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2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0" name="Line 737">
                <a:extLst>
                  <a:ext uri="{FF2B5EF4-FFF2-40B4-BE49-F238E27FC236}">
                    <a16:creationId xmlns:a16="http://schemas.microsoft.com/office/drawing/2014/main" id="{E5ACDD8D-70F9-4D4B-B06C-A5FD4AA36E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16713" y="41195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1" name="Freeform 738">
                <a:extLst>
                  <a:ext uri="{FF2B5EF4-FFF2-40B4-BE49-F238E27FC236}">
                    <a16:creationId xmlns:a16="http://schemas.microsoft.com/office/drawing/2014/main" id="{F39E8593-F1E4-4085-A48F-7A48F4708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9888" y="4116388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4 w 13"/>
                  <a:gd name="T3" fmla="*/ 0 h 2"/>
                  <a:gd name="T4" fmla="*/ 7 w 13"/>
                  <a:gd name="T5" fmla="*/ 0 h 2"/>
                  <a:gd name="T6" fmla="*/ 11 w 13"/>
                  <a:gd name="T7" fmla="*/ 0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2" name="Line 739">
                <a:extLst>
                  <a:ext uri="{FF2B5EF4-FFF2-40B4-BE49-F238E27FC236}">
                    <a16:creationId xmlns:a16="http://schemas.microsoft.com/office/drawing/2014/main" id="{3759397C-D74E-45A1-B4B9-3478EBCE9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40525" y="41195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3" name="Line 740">
                <a:extLst>
                  <a:ext uri="{FF2B5EF4-FFF2-40B4-BE49-F238E27FC236}">
                    <a16:creationId xmlns:a16="http://schemas.microsoft.com/office/drawing/2014/main" id="{49ECC595-72EE-4CE6-BF3E-1E38A321E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84988" y="426402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4" name="Line 741">
                <a:extLst>
                  <a:ext uri="{FF2B5EF4-FFF2-40B4-BE49-F238E27FC236}">
                    <a16:creationId xmlns:a16="http://schemas.microsoft.com/office/drawing/2014/main" id="{A0C23DEA-0038-456D-9E11-DA4C788E8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88163" y="42608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5" name="Line 742">
                <a:extLst>
                  <a:ext uri="{FF2B5EF4-FFF2-40B4-BE49-F238E27FC236}">
                    <a16:creationId xmlns:a16="http://schemas.microsoft.com/office/drawing/2014/main" id="{88E7B06C-26FC-400D-BCFD-31F1F1464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1338" y="425767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6" name="Line 743">
                <a:extLst>
                  <a:ext uri="{FF2B5EF4-FFF2-40B4-BE49-F238E27FC236}">
                    <a16:creationId xmlns:a16="http://schemas.microsoft.com/office/drawing/2014/main" id="{38E2EB3B-A5B2-4345-A90A-366627297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6875" y="41132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7" name="Freeform 744">
                <a:extLst>
                  <a:ext uri="{FF2B5EF4-FFF2-40B4-BE49-F238E27FC236}">
                    <a16:creationId xmlns:a16="http://schemas.microsoft.com/office/drawing/2014/main" id="{BA474053-B4D8-4361-92A9-B8E474F33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3700" y="4092576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8" name="Line 745">
                <a:extLst>
                  <a:ext uri="{FF2B5EF4-FFF2-40B4-BE49-F238E27FC236}">
                    <a16:creationId xmlns:a16="http://schemas.microsoft.com/office/drawing/2014/main" id="{44BCFC71-8959-484C-9909-C7639A82C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46875" y="40894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9" name="Freeform 746">
                <a:extLst>
                  <a:ext uri="{FF2B5EF4-FFF2-40B4-BE49-F238E27FC236}">
                    <a16:creationId xmlns:a16="http://schemas.microsoft.com/office/drawing/2014/main" id="{3813FBC2-DC40-491F-A151-871E54C58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0050" y="4086226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4 w 13"/>
                  <a:gd name="T3" fmla="*/ 0 h 2"/>
                  <a:gd name="T4" fmla="*/ 7 w 13"/>
                  <a:gd name="T5" fmla="*/ 0 h 2"/>
                  <a:gd name="T6" fmla="*/ 11 w 13"/>
                  <a:gd name="T7" fmla="*/ 2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0" name="Line 747">
                <a:extLst>
                  <a:ext uri="{FF2B5EF4-FFF2-40B4-BE49-F238E27FC236}">
                    <a16:creationId xmlns:a16="http://schemas.microsoft.com/office/drawing/2014/main" id="{14E3CAD6-974D-4C5B-8AD8-A76F0C4D8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70688" y="4089401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1" name="Line 748">
                <a:extLst>
                  <a:ext uri="{FF2B5EF4-FFF2-40B4-BE49-F238E27FC236}">
                    <a16:creationId xmlns:a16="http://schemas.microsoft.com/office/drawing/2014/main" id="{F6C87186-BA7C-44B1-AA90-D8717874E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911975" y="423386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2" name="Line 749">
                <a:extLst>
                  <a:ext uri="{FF2B5EF4-FFF2-40B4-BE49-F238E27FC236}">
                    <a16:creationId xmlns:a16="http://schemas.microsoft.com/office/drawing/2014/main" id="{116274E7-1C6E-44AE-936E-A62500DF4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8325" y="4233863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3" name="Line 750">
                <a:extLst>
                  <a:ext uri="{FF2B5EF4-FFF2-40B4-BE49-F238E27FC236}">
                    <a16:creationId xmlns:a16="http://schemas.microsoft.com/office/drawing/2014/main" id="{766B8EFD-4F75-466F-9B61-ABBE60265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8325" y="422751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4" name="Line 751">
                <a:extLst>
                  <a:ext uri="{FF2B5EF4-FFF2-40B4-BE49-F238E27FC236}">
                    <a16:creationId xmlns:a16="http://schemas.microsoft.com/office/drawing/2014/main" id="{FED5AD2C-E681-4C79-8212-AF38981E7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7038" y="4086226"/>
                <a:ext cx="141288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5" name="Freeform 752">
                <a:extLst>
                  <a:ext uri="{FF2B5EF4-FFF2-40B4-BE49-F238E27FC236}">
                    <a16:creationId xmlns:a16="http://schemas.microsoft.com/office/drawing/2014/main" id="{907B68D4-6FA6-489E-BB07-A0D2C6496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0688" y="4065588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0 w 4"/>
                  <a:gd name="T3" fmla="*/ 9 h 13"/>
                  <a:gd name="T4" fmla="*/ 0 w 4"/>
                  <a:gd name="T5" fmla="*/ 5 h 13"/>
                  <a:gd name="T6" fmla="*/ 2 w 4"/>
                  <a:gd name="T7" fmla="*/ 1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6" name="Line 753">
                <a:extLst>
                  <a:ext uri="{FF2B5EF4-FFF2-40B4-BE49-F238E27FC236}">
                    <a16:creationId xmlns:a16="http://schemas.microsoft.com/office/drawing/2014/main" id="{1012697A-A396-4D28-8C84-58B8ACA8D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77038" y="40624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7" name="Freeform 754">
                <a:extLst>
                  <a:ext uri="{FF2B5EF4-FFF2-40B4-BE49-F238E27FC236}">
                    <a16:creationId xmlns:a16="http://schemas.microsoft.com/office/drawing/2014/main" id="{51ABF619-B4E8-4412-BD3D-1BBA242EB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213" y="4059238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2 w 11"/>
                  <a:gd name="T3" fmla="*/ 0 h 2"/>
                  <a:gd name="T4" fmla="*/ 5 w 11"/>
                  <a:gd name="T5" fmla="*/ 0 h 2"/>
                  <a:gd name="T6" fmla="*/ 9 w 11"/>
                  <a:gd name="T7" fmla="*/ 0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8" name="Line 755">
                <a:extLst>
                  <a:ext uri="{FF2B5EF4-FFF2-40B4-BE49-F238E27FC236}">
                    <a16:creationId xmlns:a16="http://schemas.microsoft.com/office/drawing/2014/main" id="{28B2F223-44BC-45AD-B745-4FBE3FFE1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97675" y="40624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9" name="Line 756">
                <a:extLst>
                  <a:ext uri="{FF2B5EF4-FFF2-40B4-BE49-F238E27FC236}">
                    <a16:creationId xmlns:a16="http://schemas.microsoft.com/office/drawing/2014/main" id="{177CFD77-7FF7-48DD-AD89-FA9DF6A49E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942138" y="42068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0" name="Line 757">
                <a:extLst>
                  <a:ext uri="{FF2B5EF4-FFF2-40B4-BE49-F238E27FC236}">
                    <a16:creationId xmlns:a16="http://schemas.microsoft.com/office/drawing/2014/main" id="{7B780523-CC2F-4CF7-848E-200A694E2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945313" y="42037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1" name="Line 758">
                <a:extLst>
                  <a:ext uri="{FF2B5EF4-FFF2-40B4-BE49-F238E27FC236}">
                    <a16:creationId xmlns:a16="http://schemas.microsoft.com/office/drawing/2014/main" id="{FCACB741-0745-4BDF-96A5-EAF792BAB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8488" y="42005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2" name="Line 759">
                <a:extLst>
                  <a:ext uri="{FF2B5EF4-FFF2-40B4-BE49-F238E27FC236}">
                    <a16:creationId xmlns:a16="http://schemas.microsoft.com/office/drawing/2014/main" id="{6EB4049C-736B-4BC8-8EBA-8C8E4D8D0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7513" y="4019551"/>
                <a:ext cx="180975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3" name="Freeform 760">
                <a:extLst>
                  <a:ext uri="{FF2B5EF4-FFF2-40B4-BE49-F238E27FC236}">
                    <a16:creationId xmlns:a16="http://schemas.microsoft.com/office/drawing/2014/main" id="{63E1E000-AF9C-4BF0-990D-2E5A4D9D7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0050" y="4016376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4 w 11"/>
                  <a:gd name="T3" fmla="*/ 0 h 2"/>
                  <a:gd name="T4" fmla="*/ 7 w 11"/>
                  <a:gd name="T5" fmla="*/ 0 h 2"/>
                  <a:gd name="T6" fmla="*/ 9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9" y="2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4" name="Line 761">
                <a:extLst>
                  <a:ext uri="{FF2B5EF4-FFF2-40B4-BE49-F238E27FC236}">
                    <a16:creationId xmlns:a16="http://schemas.microsoft.com/office/drawing/2014/main" id="{4DB9CC3A-CCD6-4D8C-8CD9-5C082A034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00838" y="4019551"/>
                <a:ext cx="49213" cy="476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5" name="Freeform 762">
                <a:extLst>
                  <a:ext uri="{FF2B5EF4-FFF2-40B4-BE49-F238E27FC236}">
                    <a16:creationId xmlns:a16="http://schemas.microsoft.com/office/drawing/2014/main" id="{A364DA6B-9695-4D88-8E04-9F39C595F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5" y="4067176"/>
                <a:ext cx="17463" cy="3175"/>
              </a:xfrm>
              <a:custGeom>
                <a:avLst/>
                <a:gdLst>
                  <a:gd name="T0" fmla="*/ 11 w 11"/>
                  <a:gd name="T1" fmla="*/ 0 h 2"/>
                  <a:gd name="T2" fmla="*/ 10 w 11"/>
                  <a:gd name="T3" fmla="*/ 2 h 2"/>
                  <a:gd name="T4" fmla="*/ 6 w 11"/>
                  <a:gd name="T5" fmla="*/ 2 h 2"/>
                  <a:gd name="T6" fmla="*/ 2 w 11"/>
                  <a:gd name="T7" fmla="*/ 2 h 2"/>
                  <a:gd name="T8" fmla="*/ 0 w 1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6" name="Line 763">
                <a:extLst>
                  <a:ext uri="{FF2B5EF4-FFF2-40B4-BE49-F238E27FC236}">
                    <a16:creationId xmlns:a16="http://schemas.microsoft.com/office/drawing/2014/main" id="{DA870690-8547-4025-8675-17C9FF834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6225" y="4010026"/>
                <a:ext cx="57150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7" name="Freeform 764">
                <a:extLst>
                  <a:ext uri="{FF2B5EF4-FFF2-40B4-BE49-F238E27FC236}">
                    <a16:creationId xmlns:a16="http://schemas.microsoft.com/office/drawing/2014/main" id="{53713352-DFCA-4447-9C4D-D453510A7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050" y="3992563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10 h 11"/>
                  <a:gd name="T4" fmla="*/ 0 w 2"/>
                  <a:gd name="T5" fmla="*/ 6 h 11"/>
                  <a:gd name="T6" fmla="*/ 0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8" name="Line 765">
                <a:extLst>
                  <a:ext uri="{FF2B5EF4-FFF2-40B4-BE49-F238E27FC236}">
                    <a16:creationId xmlns:a16="http://schemas.microsoft.com/office/drawing/2014/main" id="{C30D1089-B31F-428C-B9BE-784F897AC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26225" y="3935413"/>
                <a:ext cx="57150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9" name="Freeform 766">
                <a:extLst>
                  <a:ext uri="{FF2B5EF4-FFF2-40B4-BE49-F238E27FC236}">
                    <a16:creationId xmlns:a16="http://schemas.microsoft.com/office/drawing/2014/main" id="{5C8CF2E8-17BC-4B39-BEF3-445A9DBEE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5" y="3932238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2 w 11"/>
                  <a:gd name="T3" fmla="*/ 0 h 2"/>
                  <a:gd name="T4" fmla="*/ 6 w 11"/>
                  <a:gd name="T5" fmla="*/ 0 h 2"/>
                  <a:gd name="T6" fmla="*/ 10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0" name="Line 767">
                <a:extLst>
                  <a:ext uri="{FF2B5EF4-FFF2-40B4-BE49-F238E27FC236}">
                    <a16:creationId xmlns:a16="http://schemas.microsoft.com/office/drawing/2014/main" id="{B44DCE96-7B2C-4A49-8FA9-5B5BBE5F1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00838" y="3935413"/>
                <a:ext cx="271463" cy="274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1" name="Freeform 768">
                <a:extLst>
                  <a:ext uri="{FF2B5EF4-FFF2-40B4-BE49-F238E27FC236}">
                    <a16:creationId xmlns:a16="http://schemas.microsoft.com/office/drawing/2014/main" id="{E0FB531C-0163-48A5-B086-193E00D80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300" y="4210051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4 w 4"/>
                  <a:gd name="T3" fmla="*/ 2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4" y="2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2" name="Line 769">
                <a:extLst>
                  <a:ext uri="{FF2B5EF4-FFF2-40B4-BE49-F238E27FC236}">
                    <a16:creationId xmlns:a16="http://schemas.microsoft.com/office/drawing/2014/main" id="{F2EE26AF-9F01-493E-84EA-3F1DEE54F7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9125" y="42275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3" name="Freeform 770">
                <a:extLst>
                  <a:ext uri="{FF2B5EF4-FFF2-40B4-BE49-F238E27FC236}">
                    <a16:creationId xmlns:a16="http://schemas.microsoft.com/office/drawing/2014/main" id="{29F0740C-3AA2-4419-A991-53580D70A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1663" y="4230688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2 h 4"/>
                  <a:gd name="T4" fmla="*/ 6 w 11"/>
                  <a:gd name="T5" fmla="*/ 4 h 4"/>
                  <a:gd name="T6" fmla="*/ 2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4" name="Line 771">
                <a:extLst>
                  <a:ext uri="{FF2B5EF4-FFF2-40B4-BE49-F238E27FC236}">
                    <a16:creationId xmlns:a16="http://schemas.microsoft.com/office/drawing/2014/main" id="{85D69AC8-11A9-4534-BA17-294EDF785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7200" y="408622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5" name="Line 772">
                <a:extLst>
                  <a:ext uri="{FF2B5EF4-FFF2-40B4-BE49-F238E27FC236}">
                    <a16:creationId xmlns:a16="http://schemas.microsoft.com/office/drawing/2014/main" id="{7C7DEB88-2A98-4F3D-94D2-5460E8A4F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4025" y="408622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6" name="Line 773">
                <a:extLst>
                  <a:ext uri="{FF2B5EF4-FFF2-40B4-BE49-F238E27FC236}">
                    <a16:creationId xmlns:a16="http://schemas.microsoft.com/office/drawing/2014/main" id="{DEA2428B-BA64-4F35-B6AB-93AB4A71D4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00850" y="40862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7" name="Line 774">
                <a:extLst>
                  <a:ext uri="{FF2B5EF4-FFF2-40B4-BE49-F238E27FC236}">
                    <a16:creationId xmlns:a16="http://schemas.microsoft.com/office/drawing/2014/main" id="{E94048D2-1DB9-4D07-B1E3-1D0A718A9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00850" y="40894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8" name="Line 775">
                <a:extLst>
                  <a:ext uri="{FF2B5EF4-FFF2-40B4-BE49-F238E27FC236}">
                    <a16:creationId xmlns:a16="http://schemas.microsoft.com/office/drawing/2014/main" id="{4A369715-C2AC-466B-8CA8-12FD04BE5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00850" y="40925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9" name="Freeform 776">
                <a:extLst>
                  <a:ext uri="{FF2B5EF4-FFF2-40B4-BE49-F238E27FC236}">
                    <a16:creationId xmlns:a16="http://schemas.microsoft.com/office/drawing/2014/main" id="{E651DAFF-DD56-43FF-8354-C7EF7416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313" y="4237038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7 h 13"/>
                  <a:gd name="T6" fmla="*/ 2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7"/>
                    </a:lnTo>
                    <a:lnTo>
                      <a:pt x="2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0" name="Line 777">
                <a:extLst>
                  <a:ext uri="{FF2B5EF4-FFF2-40B4-BE49-F238E27FC236}">
                    <a16:creationId xmlns:a16="http://schemas.microsoft.com/office/drawing/2014/main" id="{CCF1D129-8B4B-4018-AF5B-18C4CFD1B2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2138" y="42576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1" name="Freeform 778">
                <a:extLst>
                  <a:ext uri="{FF2B5EF4-FFF2-40B4-BE49-F238E27FC236}">
                    <a16:creationId xmlns:a16="http://schemas.microsoft.com/office/drawing/2014/main" id="{E854F6FC-601F-4F30-A8C7-41195A14A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1500" y="4260851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6 w 13"/>
                  <a:gd name="T5" fmla="*/ 2 h 2"/>
                  <a:gd name="T6" fmla="*/ 2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2" name="Line 779">
                <a:extLst>
                  <a:ext uri="{FF2B5EF4-FFF2-40B4-BE49-F238E27FC236}">
                    <a16:creationId xmlns:a16="http://schemas.microsoft.com/office/drawing/2014/main" id="{274B7F05-7ADF-4A29-B25A-C3ADC6077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7038" y="41163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3" name="Line 780">
                <a:extLst>
                  <a:ext uri="{FF2B5EF4-FFF2-40B4-BE49-F238E27FC236}">
                    <a16:creationId xmlns:a16="http://schemas.microsoft.com/office/drawing/2014/main" id="{EE3416CB-DCF9-453D-AB3E-793103BF4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3863" y="411638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4" name="Line 781">
                <a:extLst>
                  <a:ext uri="{FF2B5EF4-FFF2-40B4-BE49-F238E27FC236}">
                    <a16:creationId xmlns:a16="http://schemas.microsoft.com/office/drawing/2014/main" id="{0E84E98F-51C5-43BD-904F-934F1BFB0A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73863" y="411638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5" name="Line 782">
                <a:extLst>
                  <a:ext uri="{FF2B5EF4-FFF2-40B4-BE49-F238E27FC236}">
                    <a16:creationId xmlns:a16="http://schemas.microsoft.com/office/drawing/2014/main" id="{0E919024-2E87-468D-997D-3FCB29FF26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73863" y="411956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6" name="Line 783">
                <a:extLst>
                  <a:ext uri="{FF2B5EF4-FFF2-40B4-BE49-F238E27FC236}">
                    <a16:creationId xmlns:a16="http://schemas.microsoft.com/office/drawing/2014/main" id="{98DB0731-C5B5-4197-AEEF-A0E345941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73863" y="4122738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7" name="Freeform 784">
                <a:extLst>
                  <a:ext uri="{FF2B5EF4-FFF2-40B4-BE49-F238E27FC236}">
                    <a16:creationId xmlns:a16="http://schemas.microsoft.com/office/drawing/2014/main" id="{F7ECC88A-A608-4300-9D35-5A39B6563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5150" y="4267201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2 w 4"/>
                  <a:gd name="T3" fmla="*/ 2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2" y="2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8" name="Line 785">
                <a:extLst>
                  <a:ext uri="{FF2B5EF4-FFF2-40B4-BE49-F238E27FC236}">
                    <a16:creationId xmlns:a16="http://schemas.microsoft.com/office/drawing/2014/main" id="{F3275157-9A40-4C4E-97B0-644FA5541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11975" y="42846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9" name="Freeform 786">
                <a:extLst>
                  <a:ext uri="{FF2B5EF4-FFF2-40B4-BE49-F238E27FC236}">
                    <a16:creationId xmlns:a16="http://schemas.microsoft.com/office/drawing/2014/main" id="{829DFBE9-EB8C-49D4-B329-066C85DB6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4513" y="4287838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4 h 4"/>
                  <a:gd name="T4" fmla="*/ 6 w 11"/>
                  <a:gd name="T5" fmla="*/ 4 h 4"/>
                  <a:gd name="T6" fmla="*/ 2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0" name="Line 787">
                <a:extLst>
                  <a:ext uri="{FF2B5EF4-FFF2-40B4-BE49-F238E27FC236}">
                    <a16:creationId xmlns:a16="http://schemas.microsoft.com/office/drawing/2014/main" id="{BEBF32CA-76CF-422F-80C0-8939E72FA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0050" y="414655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1" name="Line 788">
                <a:extLst>
                  <a:ext uri="{FF2B5EF4-FFF2-40B4-BE49-F238E27FC236}">
                    <a16:creationId xmlns:a16="http://schemas.microsoft.com/office/drawing/2014/main" id="{1C9EE296-0420-4100-836E-4CABC29B7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3700" y="4146551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2" name="Line 789">
                <a:extLst>
                  <a:ext uri="{FF2B5EF4-FFF2-40B4-BE49-F238E27FC236}">
                    <a16:creationId xmlns:a16="http://schemas.microsoft.com/office/drawing/2014/main" id="{D71F7483-17BF-4E65-B547-041099BA4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3700" y="4146551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3" name="Line 790">
                <a:extLst>
                  <a:ext uri="{FF2B5EF4-FFF2-40B4-BE49-F238E27FC236}">
                    <a16:creationId xmlns:a16="http://schemas.microsoft.com/office/drawing/2014/main" id="{CC91E6D6-50C2-4271-B77D-B460EE1821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3700" y="4146551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4" name="Line 791">
                <a:extLst>
                  <a:ext uri="{FF2B5EF4-FFF2-40B4-BE49-F238E27FC236}">
                    <a16:creationId xmlns:a16="http://schemas.microsoft.com/office/drawing/2014/main" id="{67026257-E3B1-4C88-A01F-BCD66F074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43700" y="415290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5" name="Freeform 792">
                <a:extLst>
                  <a:ext uri="{FF2B5EF4-FFF2-40B4-BE49-F238E27FC236}">
                    <a16:creationId xmlns:a16="http://schemas.microsoft.com/office/drawing/2014/main" id="{0F9065F0-BD2E-4671-B6DB-074141AB0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4294188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7 h 13"/>
                  <a:gd name="T6" fmla="*/ 0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7"/>
                    </a:lnTo>
                    <a:lnTo>
                      <a:pt x="0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6" name="Line 793">
                <a:extLst>
                  <a:ext uri="{FF2B5EF4-FFF2-40B4-BE49-F238E27FC236}">
                    <a16:creationId xmlns:a16="http://schemas.microsoft.com/office/drawing/2014/main" id="{E9F5F4E8-6286-472C-83CE-B026CCB8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84988" y="43148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7" name="Freeform 794">
                <a:extLst>
                  <a:ext uri="{FF2B5EF4-FFF2-40B4-BE49-F238E27FC236}">
                    <a16:creationId xmlns:a16="http://schemas.microsoft.com/office/drawing/2014/main" id="{F5D2E9AB-4C60-4A38-95AF-ED7D3B66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4350" y="4318001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6 w 13"/>
                  <a:gd name="T5" fmla="*/ 2 h 2"/>
                  <a:gd name="T6" fmla="*/ 2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8" name="Line 795">
                <a:extLst>
                  <a:ext uri="{FF2B5EF4-FFF2-40B4-BE49-F238E27FC236}">
                    <a16:creationId xmlns:a16="http://schemas.microsoft.com/office/drawing/2014/main" id="{266148A9-DB8D-4740-80D9-0CAD94860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9888" y="41735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9" name="Line 796">
                <a:extLst>
                  <a:ext uri="{FF2B5EF4-FFF2-40B4-BE49-F238E27FC236}">
                    <a16:creationId xmlns:a16="http://schemas.microsoft.com/office/drawing/2014/main" id="{6C711B77-C6F3-46B8-9A71-B5A9F84EC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6713" y="41735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0" name="Line 797">
                <a:extLst>
                  <a:ext uri="{FF2B5EF4-FFF2-40B4-BE49-F238E27FC236}">
                    <a16:creationId xmlns:a16="http://schemas.microsoft.com/office/drawing/2014/main" id="{BB472923-2353-4B1D-8304-2A12E3FA8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3538" y="41735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1" name="Line 798">
                <a:extLst>
                  <a:ext uri="{FF2B5EF4-FFF2-40B4-BE49-F238E27FC236}">
                    <a16:creationId xmlns:a16="http://schemas.microsoft.com/office/drawing/2014/main" id="{EEDF0589-BD9A-4B2E-A2BD-21A9B60D8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3538" y="417671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2" name="Line 799">
                <a:extLst>
                  <a:ext uri="{FF2B5EF4-FFF2-40B4-BE49-F238E27FC236}">
                    <a16:creationId xmlns:a16="http://schemas.microsoft.com/office/drawing/2014/main" id="{7D53BBB4-585D-4C40-9B0F-17C6559DE5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3538" y="41798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3" name="Freeform 800">
                <a:extLst>
                  <a:ext uri="{FF2B5EF4-FFF2-40B4-BE49-F238E27FC236}">
                    <a16:creationId xmlns:a16="http://schemas.microsoft.com/office/drawing/2014/main" id="{73B59CA0-CAF1-4821-995C-B3A5CB56A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4324351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7 h 13"/>
                  <a:gd name="T6" fmla="*/ 2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7"/>
                    </a:lnTo>
                    <a:lnTo>
                      <a:pt x="2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4" name="Line 801">
                <a:extLst>
                  <a:ext uri="{FF2B5EF4-FFF2-40B4-BE49-F238E27FC236}">
                    <a16:creationId xmlns:a16="http://schemas.microsoft.com/office/drawing/2014/main" id="{329EE347-B09D-4ACA-B820-420538F7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54825" y="43449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5" name="Freeform 803">
                <a:extLst>
                  <a:ext uri="{FF2B5EF4-FFF2-40B4-BE49-F238E27FC236}">
                    <a16:creationId xmlns:a16="http://schemas.microsoft.com/office/drawing/2014/main" id="{BF45E0FB-03DE-4AEA-BFC6-30E9385A0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4188" y="4348163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6 w 13"/>
                  <a:gd name="T5" fmla="*/ 2 h 2"/>
                  <a:gd name="T6" fmla="*/ 2 w 13"/>
                  <a:gd name="T7" fmla="*/ 0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6" name="Line 804">
                <a:extLst>
                  <a:ext uri="{FF2B5EF4-FFF2-40B4-BE49-F238E27FC236}">
                    <a16:creationId xmlns:a16="http://schemas.microsoft.com/office/drawing/2014/main" id="{0DA4055E-2F32-40C5-80F5-5344B5F63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2901" y="4203701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7" name="Line 805">
                <a:extLst>
                  <a:ext uri="{FF2B5EF4-FFF2-40B4-BE49-F238E27FC236}">
                    <a16:creationId xmlns:a16="http://schemas.microsoft.com/office/drawing/2014/main" id="{16766E2E-D346-49F4-946F-557D86786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6551" y="4203701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8" name="Line 806">
                <a:extLst>
                  <a:ext uri="{FF2B5EF4-FFF2-40B4-BE49-F238E27FC236}">
                    <a16:creationId xmlns:a16="http://schemas.microsoft.com/office/drawing/2014/main" id="{7F38E011-FFB1-4BFA-BAC9-9AED7E697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6551" y="4203701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9" name="Line 807">
                <a:extLst>
                  <a:ext uri="{FF2B5EF4-FFF2-40B4-BE49-F238E27FC236}">
                    <a16:creationId xmlns:a16="http://schemas.microsoft.com/office/drawing/2014/main" id="{32CDE7B0-4F8E-4F5D-BF90-1C4A8ED89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6551" y="4203701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0" name="Line 808">
                <a:extLst>
                  <a:ext uri="{FF2B5EF4-FFF2-40B4-BE49-F238E27FC236}">
                    <a16:creationId xmlns:a16="http://schemas.microsoft.com/office/drawing/2014/main" id="{34E0D823-FBB8-4CE9-B5CD-FC64B07FA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86551" y="4210051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1" name="Freeform 809">
                <a:extLst>
                  <a:ext uri="{FF2B5EF4-FFF2-40B4-BE49-F238E27FC236}">
                    <a16:creationId xmlns:a16="http://schemas.microsoft.com/office/drawing/2014/main" id="{B8F04C29-08C5-48FD-8205-BC433F1F6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838" y="4354513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4 w 4"/>
                  <a:gd name="T3" fmla="*/ 2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4" y="2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2" name="Line 810">
                <a:extLst>
                  <a:ext uri="{FF2B5EF4-FFF2-40B4-BE49-F238E27FC236}">
                    <a16:creationId xmlns:a16="http://schemas.microsoft.com/office/drawing/2014/main" id="{A0201648-3834-4329-B4DE-481CA45B0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663" y="43719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3" name="Freeform 811">
                <a:extLst>
                  <a:ext uri="{FF2B5EF4-FFF2-40B4-BE49-F238E27FC236}">
                    <a16:creationId xmlns:a16="http://schemas.microsoft.com/office/drawing/2014/main" id="{74F1D911-669F-4339-B2B9-85651F95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1" y="4375151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2 h 4"/>
                  <a:gd name="T4" fmla="*/ 6 w 11"/>
                  <a:gd name="T5" fmla="*/ 4 h 4"/>
                  <a:gd name="T6" fmla="*/ 2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4" name="Line 812">
                <a:extLst>
                  <a:ext uri="{FF2B5EF4-FFF2-40B4-BE49-F238E27FC236}">
                    <a16:creationId xmlns:a16="http://schemas.microsoft.com/office/drawing/2014/main" id="{D56EE0B2-303D-4F29-9DB5-C4BF3DFB2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35738" y="4103688"/>
                <a:ext cx="271463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5" name="Line 813">
                <a:extLst>
                  <a:ext uri="{FF2B5EF4-FFF2-40B4-BE49-F238E27FC236}">
                    <a16:creationId xmlns:a16="http://schemas.microsoft.com/office/drawing/2014/main" id="{D01F15C4-E557-48B9-9D96-1D3CDFDE2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11938" y="4029076"/>
                <a:ext cx="53975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6" name="Line 814">
                <a:extLst>
                  <a:ext uri="{FF2B5EF4-FFF2-40B4-BE49-F238E27FC236}">
                    <a16:creationId xmlns:a16="http://schemas.microsoft.com/office/drawing/2014/main" id="{7FC26CA9-F248-4254-94E6-9100A30FA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19876" y="4103688"/>
                <a:ext cx="46038" cy="492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7" name="Line 815">
                <a:extLst>
                  <a:ext uri="{FF2B5EF4-FFF2-40B4-BE49-F238E27FC236}">
                    <a16:creationId xmlns:a16="http://schemas.microsoft.com/office/drawing/2014/main" id="{EF381F3E-31F3-470F-ACF5-96DB9EF27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19876" y="4170363"/>
                <a:ext cx="177800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8" name="Line 816">
                <a:extLst>
                  <a:ext uri="{FF2B5EF4-FFF2-40B4-BE49-F238E27FC236}">
                    <a16:creationId xmlns:a16="http://schemas.microsoft.com/office/drawing/2014/main" id="{4BD98EA9-5390-4459-B544-C65DBE8AA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69063" y="3871913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9" name="Line 817">
                <a:extLst>
                  <a:ext uri="{FF2B5EF4-FFF2-40B4-BE49-F238E27FC236}">
                    <a16:creationId xmlns:a16="http://schemas.microsoft.com/office/drawing/2014/main" id="{AF25F70B-4C9B-477F-90FD-79DE77DCC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69063" y="4073526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0" name="Line 818">
                <a:extLst>
                  <a:ext uri="{FF2B5EF4-FFF2-40B4-BE49-F238E27FC236}">
                    <a16:creationId xmlns:a16="http://schemas.microsoft.com/office/drawing/2014/main" id="{40F80239-B9F0-40B9-8465-564BE3CDD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1488" y="4224338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1" name="Line 819">
                <a:extLst>
                  <a:ext uri="{FF2B5EF4-FFF2-40B4-BE49-F238E27FC236}">
                    <a16:creationId xmlns:a16="http://schemas.microsoft.com/office/drawing/2014/main" id="{485E2F04-4063-4C24-8BCC-083FBEA06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70676" y="3871913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2" name="Freeform 820">
                <a:extLst>
                  <a:ext uri="{FF2B5EF4-FFF2-40B4-BE49-F238E27FC236}">
                    <a16:creationId xmlns:a16="http://schemas.microsoft.com/office/drawing/2014/main" id="{7A5C19A4-60CD-4F93-A839-62264D6D2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6663" y="3565526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2 w 4"/>
                  <a:gd name="T3" fmla="*/ 1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2" y="1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3" name="Line 821">
                <a:extLst>
                  <a:ext uri="{FF2B5EF4-FFF2-40B4-BE49-F238E27FC236}">
                    <a16:creationId xmlns:a16="http://schemas.microsoft.com/office/drawing/2014/main" id="{1F537D8F-1584-426E-AF29-AFE10DC28D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32688" y="3582988"/>
                <a:ext cx="53975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4" name="Freeform 822">
                <a:extLst>
                  <a:ext uri="{FF2B5EF4-FFF2-40B4-BE49-F238E27FC236}">
                    <a16:creationId xmlns:a16="http://schemas.microsoft.com/office/drawing/2014/main" id="{6F73DE10-A51D-4C33-BE15-64FCFB018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2051" y="3640138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6 w 13"/>
                  <a:gd name="T5" fmla="*/ 2 h 2"/>
                  <a:gd name="T6" fmla="*/ 2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5" name="Freeform 823">
                <a:extLst>
                  <a:ext uri="{FF2B5EF4-FFF2-40B4-BE49-F238E27FC236}">
                    <a16:creationId xmlns:a16="http://schemas.microsoft.com/office/drawing/2014/main" id="{8FF1652B-442F-4AEF-8381-97F1C6F0C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1726" y="3565526"/>
                <a:ext cx="6350" cy="17463"/>
              </a:xfrm>
              <a:custGeom>
                <a:avLst/>
                <a:gdLst>
                  <a:gd name="T0" fmla="*/ 4 w 4"/>
                  <a:gd name="T1" fmla="*/ 11 h 11"/>
                  <a:gd name="T2" fmla="*/ 2 w 4"/>
                  <a:gd name="T3" fmla="*/ 9 h 11"/>
                  <a:gd name="T4" fmla="*/ 0 w 4"/>
                  <a:gd name="T5" fmla="*/ 5 h 11"/>
                  <a:gd name="T6" fmla="*/ 2 w 4"/>
                  <a:gd name="T7" fmla="*/ 1 h 11"/>
                  <a:gd name="T8" fmla="*/ 4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4" y="11"/>
                    </a:moveTo>
                    <a:lnTo>
                      <a:pt x="2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6" name="Freeform 824">
                <a:extLst>
                  <a:ext uri="{FF2B5EF4-FFF2-40B4-BE49-F238E27FC236}">
                    <a16:creationId xmlns:a16="http://schemas.microsoft.com/office/drawing/2014/main" id="{9FB32149-0725-452E-9EFA-8DFF621B9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2526" y="3498851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2 w 4"/>
                  <a:gd name="T3" fmla="*/ 2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2" y="2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7" name="Line 825">
                <a:extLst>
                  <a:ext uri="{FF2B5EF4-FFF2-40B4-BE49-F238E27FC236}">
                    <a16:creationId xmlns:a16="http://schemas.microsoft.com/office/drawing/2014/main" id="{DD9CA13C-387F-471F-9307-976B08F5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21551" y="33178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8" name="Line 826">
                <a:extLst>
                  <a:ext uri="{FF2B5EF4-FFF2-40B4-BE49-F238E27FC236}">
                    <a16:creationId xmlns:a16="http://schemas.microsoft.com/office/drawing/2014/main" id="{68C64E4F-1696-4581-84E8-7F63E0D8C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8376" y="33178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9" name="Line 827">
                <a:extLst>
                  <a:ext uri="{FF2B5EF4-FFF2-40B4-BE49-F238E27FC236}">
                    <a16:creationId xmlns:a16="http://schemas.microsoft.com/office/drawing/2014/main" id="{67782379-E8AE-4779-A150-181BEF2AD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8376" y="33210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0" name="Line 828">
                <a:extLst>
                  <a:ext uri="{FF2B5EF4-FFF2-40B4-BE49-F238E27FC236}">
                    <a16:creationId xmlns:a16="http://schemas.microsoft.com/office/drawing/2014/main" id="{64C46FAF-8BDC-43E5-82F5-297554F53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18376" y="3324226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1" name="Freeform 829">
                <a:extLst>
                  <a:ext uri="{FF2B5EF4-FFF2-40B4-BE49-F238E27FC236}">
                    <a16:creationId xmlns:a16="http://schemas.microsoft.com/office/drawing/2014/main" id="{58C99F91-57AD-4B72-8C96-BF884C8E8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6" y="3468688"/>
                <a:ext cx="1588" cy="17463"/>
              </a:xfrm>
              <a:custGeom>
                <a:avLst/>
                <a:gdLst>
                  <a:gd name="T0" fmla="*/ 0 w 1"/>
                  <a:gd name="T1" fmla="*/ 0 h 11"/>
                  <a:gd name="T2" fmla="*/ 1 w 1"/>
                  <a:gd name="T3" fmla="*/ 4 h 11"/>
                  <a:gd name="T4" fmla="*/ 1 w 1"/>
                  <a:gd name="T5" fmla="*/ 7 h 11"/>
                  <a:gd name="T6" fmla="*/ 0 w 1"/>
                  <a:gd name="T7" fmla="*/ 9 h 11"/>
                  <a:gd name="T8" fmla="*/ 0 w 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0" y="0"/>
                    </a:moveTo>
                    <a:lnTo>
                      <a:pt x="1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2" name="Line 830">
                <a:extLst>
                  <a:ext uri="{FF2B5EF4-FFF2-40B4-BE49-F238E27FC236}">
                    <a16:creationId xmlns:a16="http://schemas.microsoft.com/office/drawing/2014/main" id="{B346C4A8-10E0-4AD6-90E9-AE0EBA891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251" y="34861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3" name="Freeform 831">
                <a:extLst>
                  <a:ext uri="{FF2B5EF4-FFF2-40B4-BE49-F238E27FC236}">
                    <a16:creationId xmlns:a16="http://schemas.microsoft.com/office/drawing/2014/main" id="{BC9F6212-E886-483B-9FC2-460F72ECF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026" y="3489326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4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4" name="Line 832">
                <a:extLst>
                  <a:ext uri="{FF2B5EF4-FFF2-40B4-BE49-F238E27FC236}">
                    <a16:creationId xmlns:a16="http://schemas.microsoft.com/office/drawing/2014/main" id="{5A3488DF-969A-48FF-B83B-FA7BA6C90B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4563" y="3348038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5" name="Line 833">
                <a:extLst>
                  <a:ext uri="{FF2B5EF4-FFF2-40B4-BE49-F238E27FC236}">
                    <a16:creationId xmlns:a16="http://schemas.microsoft.com/office/drawing/2014/main" id="{A79510A1-ACB7-4867-BBE3-80DE03591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1388" y="33480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6" name="Line 834">
                <a:extLst>
                  <a:ext uri="{FF2B5EF4-FFF2-40B4-BE49-F238E27FC236}">
                    <a16:creationId xmlns:a16="http://schemas.microsoft.com/office/drawing/2014/main" id="{1EB8BF7C-0FD6-47A5-9B4E-B02F5A2D2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8213" y="33480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7" name="Line 835">
                <a:extLst>
                  <a:ext uri="{FF2B5EF4-FFF2-40B4-BE49-F238E27FC236}">
                    <a16:creationId xmlns:a16="http://schemas.microsoft.com/office/drawing/2014/main" id="{9AC93370-ADA1-4794-8667-CA295745E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88213" y="3348038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8" name="Line 836">
                <a:extLst>
                  <a:ext uri="{FF2B5EF4-FFF2-40B4-BE49-F238E27FC236}">
                    <a16:creationId xmlns:a16="http://schemas.microsoft.com/office/drawing/2014/main" id="{F39E1CC2-7045-4207-ADD4-237A112EB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88213" y="3354388"/>
                <a:ext cx="146050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9" name="Freeform 837">
                <a:extLst>
                  <a:ext uri="{FF2B5EF4-FFF2-40B4-BE49-F238E27FC236}">
                    <a16:creationId xmlns:a16="http://schemas.microsoft.com/office/drawing/2014/main" id="{0BA7C713-2DD2-4C2C-AF97-C5369BCC9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263" y="3495676"/>
                <a:ext cx="1588" cy="20638"/>
              </a:xfrm>
              <a:custGeom>
                <a:avLst/>
                <a:gdLst>
                  <a:gd name="T0" fmla="*/ 0 w 1"/>
                  <a:gd name="T1" fmla="*/ 0 h 13"/>
                  <a:gd name="T2" fmla="*/ 1 w 1"/>
                  <a:gd name="T3" fmla="*/ 4 h 13"/>
                  <a:gd name="T4" fmla="*/ 1 w 1"/>
                  <a:gd name="T5" fmla="*/ 7 h 13"/>
                  <a:gd name="T6" fmla="*/ 1 w 1"/>
                  <a:gd name="T7" fmla="*/ 11 h 13"/>
                  <a:gd name="T8" fmla="*/ 0 w 1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0" y="0"/>
                    </a:moveTo>
                    <a:lnTo>
                      <a:pt x="1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0" name="Line 838">
                <a:extLst>
                  <a:ext uri="{FF2B5EF4-FFF2-40B4-BE49-F238E27FC236}">
                    <a16:creationId xmlns:a16="http://schemas.microsoft.com/office/drawing/2014/main" id="{841F87CE-4A75-4DE2-9460-701884AFD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31088" y="35163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1" name="Freeform 839">
                <a:extLst>
                  <a:ext uri="{FF2B5EF4-FFF2-40B4-BE49-F238E27FC236}">
                    <a16:creationId xmlns:a16="http://schemas.microsoft.com/office/drawing/2014/main" id="{02383C29-95F2-4791-9E06-24A0AB91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8863" y="3519488"/>
                <a:ext cx="22225" cy="3175"/>
              </a:xfrm>
              <a:custGeom>
                <a:avLst/>
                <a:gdLst>
                  <a:gd name="T0" fmla="*/ 14 w 14"/>
                  <a:gd name="T1" fmla="*/ 0 h 2"/>
                  <a:gd name="T2" fmla="*/ 10 w 14"/>
                  <a:gd name="T3" fmla="*/ 2 h 2"/>
                  <a:gd name="T4" fmla="*/ 6 w 14"/>
                  <a:gd name="T5" fmla="*/ 2 h 2"/>
                  <a:gd name="T6" fmla="*/ 2 w 14"/>
                  <a:gd name="T7" fmla="*/ 2 h 2"/>
                  <a:gd name="T8" fmla="*/ 0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2" name="Line 840">
                <a:extLst>
                  <a:ext uri="{FF2B5EF4-FFF2-40B4-BE49-F238E27FC236}">
                    <a16:creationId xmlns:a16="http://schemas.microsoft.com/office/drawing/2014/main" id="{A50B8A9B-2919-4F22-8DB8-F815D5DC1C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7576" y="3375026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3" name="Line 841">
                <a:extLst>
                  <a:ext uri="{FF2B5EF4-FFF2-40B4-BE49-F238E27FC236}">
                    <a16:creationId xmlns:a16="http://schemas.microsoft.com/office/drawing/2014/main" id="{5606BA98-5249-405F-BC4C-29DAE3993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1226" y="3375026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4" name="Line 842">
                <a:extLst>
                  <a:ext uri="{FF2B5EF4-FFF2-40B4-BE49-F238E27FC236}">
                    <a16:creationId xmlns:a16="http://schemas.microsoft.com/office/drawing/2014/main" id="{743EEAAD-BE28-486F-8F2F-18630840A2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61226" y="33750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5" name="Line 843">
                <a:extLst>
                  <a:ext uri="{FF2B5EF4-FFF2-40B4-BE49-F238E27FC236}">
                    <a16:creationId xmlns:a16="http://schemas.microsoft.com/office/drawing/2014/main" id="{E49EDE26-0B25-46A9-8AF2-7F22F1879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61226" y="33782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6" name="Line 844">
                <a:extLst>
                  <a:ext uri="{FF2B5EF4-FFF2-40B4-BE49-F238E27FC236}">
                    <a16:creationId xmlns:a16="http://schemas.microsoft.com/office/drawing/2014/main" id="{A7126DDB-6A5F-4D3C-8D0B-F4901A9DB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61226" y="33813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7" name="Freeform 845">
                <a:extLst>
                  <a:ext uri="{FF2B5EF4-FFF2-40B4-BE49-F238E27FC236}">
                    <a16:creationId xmlns:a16="http://schemas.microsoft.com/office/drawing/2014/main" id="{704BDCD1-53AE-4A00-AB4C-9702DF779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5688" y="3525838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7 h 13"/>
                  <a:gd name="T6" fmla="*/ 0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7"/>
                    </a:lnTo>
                    <a:lnTo>
                      <a:pt x="0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8" name="Line 846">
                <a:extLst>
                  <a:ext uri="{FF2B5EF4-FFF2-40B4-BE49-F238E27FC236}">
                    <a16:creationId xmlns:a16="http://schemas.microsoft.com/office/drawing/2014/main" id="{922E9177-3462-4B98-822A-3E4F31230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04101" y="3546476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9" name="Freeform 847">
                <a:extLst>
                  <a:ext uri="{FF2B5EF4-FFF2-40B4-BE49-F238E27FC236}">
                    <a16:creationId xmlns:a16="http://schemas.microsoft.com/office/drawing/2014/main" id="{C65B357A-9B87-48F9-8AEA-8707FE718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6" y="3549651"/>
                <a:ext cx="22225" cy="3175"/>
              </a:xfrm>
              <a:custGeom>
                <a:avLst/>
                <a:gdLst>
                  <a:gd name="T0" fmla="*/ 14 w 14"/>
                  <a:gd name="T1" fmla="*/ 0 h 2"/>
                  <a:gd name="T2" fmla="*/ 10 w 14"/>
                  <a:gd name="T3" fmla="*/ 2 h 2"/>
                  <a:gd name="T4" fmla="*/ 6 w 14"/>
                  <a:gd name="T5" fmla="*/ 2 h 2"/>
                  <a:gd name="T6" fmla="*/ 2 w 14"/>
                  <a:gd name="T7" fmla="*/ 0 h 2"/>
                  <a:gd name="T8" fmla="*/ 0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0" name="Line 848">
                <a:extLst>
                  <a:ext uri="{FF2B5EF4-FFF2-40B4-BE49-F238E27FC236}">
                    <a16:creationId xmlns:a16="http://schemas.microsoft.com/office/drawing/2014/main" id="{30708BE3-1719-4909-B6B3-17888A86A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7413" y="34051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1" name="Line 849">
                <a:extLst>
                  <a:ext uri="{FF2B5EF4-FFF2-40B4-BE49-F238E27FC236}">
                    <a16:creationId xmlns:a16="http://schemas.microsoft.com/office/drawing/2014/main" id="{D64251F9-E5FB-4B39-AC14-6302F8661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4238" y="340518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2" name="Line 850">
                <a:extLst>
                  <a:ext uri="{FF2B5EF4-FFF2-40B4-BE49-F238E27FC236}">
                    <a16:creationId xmlns:a16="http://schemas.microsoft.com/office/drawing/2014/main" id="{F6DAA7E0-E469-4EC0-B727-1B6C14897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1063" y="340518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3" name="Line 851">
                <a:extLst>
                  <a:ext uri="{FF2B5EF4-FFF2-40B4-BE49-F238E27FC236}">
                    <a16:creationId xmlns:a16="http://schemas.microsoft.com/office/drawing/2014/main" id="{9556AA2E-18FC-4F67-AECD-E40C611E2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1063" y="3405188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4" name="Line 852">
                <a:extLst>
                  <a:ext uri="{FF2B5EF4-FFF2-40B4-BE49-F238E27FC236}">
                    <a16:creationId xmlns:a16="http://schemas.microsoft.com/office/drawing/2014/main" id="{B9A0A156-DD42-4E79-87FC-8A067E4F87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31063" y="3411538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5" name="Freeform 853">
                <a:extLst>
                  <a:ext uri="{FF2B5EF4-FFF2-40B4-BE49-F238E27FC236}">
                    <a16:creationId xmlns:a16="http://schemas.microsoft.com/office/drawing/2014/main" id="{1FDA5C27-07FC-4E38-915D-D57762798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7113" y="3556001"/>
                <a:ext cx="1588" cy="17463"/>
              </a:xfrm>
              <a:custGeom>
                <a:avLst/>
                <a:gdLst>
                  <a:gd name="T0" fmla="*/ 0 w 1"/>
                  <a:gd name="T1" fmla="*/ 0 h 11"/>
                  <a:gd name="T2" fmla="*/ 1 w 1"/>
                  <a:gd name="T3" fmla="*/ 2 h 11"/>
                  <a:gd name="T4" fmla="*/ 1 w 1"/>
                  <a:gd name="T5" fmla="*/ 6 h 11"/>
                  <a:gd name="T6" fmla="*/ 1 w 1"/>
                  <a:gd name="T7" fmla="*/ 9 h 11"/>
                  <a:gd name="T8" fmla="*/ 0 w 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0" y="0"/>
                    </a:moveTo>
                    <a:lnTo>
                      <a:pt x="1" y="2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6" name="Line 854">
                <a:extLst>
                  <a:ext uri="{FF2B5EF4-FFF2-40B4-BE49-F238E27FC236}">
                    <a16:creationId xmlns:a16="http://schemas.microsoft.com/office/drawing/2014/main" id="{DDF4862E-24A2-4F43-8325-FE236E572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3938" y="35734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7" name="Freeform 855">
                <a:extLst>
                  <a:ext uri="{FF2B5EF4-FFF2-40B4-BE49-F238E27FC236}">
                    <a16:creationId xmlns:a16="http://schemas.microsoft.com/office/drawing/2014/main" id="{18D8B3E9-3EED-483D-A638-CB468F95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1713" y="3576638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2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8" name="Line 856">
                <a:extLst>
                  <a:ext uri="{FF2B5EF4-FFF2-40B4-BE49-F238E27FC236}">
                    <a16:creationId xmlns:a16="http://schemas.microsoft.com/office/drawing/2014/main" id="{87B0BB10-0472-4C43-8F57-667573E07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7251" y="343535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9" name="Line 857">
                <a:extLst>
                  <a:ext uri="{FF2B5EF4-FFF2-40B4-BE49-F238E27FC236}">
                    <a16:creationId xmlns:a16="http://schemas.microsoft.com/office/drawing/2014/main" id="{EE01FAC8-E977-4EBB-B91E-C280F14A2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4076" y="343535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0" name="Line 858">
                <a:extLst>
                  <a:ext uri="{FF2B5EF4-FFF2-40B4-BE49-F238E27FC236}">
                    <a16:creationId xmlns:a16="http://schemas.microsoft.com/office/drawing/2014/main" id="{67469752-71E9-4F87-8696-2318C381B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4076" y="3435351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1" name="Line 859">
                <a:extLst>
                  <a:ext uri="{FF2B5EF4-FFF2-40B4-BE49-F238E27FC236}">
                    <a16:creationId xmlns:a16="http://schemas.microsoft.com/office/drawing/2014/main" id="{903AC58C-65A7-4EB6-B6F0-B486C23B7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4076" y="34353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2" name="Line 860">
                <a:extLst>
                  <a:ext uri="{FF2B5EF4-FFF2-40B4-BE49-F238E27FC236}">
                    <a16:creationId xmlns:a16="http://schemas.microsoft.com/office/drawing/2014/main" id="{6695D5C8-F755-47B5-8FD6-CB18C59F8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04076" y="3438526"/>
                <a:ext cx="142875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3" name="Freeform 861">
                <a:extLst>
                  <a:ext uri="{FF2B5EF4-FFF2-40B4-BE49-F238E27FC236}">
                    <a16:creationId xmlns:a16="http://schemas.microsoft.com/office/drawing/2014/main" id="{525C2911-4C1F-4CCD-AEC6-9B839B720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951" y="3582988"/>
                <a:ext cx="4763" cy="20638"/>
              </a:xfrm>
              <a:custGeom>
                <a:avLst/>
                <a:gdLst>
                  <a:gd name="T0" fmla="*/ 0 w 3"/>
                  <a:gd name="T1" fmla="*/ 0 h 13"/>
                  <a:gd name="T2" fmla="*/ 1 w 3"/>
                  <a:gd name="T3" fmla="*/ 4 h 13"/>
                  <a:gd name="T4" fmla="*/ 3 w 3"/>
                  <a:gd name="T5" fmla="*/ 8 h 13"/>
                  <a:gd name="T6" fmla="*/ 1 w 3"/>
                  <a:gd name="T7" fmla="*/ 11 h 13"/>
                  <a:gd name="T8" fmla="*/ 0 w 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0" y="0"/>
                    </a:moveTo>
                    <a:lnTo>
                      <a:pt x="1" y="4"/>
                    </a:lnTo>
                    <a:lnTo>
                      <a:pt x="3" y="8"/>
                    </a:lnTo>
                    <a:lnTo>
                      <a:pt x="1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4" name="Line 862">
                <a:extLst>
                  <a:ext uri="{FF2B5EF4-FFF2-40B4-BE49-F238E27FC236}">
                    <a16:creationId xmlns:a16="http://schemas.microsoft.com/office/drawing/2014/main" id="{908E6372-BE64-40AE-A26E-8FC0EF4CF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76" y="36036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5" name="Freeform 863">
                <a:extLst>
                  <a:ext uri="{FF2B5EF4-FFF2-40B4-BE49-F238E27FC236}">
                    <a16:creationId xmlns:a16="http://schemas.microsoft.com/office/drawing/2014/main" id="{392B0567-6E69-491F-9F06-BFCC23869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726" y="3606801"/>
                <a:ext cx="19050" cy="3175"/>
              </a:xfrm>
              <a:custGeom>
                <a:avLst/>
                <a:gdLst>
                  <a:gd name="T0" fmla="*/ 12 w 12"/>
                  <a:gd name="T1" fmla="*/ 0 h 2"/>
                  <a:gd name="T2" fmla="*/ 10 w 12"/>
                  <a:gd name="T3" fmla="*/ 2 h 2"/>
                  <a:gd name="T4" fmla="*/ 6 w 12"/>
                  <a:gd name="T5" fmla="*/ 2 h 2"/>
                  <a:gd name="T6" fmla="*/ 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6" name="Line 864">
                <a:extLst>
                  <a:ext uri="{FF2B5EF4-FFF2-40B4-BE49-F238E27FC236}">
                    <a16:creationId xmlns:a16="http://schemas.microsoft.com/office/drawing/2014/main" id="{A535AF99-C947-4598-9668-64F3E3230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80263" y="34623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7" name="Line 865">
                <a:extLst>
                  <a:ext uri="{FF2B5EF4-FFF2-40B4-BE49-F238E27FC236}">
                    <a16:creationId xmlns:a16="http://schemas.microsoft.com/office/drawing/2014/main" id="{719E24F9-4ED7-436C-9183-7C0F67DFA1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77088" y="34623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8" name="Line 866">
                <a:extLst>
                  <a:ext uri="{FF2B5EF4-FFF2-40B4-BE49-F238E27FC236}">
                    <a16:creationId xmlns:a16="http://schemas.microsoft.com/office/drawing/2014/main" id="{3A726544-D00B-4678-8E1D-AFD6F5763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73913" y="34623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9" name="Line 867">
                <a:extLst>
                  <a:ext uri="{FF2B5EF4-FFF2-40B4-BE49-F238E27FC236}">
                    <a16:creationId xmlns:a16="http://schemas.microsoft.com/office/drawing/2014/main" id="{61D789A7-2224-4FFE-BBC8-4A47689FF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73913" y="346551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0" name="Line 868">
                <a:extLst>
                  <a:ext uri="{FF2B5EF4-FFF2-40B4-BE49-F238E27FC236}">
                    <a16:creationId xmlns:a16="http://schemas.microsoft.com/office/drawing/2014/main" id="{2D0DEC4C-D4D0-4EB9-9075-7C6543AE5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73913" y="3468688"/>
                <a:ext cx="177800" cy="1778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1" name="Freeform 869">
                <a:extLst>
                  <a:ext uri="{FF2B5EF4-FFF2-40B4-BE49-F238E27FC236}">
                    <a16:creationId xmlns:a16="http://schemas.microsoft.com/office/drawing/2014/main" id="{C3E0A026-68A2-4E1F-AAA1-3CB2A59FA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1713" y="3646488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4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2" name="Line 870">
                <a:extLst>
                  <a:ext uri="{FF2B5EF4-FFF2-40B4-BE49-F238E27FC236}">
                    <a16:creationId xmlns:a16="http://schemas.microsoft.com/office/drawing/2014/main" id="{26250EFB-3B36-4D7E-9F05-32F2D30F8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3938" y="3600451"/>
                <a:ext cx="47625" cy="460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3" name="Freeform 871">
                <a:extLst>
                  <a:ext uri="{FF2B5EF4-FFF2-40B4-BE49-F238E27FC236}">
                    <a16:creationId xmlns:a16="http://schemas.microsoft.com/office/drawing/2014/main" id="{0C172852-049B-46E7-A81E-174A4331D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1563" y="3597276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2 w 11"/>
                  <a:gd name="T3" fmla="*/ 0 h 2"/>
                  <a:gd name="T4" fmla="*/ 6 w 11"/>
                  <a:gd name="T5" fmla="*/ 0 h 2"/>
                  <a:gd name="T6" fmla="*/ 9 w 11"/>
                  <a:gd name="T7" fmla="*/ 0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4" name="Line 872">
                <a:extLst>
                  <a:ext uri="{FF2B5EF4-FFF2-40B4-BE49-F238E27FC236}">
                    <a16:creationId xmlns:a16="http://schemas.microsoft.com/office/drawing/2014/main" id="{9A035AA6-A922-4054-BADF-3A1CA9AFA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39026" y="3600451"/>
                <a:ext cx="57150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5" name="Freeform 873">
                <a:extLst>
                  <a:ext uri="{FF2B5EF4-FFF2-40B4-BE49-F238E27FC236}">
                    <a16:creationId xmlns:a16="http://schemas.microsoft.com/office/drawing/2014/main" id="{9181DB1E-D2F8-4426-BB4A-401922916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6176" y="3654426"/>
                <a:ext cx="3175" cy="22225"/>
              </a:xfrm>
              <a:custGeom>
                <a:avLst/>
                <a:gdLst>
                  <a:gd name="T0" fmla="*/ 0 w 2"/>
                  <a:gd name="T1" fmla="*/ 0 h 14"/>
                  <a:gd name="T2" fmla="*/ 2 w 2"/>
                  <a:gd name="T3" fmla="*/ 4 h 14"/>
                  <a:gd name="T4" fmla="*/ 2 w 2"/>
                  <a:gd name="T5" fmla="*/ 8 h 14"/>
                  <a:gd name="T6" fmla="*/ 0 w 2"/>
                  <a:gd name="T7" fmla="*/ 12 h 14"/>
                  <a:gd name="T8" fmla="*/ 0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6" name="Line 874">
                <a:extLst>
                  <a:ext uri="{FF2B5EF4-FFF2-40B4-BE49-F238E27FC236}">
                    <a16:creationId xmlns:a16="http://schemas.microsoft.com/office/drawing/2014/main" id="{40D10B8F-9872-4B29-8B85-6E9306606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39026" y="3676651"/>
                <a:ext cx="57150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7" name="Freeform 875">
                <a:extLst>
                  <a:ext uri="{FF2B5EF4-FFF2-40B4-BE49-F238E27FC236}">
                    <a16:creationId xmlns:a16="http://schemas.microsoft.com/office/drawing/2014/main" id="{2419EF22-AD5C-48EF-8831-7638F8EE3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1563" y="3730626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4 h 4"/>
                  <a:gd name="T4" fmla="*/ 4 w 11"/>
                  <a:gd name="T5" fmla="*/ 4 h 4"/>
                  <a:gd name="T6" fmla="*/ 2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8" name="Line 876">
                <a:extLst>
                  <a:ext uri="{FF2B5EF4-FFF2-40B4-BE49-F238E27FC236}">
                    <a16:creationId xmlns:a16="http://schemas.microsoft.com/office/drawing/2014/main" id="{4AC09948-738C-4F59-BE42-2DD1B5EB0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46926" y="3459163"/>
                <a:ext cx="274638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9" name="Freeform 877">
                <a:extLst>
                  <a:ext uri="{FF2B5EF4-FFF2-40B4-BE49-F238E27FC236}">
                    <a16:creationId xmlns:a16="http://schemas.microsoft.com/office/drawing/2014/main" id="{519BBCFC-9780-4265-9F57-4DCDFDDB6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3751" y="3441701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9 h 11"/>
                  <a:gd name="T4" fmla="*/ 0 w 2"/>
                  <a:gd name="T5" fmla="*/ 4 h 11"/>
                  <a:gd name="T6" fmla="*/ 2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9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0" name="Line 878">
                <a:extLst>
                  <a:ext uri="{FF2B5EF4-FFF2-40B4-BE49-F238E27FC236}">
                    <a16:creationId xmlns:a16="http://schemas.microsoft.com/office/drawing/2014/main" id="{42DA92CC-BEDC-4EFA-8A25-A4678C10F8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6926" y="34385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1" name="Freeform 879">
                <a:extLst>
                  <a:ext uri="{FF2B5EF4-FFF2-40B4-BE49-F238E27FC236}">
                    <a16:creationId xmlns:a16="http://schemas.microsoft.com/office/drawing/2014/main" id="{479CDBA7-6AD7-4DB2-A358-660755CD5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1" y="3432176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0 h 4"/>
                  <a:gd name="T4" fmla="*/ 8 w 13"/>
                  <a:gd name="T5" fmla="*/ 0 h 4"/>
                  <a:gd name="T6" fmla="*/ 12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2" name="Line 880">
                <a:extLst>
                  <a:ext uri="{FF2B5EF4-FFF2-40B4-BE49-F238E27FC236}">
                    <a16:creationId xmlns:a16="http://schemas.microsoft.com/office/drawing/2014/main" id="{C13E48E6-DE6E-4F1E-9FB1-B9D94762DB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70738" y="3438526"/>
                <a:ext cx="146050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3" name="Line 881">
                <a:extLst>
                  <a:ext uri="{FF2B5EF4-FFF2-40B4-BE49-F238E27FC236}">
                    <a16:creationId xmlns:a16="http://schemas.microsoft.com/office/drawing/2014/main" id="{6C286DC4-749F-4E73-8D05-278E579B2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6788" y="3579813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4" name="Line 882">
                <a:extLst>
                  <a:ext uri="{FF2B5EF4-FFF2-40B4-BE49-F238E27FC236}">
                    <a16:creationId xmlns:a16="http://schemas.microsoft.com/office/drawing/2014/main" id="{079E97E1-526E-484E-8B24-DD1747434D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8376" y="357981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5" name="Line 883">
                <a:extLst>
                  <a:ext uri="{FF2B5EF4-FFF2-40B4-BE49-F238E27FC236}">
                    <a16:creationId xmlns:a16="http://schemas.microsoft.com/office/drawing/2014/main" id="{4092CA16-B368-40C1-91E8-4DB235765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21551" y="357346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6" name="Line 884">
                <a:extLst>
                  <a:ext uri="{FF2B5EF4-FFF2-40B4-BE49-F238E27FC236}">
                    <a16:creationId xmlns:a16="http://schemas.microsoft.com/office/drawing/2014/main" id="{984FC3D9-177B-4E98-BE6C-06A6D79D6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77088" y="3432176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7" name="Freeform 885">
                <a:extLst>
                  <a:ext uri="{FF2B5EF4-FFF2-40B4-BE49-F238E27FC236}">
                    <a16:creationId xmlns:a16="http://schemas.microsoft.com/office/drawing/2014/main" id="{C84D572E-8E6F-4AE8-82FB-56D688D26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3411538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8" name="Line 886">
                <a:extLst>
                  <a:ext uri="{FF2B5EF4-FFF2-40B4-BE49-F238E27FC236}">
                    <a16:creationId xmlns:a16="http://schemas.microsoft.com/office/drawing/2014/main" id="{10DBEEC1-33E6-4F68-B75F-1250782F8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77088" y="34083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9" name="Freeform 887">
                <a:extLst>
                  <a:ext uri="{FF2B5EF4-FFF2-40B4-BE49-F238E27FC236}">
                    <a16:creationId xmlns:a16="http://schemas.microsoft.com/office/drawing/2014/main" id="{E94D239A-324D-4515-9F91-362E93624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0263" y="3405188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4 w 13"/>
                  <a:gd name="T3" fmla="*/ 0 h 2"/>
                  <a:gd name="T4" fmla="*/ 8 w 13"/>
                  <a:gd name="T5" fmla="*/ 0 h 2"/>
                  <a:gd name="T6" fmla="*/ 12 w 13"/>
                  <a:gd name="T7" fmla="*/ 0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0" name="Line 888">
                <a:extLst>
                  <a:ext uri="{FF2B5EF4-FFF2-40B4-BE49-F238E27FC236}">
                    <a16:creationId xmlns:a16="http://schemas.microsoft.com/office/drawing/2014/main" id="{1AD0362E-EC44-4F65-8660-87DD2B209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00901" y="3408363"/>
                <a:ext cx="142875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1" name="Line 889">
                <a:extLst>
                  <a:ext uri="{FF2B5EF4-FFF2-40B4-BE49-F238E27FC236}">
                    <a16:creationId xmlns:a16="http://schemas.microsoft.com/office/drawing/2014/main" id="{01BCF13F-FB84-4C68-B3F6-2BC0DF07C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3776" y="3552826"/>
                <a:ext cx="476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2" name="Line 890">
                <a:extLst>
                  <a:ext uri="{FF2B5EF4-FFF2-40B4-BE49-F238E27FC236}">
                    <a16:creationId xmlns:a16="http://schemas.microsoft.com/office/drawing/2014/main" id="{BC943BD4-AF13-4FE0-956C-FEC92C2A6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8538" y="35496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3" name="Line 891">
                <a:extLst>
                  <a:ext uri="{FF2B5EF4-FFF2-40B4-BE49-F238E27FC236}">
                    <a16:creationId xmlns:a16="http://schemas.microsoft.com/office/drawing/2014/main" id="{E6D24C80-D52C-4FEB-AADE-FDF6235ED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8538" y="354647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4" name="Line 892">
                <a:extLst>
                  <a:ext uri="{FF2B5EF4-FFF2-40B4-BE49-F238E27FC236}">
                    <a16:creationId xmlns:a16="http://schemas.microsoft.com/office/drawing/2014/main" id="{1E2F8622-5F80-42F1-9B06-B8ECED611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7251" y="3402013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5" name="Freeform 893">
                <a:extLst>
                  <a:ext uri="{FF2B5EF4-FFF2-40B4-BE49-F238E27FC236}">
                    <a16:creationId xmlns:a16="http://schemas.microsoft.com/office/drawing/2014/main" id="{D8F7114B-B1C2-4F61-8F2E-D12C2FF0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901" y="3381376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0 w 4"/>
                  <a:gd name="T3" fmla="*/ 9 h 13"/>
                  <a:gd name="T4" fmla="*/ 0 w 4"/>
                  <a:gd name="T5" fmla="*/ 5 h 13"/>
                  <a:gd name="T6" fmla="*/ 2 w 4"/>
                  <a:gd name="T7" fmla="*/ 2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6" name="Line 894">
                <a:extLst>
                  <a:ext uri="{FF2B5EF4-FFF2-40B4-BE49-F238E27FC236}">
                    <a16:creationId xmlns:a16="http://schemas.microsoft.com/office/drawing/2014/main" id="{0E47F8A6-EDA0-44E8-955E-57C98513E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7251" y="33782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7" name="Freeform 895">
                <a:extLst>
                  <a:ext uri="{FF2B5EF4-FFF2-40B4-BE49-F238E27FC236}">
                    <a16:creationId xmlns:a16="http://schemas.microsoft.com/office/drawing/2014/main" id="{EEFA34E5-8B6D-4F36-9801-B28F087C7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0426" y="3375026"/>
                <a:ext cx="19050" cy="3175"/>
              </a:xfrm>
              <a:custGeom>
                <a:avLst/>
                <a:gdLst>
                  <a:gd name="T0" fmla="*/ 0 w 12"/>
                  <a:gd name="T1" fmla="*/ 2 h 2"/>
                  <a:gd name="T2" fmla="*/ 2 w 12"/>
                  <a:gd name="T3" fmla="*/ 0 h 2"/>
                  <a:gd name="T4" fmla="*/ 6 w 12"/>
                  <a:gd name="T5" fmla="*/ 0 h 2"/>
                  <a:gd name="T6" fmla="*/ 10 w 12"/>
                  <a:gd name="T7" fmla="*/ 2 h 2"/>
                  <a:gd name="T8" fmla="*/ 12 w 1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0" y="2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2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8" name="Line 896">
                <a:extLst>
                  <a:ext uri="{FF2B5EF4-FFF2-40B4-BE49-F238E27FC236}">
                    <a16:creationId xmlns:a16="http://schemas.microsoft.com/office/drawing/2014/main" id="{A9B24A69-FDDF-4742-9144-9DD106F31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29476" y="337820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9" name="Line 897">
                <a:extLst>
                  <a:ext uri="{FF2B5EF4-FFF2-40B4-BE49-F238E27FC236}">
                    <a16:creationId xmlns:a16="http://schemas.microsoft.com/office/drawing/2014/main" id="{A3454E72-DDD7-4B74-B5D0-9E72E4015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3938" y="352266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0" name="Line 898">
                <a:extLst>
                  <a:ext uri="{FF2B5EF4-FFF2-40B4-BE49-F238E27FC236}">
                    <a16:creationId xmlns:a16="http://schemas.microsoft.com/office/drawing/2014/main" id="{A825271B-1BB4-4824-858A-6E5590A78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7113" y="3522663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1" name="Line 899">
                <a:extLst>
                  <a:ext uri="{FF2B5EF4-FFF2-40B4-BE49-F238E27FC236}">
                    <a16:creationId xmlns:a16="http://schemas.microsoft.com/office/drawing/2014/main" id="{DED16D29-FDBF-49A8-AA50-1AA65584A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701" y="351631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2" name="Line 900">
                <a:extLst>
                  <a:ext uri="{FF2B5EF4-FFF2-40B4-BE49-F238E27FC236}">
                    <a16:creationId xmlns:a16="http://schemas.microsoft.com/office/drawing/2014/main" id="{4E844DFB-6C16-444B-B8C7-B9462128B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4238" y="33718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3" name="Freeform 901">
                <a:extLst>
                  <a:ext uri="{FF2B5EF4-FFF2-40B4-BE49-F238E27FC236}">
                    <a16:creationId xmlns:a16="http://schemas.microsoft.com/office/drawing/2014/main" id="{4C542DEF-4782-4541-B6A3-1EDCEBAAE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3" y="3354388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9 h 11"/>
                  <a:gd name="T4" fmla="*/ 0 w 2"/>
                  <a:gd name="T5" fmla="*/ 5 h 11"/>
                  <a:gd name="T6" fmla="*/ 0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4" name="Line 902">
                <a:extLst>
                  <a:ext uri="{FF2B5EF4-FFF2-40B4-BE49-F238E27FC236}">
                    <a16:creationId xmlns:a16="http://schemas.microsoft.com/office/drawing/2014/main" id="{A890876B-325C-426D-919E-AF1A821A75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34238" y="33512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5" name="Freeform 903">
                <a:extLst>
                  <a:ext uri="{FF2B5EF4-FFF2-40B4-BE49-F238E27FC236}">
                    <a16:creationId xmlns:a16="http://schemas.microsoft.com/office/drawing/2014/main" id="{B90D213F-33D1-45BB-9D99-E8E545F37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7413" y="3344863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2 h 4"/>
                  <a:gd name="T4" fmla="*/ 8 w 13"/>
                  <a:gd name="T5" fmla="*/ 0 h 4"/>
                  <a:gd name="T6" fmla="*/ 12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6" name="Line 904">
                <a:extLst>
                  <a:ext uri="{FF2B5EF4-FFF2-40B4-BE49-F238E27FC236}">
                    <a16:creationId xmlns:a16="http://schemas.microsoft.com/office/drawing/2014/main" id="{5C4AB8C5-757C-4AC6-A69F-B9F292EAF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58051" y="3351213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7" name="Line 905">
                <a:extLst>
                  <a:ext uri="{FF2B5EF4-FFF2-40B4-BE49-F238E27FC236}">
                    <a16:creationId xmlns:a16="http://schemas.microsoft.com/office/drawing/2014/main" id="{483211BB-5C98-453F-A9BB-88F601E7DB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4101" y="3495676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8" name="Line 906">
                <a:extLst>
                  <a:ext uri="{FF2B5EF4-FFF2-40B4-BE49-F238E27FC236}">
                    <a16:creationId xmlns:a16="http://schemas.microsoft.com/office/drawing/2014/main" id="{FCFEB9CC-5938-425B-9963-FFFA814A5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5688" y="34925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9" name="Line 907">
                <a:extLst>
                  <a:ext uri="{FF2B5EF4-FFF2-40B4-BE49-F238E27FC236}">
                    <a16:creationId xmlns:a16="http://schemas.microsoft.com/office/drawing/2014/main" id="{3F9506EF-C3EB-4DD7-A4F5-B8C4032AB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08863" y="34893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0" name="Line 908">
                <a:extLst>
                  <a:ext uri="{FF2B5EF4-FFF2-40B4-BE49-F238E27FC236}">
                    <a16:creationId xmlns:a16="http://schemas.microsoft.com/office/drawing/2014/main" id="{6871D929-6444-4E20-9EEC-3F4919EC6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4401" y="33448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1" name="Freeform 909">
                <a:extLst>
                  <a:ext uri="{FF2B5EF4-FFF2-40B4-BE49-F238E27FC236}">
                    <a16:creationId xmlns:a16="http://schemas.microsoft.com/office/drawing/2014/main" id="{33EDF2CE-E029-46D5-AB6D-6E50F77A4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8051" y="3324226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2 w 4"/>
                  <a:gd name="T3" fmla="*/ 9 h 13"/>
                  <a:gd name="T4" fmla="*/ 0 w 4"/>
                  <a:gd name="T5" fmla="*/ 5 h 13"/>
                  <a:gd name="T6" fmla="*/ 2 w 4"/>
                  <a:gd name="T7" fmla="*/ 2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2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2" name="Line 910">
                <a:extLst>
                  <a:ext uri="{FF2B5EF4-FFF2-40B4-BE49-F238E27FC236}">
                    <a16:creationId xmlns:a16="http://schemas.microsoft.com/office/drawing/2014/main" id="{92EA738B-441B-4477-83EF-5DE30470F6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64401" y="33210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3" name="Freeform 911">
                <a:extLst>
                  <a:ext uri="{FF2B5EF4-FFF2-40B4-BE49-F238E27FC236}">
                    <a16:creationId xmlns:a16="http://schemas.microsoft.com/office/drawing/2014/main" id="{699D7F6C-281B-465E-9584-25D5717C9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7576" y="3317876"/>
                <a:ext cx="19050" cy="3175"/>
              </a:xfrm>
              <a:custGeom>
                <a:avLst/>
                <a:gdLst>
                  <a:gd name="T0" fmla="*/ 0 w 12"/>
                  <a:gd name="T1" fmla="*/ 2 h 2"/>
                  <a:gd name="T2" fmla="*/ 4 w 12"/>
                  <a:gd name="T3" fmla="*/ 0 h 2"/>
                  <a:gd name="T4" fmla="*/ 8 w 12"/>
                  <a:gd name="T5" fmla="*/ 0 h 2"/>
                  <a:gd name="T6" fmla="*/ 10 w 12"/>
                  <a:gd name="T7" fmla="*/ 0 h 2"/>
                  <a:gd name="T8" fmla="*/ 12 w 1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0" y="2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4" name="Line 912">
                <a:extLst>
                  <a:ext uri="{FF2B5EF4-FFF2-40B4-BE49-F238E27FC236}">
                    <a16:creationId xmlns:a16="http://schemas.microsoft.com/office/drawing/2014/main" id="{C40CCCA5-DA92-43A9-BE05-074F4AFFF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86626" y="33210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5" name="Line 913">
                <a:extLst>
                  <a:ext uri="{FF2B5EF4-FFF2-40B4-BE49-F238E27FC236}">
                    <a16:creationId xmlns:a16="http://schemas.microsoft.com/office/drawing/2014/main" id="{24006ABF-328B-4C2E-B9DF-5B8DC4ECD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31088" y="3465513"/>
                <a:ext cx="476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6" name="Line 914">
                <a:extLst>
                  <a:ext uri="{FF2B5EF4-FFF2-40B4-BE49-F238E27FC236}">
                    <a16:creationId xmlns:a16="http://schemas.microsoft.com/office/drawing/2014/main" id="{E79EE0D4-2F5D-40B7-8964-822D567E44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5851" y="346233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7" name="Line 915">
                <a:extLst>
                  <a:ext uri="{FF2B5EF4-FFF2-40B4-BE49-F238E27FC236}">
                    <a16:creationId xmlns:a16="http://schemas.microsoft.com/office/drawing/2014/main" id="{C780F895-698A-4D47-8ED5-4007D376C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5851" y="345916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8" name="Line 916">
                <a:extLst>
                  <a:ext uri="{FF2B5EF4-FFF2-40B4-BE49-F238E27FC236}">
                    <a16:creationId xmlns:a16="http://schemas.microsoft.com/office/drawing/2014/main" id="{DAAF6BC3-C02E-4865-998C-D2BDB57CD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1388" y="331470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9" name="Freeform 917">
                <a:extLst>
                  <a:ext uri="{FF2B5EF4-FFF2-40B4-BE49-F238E27FC236}">
                    <a16:creationId xmlns:a16="http://schemas.microsoft.com/office/drawing/2014/main" id="{79A97703-ACAB-40BE-B810-8C8B3462A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8213" y="3297238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7 h 11"/>
                  <a:gd name="T4" fmla="*/ 0 w 2"/>
                  <a:gd name="T5" fmla="*/ 3 h 11"/>
                  <a:gd name="T6" fmla="*/ 2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0" name="Line 918">
                <a:extLst>
                  <a:ext uri="{FF2B5EF4-FFF2-40B4-BE49-F238E27FC236}">
                    <a16:creationId xmlns:a16="http://schemas.microsoft.com/office/drawing/2014/main" id="{EC2E9B5F-0141-4B22-B8F2-65F6BC08E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91388" y="32940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1" name="Freeform 919">
                <a:extLst>
                  <a:ext uri="{FF2B5EF4-FFF2-40B4-BE49-F238E27FC236}">
                    <a16:creationId xmlns:a16="http://schemas.microsoft.com/office/drawing/2014/main" id="{688E0A75-5B1F-4E5D-A963-DC05C02FC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563" y="3287713"/>
                <a:ext cx="22225" cy="6350"/>
              </a:xfrm>
              <a:custGeom>
                <a:avLst/>
                <a:gdLst>
                  <a:gd name="T0" fmla="*/ 0 w 14"/>
                  <a:gd name="T1" fmla="*/ 4 h 4"/>
                  <a:gd name="T2" fmla="*/ 4 w 14"/>
                  <a:gd name="T3" fmla="*/ 0 h 4"/>
                  <a:gd name="T4" fmla="*/ 8 w 14"/>
                  <a:gd name="T5" fmla="*/ 0 h 4"/>
                  <a:gd name="T6" fmla="*/ 12 w 14"/>
                  <a:gd name="T7" fmla="*/ 2 h 4"/>
                  <a:gd name="T8" fmla="*/ 14 w 1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0" y="4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4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2" name="Line 920">
                <a:extLst>
                  <a:ext uri="{FF2B5EF4-FFF2-40B4-BE49-F238E27FC236}">
                    <a16:creationId xmlns:a16="http://schemas.microsoft.com/office/drawing/2014/main" id="{165BD41E-8D24-4F27-B70D-55B6BD2DB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16788" y="3294063"/>
                <a:ext cx="269875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3" name="Line 921">
                <a:extLst>
                  <a:ext uri="{FF2B5EF4-FFF2-40B4-BE49-F238E27FC236}">
                    <a16:creationId xmlns:a16="http://schemas.microsoft.com/office/drawing/2014/main" id="{1D8EACD2-2E6E-453F-9310-26B8B655A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58076" y="3582988"/>
                <a:ext cx="53975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4" name="Line 922">
                <a:extLst>
                  <a:ext uri="{FF2B5EF4-FFF2-40B4-BE49-F238E27FC236}">
                    <a16:creationId xmlns:a16="http://schemas.microsoft.com/office/drawing/2014/main" id="{0D249FD1-9549-44C5-9F32-A358F2B72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58076" y="3516313"/>
                <a:ext cx="44450" cy="492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5" name="Line 923">
                <a:extLst>
                  <a:ext uri="{FF2B5EF4-FFF2-40B4-BE49-F238E27FC236}">
                    <a16:creationId xmlns:a16="http://schemas.microsoft.com/office/drawing/2014/main" id="{C4C3632C-CDA0-4004-88C0-F9B797CEE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24726" y="3317876"/>
                <a:ext cx="177800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6" name="Line 924">
                <a:extLst>
                  <a:ext uri="{FF2B5EF4-FFF2-40B4-BE49-F238E27FC236}">
                    <a16:creationId xmlns:a16="http://schemas.microsoft.com/office/drawing/2014/main" id="{DA5B6EDB-858E-48EC-9520-05AF757863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51726" y="3595688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7" name="Line 925">
                <a:extLst>
                  <a:ext uri="{FF2B5EF4-FFF2-40B4-BE49-F238E27FC236}">
                    <a16:creationId xmlns:a16="http://schemas.microsoft.com/office/drawing/2014/main" id="{3A060459-CB0D-4846-B575-706C6AC553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00913" y="3243263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8" name="Line 926">
                <a:extLst>
                  <a:ext uri="{FF2B5EF4-FFF2-40B4-BE49-F238E27FC236}">
                    <a16:creationId xmlns:a16="http://schemas.microsoft.com/office/drawing/2014/main" id="{8D31E475-7B35-4346-AE0C-C2F910BD26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99301" y="3243263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9" name="Line 927">
                <a:extLst>
                  <a:ext uri="{FF2B5EF4-FFF2-40B4-BE49-F238E27FC236}">
                    <a16:creationId xmlns:a16="http://schemas.microsoft.com/office/drawing/2014/main" id="{C0B54E28-5484-43F6-A666-5ED22233E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9301" y="3444876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0" name="Freeform 928">
                <a:extLst>
                  <a:ext uri="{FF2B5EF4-FFF2-40B4-BE49-F238E27FC236}">
                    <a16:creationId xmlns:a16="http://schemas.microsoft.com/office/drawing/2014/main" id="{4A4529EA-3E89-42D6-A349-984F79DF0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360863"/>
                <a:ext cx="20638" cy="4763"/>
              </a:xfrm>
              <a:custGeom>
                <a:avLst/>
                <a:gdLst>
                  <a:gd name="T0" fmla="*/ 13 w 13"/>
                  <a:gd name="T1" fmla="*/ 0 h 3"/>
                  <a:gd name="T2" fmla="*/ 9 w 13"/>
                  <a:gd name="T3" fmla="*/ 1 h 3"/>
                  <a:gd name="T4" fmla="*/ 5 w 13"/>
                  <a:gd name="T5" fmla="*/ 3 h 3"/>
                  <a:gd name="T6" fmla="*/ 2 w 13"/>
                  <a:gd name="T7" fmla="*/ 1 h 3"/>
                  <a:gd name="T8" fmla="*/ 0 w 1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">
                    <a:moveTo>
                      <a:pt x="13" y="0"/>
                    </a:moveTo>
                    <a:lnTo>
                      <a:pt x="9" y="1"/>
                    </a:lnTo>
                    <a:lnTo>
                      <a:pt x="5" y="3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1" name="Line 929">
                <a:extLst>
                  <a:ext uri="{FF2B5EF4-FFF2-40B4-BE49-F238E27FC236}">
                    <a16:creationId xmlns:a16="http://schemas.microsoft.com/office/drawing/2014/main" id="{91277D9C-9FC6-4AFF-8BDD-5834508508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6463" y="4305301"/>
                <a:ext cx="53975" cy="555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2" name="Freeform 930">
                <a:extLst>
                  <a:ext uri="{FF2B5EF4-FFF2-40B4-BE49-F238E27FC236}">
                    <a16:creationId xmlns:a16="http://schemas.microsoft.com/office/drawing/2014/main" id="{2D7BC8E0-5801-4B9C-9B4A-3CD2CBCD0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3288" y="4284663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10 h 13"/>
                  <a:gd name="T4" fmla="*/ 0 w 2"/>
                  <a:gd name="T5" fmla="*/ 6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3" name="Freeform 931">
                <a:extLst>
                  <a:ext uri="{FF2B5EF4-FFF2-40B4-BE49-F238E27FC236}">
                    <a16:creationId xmlns:a16="http://schemas.microsoft.com/office/drawing/2014/main" id="{5716456D-92E0-4F3C-98CB-918A5E9CB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224338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2 h 4"/>
                  <a:gd name="T4" fmla="*/ 7 w 13"/>
                  <a:gd name="T5" fmla="*/ 0 h 4"/>
                  <a:gd name="T6" fmla="*/ 11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2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4" name="Freeform 932">
                <a:extLst>
                  <a:ext uri="{FF2B5EF4-FFF2-40B4-BE49-F238E27FC236}">
                    <a16:creationId xmlns:a16="http://schemas.microsoft.com/office/drawing/2014/main" id="{31146475-FE9D-4F28-A272-9CF8347FB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4275138"/>
                <a:ext cx="19050" cy="6350"/>
              </a:xfrm>
              <a:custGeom>
                <a:avLst/>
                <a:gdLst>
                  <a:gd name="T0" fmla="*/ 12 w 12"/>
                  <a:gd name="T1" fmla="*/ 0 h 4"/>
                  <a:gd name="T2" fmla="*/ 10 w 12"/>
                  <a:gd name="T3" fmla="*/ 2 h 4"/>
                  <a:gd name="T4" fmla="*/ 6 w 12"/>
                  <a:gd name="T5" fmla="*/ 4 h 4"/>
                  <a:gd name="T6" fmla="*/ 2 w 12"/>
                  <a:gd name="T7" fmla="*/ 2 h 4"/>
                  <a:gd name="T8" fmla="*/ 0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0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5" name="Line 933">
                <a:extLst>
                  <a:ext uri="{FF2B5EF4-FFF2-40B4-BE49-F238E27FC236}">
                    <a16:creationId xmlns:a16="http://schemas.microsoft.com/office/drawing/2014/main" id="{14D2A887-B309-477F-9711-50E9198EB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78726" y="4092576"/>
                <a:ext cx="0" cy="47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6" name="Line 934">
                <a:extLst>
                  <a:ext uri="{FF2B5EF4-FFF2-40B4-BE49-F238E27FC236}">
                    <a16:creationId xmlns:a16="http://schemas.microsoft.com/office/drawing/2014/main" id="{6492E39B-FFB8-499D-BBB4-CD245EB5B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75551" y="40925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7" name="Line 935">
                <a:extLst>
                  <a:ext uri="{FF2B5EF4-FFF2-40B4-BE49-F238E27FC236}">
                    <a16:creationId xmlns:a16="http://schemas.microsoft.com/office/drawing/2014/main" id="{9468FF55-B685-47B6-81EF-27150D3C45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72376" y="40925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8" name="Line 936">
                <a:extLst>
                  <a:ext uri="{FF2B5EF4-FFF2-40B4-BE49-F238E27FC236}">
                    <a16:creationId xmlns:a16="http://schemas.microsoft.com/office/drawing/2014/main" id="{DD1B57E8-BE66-4353-B7C6-5E4A00F82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27913" y="40925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9" name="Freeform 937">
                <a:extLst>
                  <a:ext uri="{FF2B5EF4-FFF2-40B4-BE49-F238E27FC236}">
                    <a16:creationId xmlns:a16="http://schemas.microsoft.com/office/drawing/2014/main" id="{D3208352-3E7A-4917-8A08-823FEB303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5688" y="4237038"/>
                <a:ext cx="22225" cy="3175"/>
              </a:xfrm>
              <a:custGeom>
                <a:avLst/>
                <a:gdLst>
                  <a:gd name="T0" fmla="*/ 14 w 14"/>
                  <a:gd name="T1" fmla="*/ 0 h 2"/>
                  <a:gd name="T2" fmla="*/ 10 w 14"/>
                  <a:gd name="T3" fmla="*/ 2 h 2"/>
                  <a:gd name="T4" fmla="*/ 6 w 14"/>
                  <a:gd name="T5" fmla="*/ 2 h 2"/>
                  <a:gd name="T6" fmla="*/ 2 w 14"/>
                  <a:gd name="T7" fmla="*/ 0 h 2"/>
                  <a:gd name="T8" fmla="*/ 0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0" name="Line 938">
                <a:extLst>
                  <a:ext uri="{FF2B5EF4-FFF2-40B4-BE49-F238E27FC236}">
                    <a16:creationId xmlns:a16="http://schemas.microsoft.com/office/drawing/2014/main" id="{4FD1F048-C886-460B-814E-B358F4FDC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04101" y="4233863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1" name="Freeform 939">
                <a:extLst>
                  <a:ext uri="{FF2B5EF4-FFF2-40B4-BE49-F238E27FC236}">
                    <a16:creationId xmlns:a16="http://schemas.microsoft.com/office/drawing/2014/main" id="{FB3B9D87-440F-412C-AD42-7019100FA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926" y="4213226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2 w 2"/>
                  <a:gd name="T7" fmla="*/ 1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2" name="Line 940">
                <a:extLst>
                  <a:ext uri="{FF2B5EF4-FFF2-40B4-BE49-F238E27FC236}">
                    <a16:creationId xmlns:a16="http://schemas.microsoft.com/office/drawing/2014/main" id="{42025F5B-5537-43DF-B878-4485F15F4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4101" y="4067176"/>
                <a:ext cx="144463" cy="1460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3" name="Line 941">
                <a:extLst>
                  <a:ext uri="{FF2B5EF4-FFF2-40B4-BE49-F238E27FC236}">
                    <a16:creationId xmlns:a16="http://schemas.microsoft.com/office/drawing/2014/main" id="{651F4DE0-A1CE-43D3-9F47-F0C2D1150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8563" y="4065588"/>
                <a:ext cx="0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4" name="Line 942">
                <a:extLst>
                  <a:ext uri="{FF2B5EF4-FFF2-40B4-BE49-F238E27FC236}">
                    <a16:creationId xmlns:a16="http://schemas.microsoft.com/office/drawing/2014/main" id="{5262BB1A-1ECE-4864-BBA0-67D42FA8D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8563" y="406241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5" name="Line 943">
                <a:extLst>
                  <a:ext uri="{FF2B5EF4-FFF2-40B4-BE49-F238E27FC236}">
                    <a16:creationId xmlns:a16="http://schemas.microsoft.com/office/drawing/2014/main" id="{53B72374-E138-4077-B632-CEA780652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2213" y="406241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6" name="Line 944">
                <a:extLst>
                  <a:ext uri="{FF2B5EF4-FFF2-40B4-BE49-F238E27FC236}">
                    <a16:creationId xmlns:a16="http://schemas.microsoft.com/office/drawing/2014/main" id="{2A0024BF-3C13-4D04-A286-BCC489228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97751" y="40624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7" name="Freeform 945">
                <a:extLst>
                  <a:ext uri="{FF2B5EF4-FFF2-40B4-BE49-F238E27FC236}">
                    <a16:creationId xmlns:a16="http://schemas.microsoft.com/office/drawing/2014/main" id="{15B8F576-7F1A-4D27-8120-2CD67CDA9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4206876"/>
                <a:ext cx="19050" cy="3175"/>
              </a:xfrm>
              <a:custGeom>
                <a:avLst/>
                <a:gdLst>
                  <a:gd name="T0" fmla="*/ 12 w 12"/>
                  <a:gd name="T1" fmla="*/ 0 h 2"/>
                  <a:gd name="T2" fmla="*/ 10 w 12"/>
                  <a:gd name="T3" fmla="*/ 2 h 2"/>
                  <a:gd name="T4" fmla="*/ 6 w 12"/>
                  <a:gd name="T5" fmla="*/ 2 h 2"/>
                  <a:gd name="T6" fmla="*/ 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8" name="Line 946">
                <a:extLst>
                  <a:ext uri="{FF2B5EF4-FFF2-40B4-BE49-F238E27FC236}">
                    <a16:creationId xmlns:a16="http://schemas.microsoft.com/office/drawing/2014/main" id="{68FB1568-1D0E-4C8A-A8A1-5CDAD0591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7113" y="4203701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9" name="Freeform 947">
                <a:extLst>
                  <a:ext uri="{FF2B5EF4-FFF2-40B4-BE49-F238E27FC236}">
                    <a16:creationId xmlns:a16="http://schemas.microsoft.com/office/drawing/2014/main" id="{5F0C9B3B-BEE4-40EC-A44A-06728733C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0763" y="4183063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2 w 4"/>
                  <a:gd name="T3" fmla="*/ 9 h 13"/>
                  <a:gd name="T4" fmla="*/ 0 w 4"/>
                  <a:gd name="T5" fmla="*/ 5 h 13"/>
                  <a:gd name="T6" fmla="*/ 2 w 4"/>
                  <a:gd name="T7" fmla="*/ 1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2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0" name="Line 948">
                <a:extLst>
                  <a:ext uri="{FF2B5EF4-FFF2-40B4-BE49-F238E27FC236}">
                    <a16:creationId xmlns:a16="http://schemas.microsoft.com/office/drawing/2014/main" id="{D5BBD9DD-75CB-4658-8ECC-725300E28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7113" y="4040188"/>
                <a:ext cx="144463" cy="1428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1" name="Line 949">
                <a:extLst>
                  <a:ext uri="{FF2B5EF4-FFF2-40B4-BE49-F238E27FC236}">
                    <a16:creationId xmlns:a16="http://schemas.microsoft.com/office/drawing/2014/main" id="{FBD10403-852A-4EA3-9B2D-07149B9D6B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21576" y="4035426"/>
                <a:ext cx="0" cy="47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2" name="Line 950">
                <a:extLst>
                  <a:ext uri="{FF2B5EF4-FFF2-40B4-BE49-F238E27FC236}">
                    <a16:creationId xmlns:a16="http://schemas.microsoft.com/office/drawing/2014/main" id="{947BFEEE-3036-4859-B1C2-E948CE10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18401" y="403542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3" name="Line 951">
                <a:extLst>
                  <a:ext uri="{FF2B5EF4-FFF2-40B4-BE49-F238E27FC236}">
                    <a16:creationId xmlns:a16="http://schemas.microsoft.com/office/drawing/2014/main" id="{CB7CEA07-ED43-4112-A3D9-4C2DC2B2E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15226" y="403542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4" name="Line 952">
                <a:extLst>
                  <a:ext uri="{FF2B5EF4-FFF2-40B4-BE49-F238E27FC236}">
                    <a16:creationId xmlns:a16="http://schemas.microsoft.com/office/drawing/2014/main" id="{5628DDED-04A2-478A-AC77-C8C74C3D7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0763" y="4035426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5" name="Freeform 953">
                <a:extLst>
                  <a:ext uri="{FF2B5EF4-FFF2-40B4-BE49-F238E27FC236}">
                    <a16:creationId xmlns:a16="http://schemas.microsoft.com/office/drawing/2014/main" id="{7D9A3892-E7DB-4223-A57A-3939C31B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8538" y="4176713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4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6" name="Line 954">
                <a:extLst>
                  <a:ext uri="{FF2B5EF4-FFF2-40B4-BE49-F238E27FC236}">
                    <a16:creationId xmlns:a16="http://schemas.microsoft.com/office/drawing/2014/main" id="{C1F7B164-338A-4C89-ACF6-A0A117C3E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6951" y="4173538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7" name="Freeform 955">
                <a:extLst>
                  <a:ext uri="{FF2B5EF4-FFF2-40B4-BE49-F238E27FC236}">
                    <a16:creationId xmlns:a16="http://schemas.microsoft.com/office/drawing/2014/main" id="{B5755D8C-F427-4E25-8A06-D5C20C94A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3776" y="4154488"/>
                <a:ext cx="3175" cy="19050"/>
              </a:xfrm>
              <a:custGeom>
                <a:avLst/>
                <a:gdLst>
                  <a:gd name="T0" fmla="*/ 2 w 2"/>
                  <a:gd name="T1" fmla="*/ 12 h 12"/>
                  <a:gd name="T2" fmla="*/ 0 w 2"/>
                  <a:gd name="T3" fmla="*/ 10 h 12"/>
                  <a:gd name="T4" fmla="*/ 0 w 2"/>
                  <a:gd name="T5" fmla="*/ 6 h 12"/>
                  <a:gd name="T6" fmla="*/ 0 w 2"/>
                  <a:gd name="T7" fmla="*/ 2 h 12"/>
                  <a:gd name="T8" fmla="*/ 2 w 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8" name="Line 956">
                <a:extLst>
                  <a:ext uri="{FF2B5EF4-FFF2-40B4-BE49-F238E27FC236}">
                    <a16:creationId xmlns:a16="http://schemas.microsoft.com/office/drawing/2014/main" id="{BC52B349-04D3-414C-AD00-150A18F8B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6951" y="401002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9" name="Line 957">
                <a:extLst>
                  <a:ext uri="{FF2B5EF4-FFF2-40B4-BE49-F238E27FC236}">
                    <a16:creationId xmlns:a16="http://schemas.microsoft.com/office/drawing/2014/main" id="{536BA903-EF42-4DF5-A68A-E7B47E4DA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91413" y="4008438"/>
                <a:ext cx="0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0" name="Line 958">
                <a:extLst>
                  <a:ext uri="{FF2B5EF4-FFF2-40B4-BE49-F238E27FC236}">
                    <a16:creationId xmlns:a16="http://schemas.microsoft.com/office/drawing/2014/main" id="{E465889B-F450-40FF-8D86-C3BF4986B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8238" y="40052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1" name="Line 959">
                <a:extLst>
                  <a:ext uri="{FF2B5EF4-FFF2-40B4-BE49-F238E27FC236}">
                    <a16:creationId xmlns:a16="http://schemas.microsoft.com/office/drawing/2014/main" id="{48E4725F-994B-401A-BE9F-C6BCCBE35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5063" y="400526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2" name="Line 960">
                <a:extLst>
                  <a:ext uri="{FF2B5EF4-FFF2-40B4-BE49-F238E27FC236}">
                    <a16:creationId xmlns:a16="http://schemas.microsoft.com/office/drawing/2014/main" id="{B6FD5D92-E135-443F-938E-3E6FDF85D1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0601" y="40052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3" name="Freeform 961">
                <a:extLst>
                  <a:ext uri="{FF2B5EF4-FFF2-40B4-BE49-F238E27FC236}">
                    <a16:creationId xmlns:a16="http://schemas.microsoft.com/office/drawing/2014/main" id="{CB36D1D0-BBC9-47B9-A034-CDECA585A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1551" y="4149726"/>
                <a:ext cx="19050" cy="3175"/>
              </a:xfrm>
              <a:custGeom>
                <a:avLst/>
                <a:gdLst>
                  <a:gd name="T0" fmla="*/ 12 w 12"/>
                  <a:gd name="T1" fmla="*/ 0 h 2"/>
                  <a:gd name="T2" fmla="*/ 8 w 12"/>
                  <a:gd name="T3" fmla="*/ 2 h 2"/>
                  <a:gd name="T4" fmla="*/ 4 w 12"/>
                  <a:gd name="T5" fmla="*/ 2 h 2"/>
                  <a:gd name="T6" fmla="*/ 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lnTo>
                      <a:pt x="8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4" name="Line 962">
                <a:extLst>
                  <a:ext uri="{FF2B5EF4-FFF2-40B4-BE49-F238E27FC236}">
                    <a16:creationId xmlns:a16="http://schemas.microsoft.com/office/drawing/2014/main" id="{A486AB3E-194F-44AE-A4E9-7E2181D82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18376" y="41465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5" name="Freeform 963">
                <a:extLst>
                  <a:ext uri="{FF2B5EF4-FFF2-40B4-BE49-F238E27FC236}">
                    <a16:creationId xmlns:a16="http://schemas.microsoft.com/office/drawing/2014/main" id="{64C46B5F-6059-4D0E-95B9-FA61150D9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613" y="4125913"/>
                <a:ext cx="4763" cy="20638"/>
              </a:xfrm>
              <a:custGeom>
                <a:avLst/>
                <a:gdLst>
                  <a:gd name="T0" fmla="*/ 3 w 3"/>
                  <a:gd name="T1" fmla="*/ 13 h 13"/>
                  <a:gd name="T2" fmla="*/ 0 w 3"/>
                  <a:gd name="T3" fmla="*/ 9 h 13"/>
                  <a:gd name="T4" fmla="*/ 0 w 3"/>
                  <a:gd name="T5" fmla="*/ 5 h 13"/>
                  <a:gd name="T6" fmla="*/ 2 w 3"/>
                  <a:gd name="T7" fmla="*/ 1 h 13"/>
                  <a:gd name="T8" fmla="*/ 3 w 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3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6" name="Line 964">
                <a:extLst>
                  <a:ext uri="{FF2B5EF4-FFF2-40B4-BE49-F238E27FC236}">
                    <a16:creationId xmlns:a16="http://schemas.microsoft.com/office/drawing/2014/main" id="{7D9DB76A-F96A-4942-9992-3E1CDA0AD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8376" y="3979863"/>
                <a:ext cx="142875" cy="1460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7" name="Line 965">
                <a:extLst>
                  <a:ext uri="{FF2B5EF4-FFF2-40B4-BE49-F238E27FC236}">
                    <a16:creationId xmlns:a16="http://schemas.microsoft.com/office/drawing/2014/main" id="{0FADA501-77FF-435D-80CA-4A8A36FF4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61251" y="3978276"/>
                <a:ext cx="0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8" name="Line 966">
                <a:extLst>
                  <a:ext uri="{FF2B5EF4-FFF2-40B4-BE49-F238E27FC236}">
                    <a16:creationId xmlns:a16="http://schemas.microsoft.com/office/drawing/2014/main" id="{EC0559C9-575D-4199-8589-835DDC5DC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61251" y="39751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9" name="Line 967">
                <a:extLst>
                  <a:ext uri="{FF2B5EF4-FFF2-40B4-BE49-F238E27FC236}">
                    <a16:creationId xmlns:a16="http://schemas.microsoft.com/office/drawing/2014/main" id="{E378026C-D20A-458B-9DDE-83C552D49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54901" y="3975101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0" name="Line 968">
                <a:extLst>
                  <a:ext uri="{FF2B5EF4-FFF2-40B4-BE49-F238E27FC236}">
                    <a16:creationId xmlns:a16="http://schemas.microsoft.com/office/drawing/2014/main" id="{421BB18C-D744-4EC6-8E82-1222AE8808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3613" y="3975101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1" name="Freeform 969">
                <a:extLst>
                  <a:ext uri="{FF2B5EF4-FFF2-40B4-BE49-F238E27FC236}">
                    <a16:creationId xmlns:a16="http://schemas.microsoft.com/office/drawing/2014/main" id="{2AD064DB-6337-4058-BD7B-9078B4B3C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1388" y="4119563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2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2" name="Line 970">
                <a:extLst>
                  <a:ext uri="{FF2B5EF4-FFF2-40B4-BE49-F238E27FC236}">
                    <a16:creationId xmlns:a16="http://schemas.microsoft.com/office/drawing/2014/main" id="{A425281A-53A1-47BC-BE33-1AE0676BA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8213" y="41163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3" name="Freeform 971">
                <a:extLst>
                  <a:ext uri="{FF2B5EF4-FFF2-40B4-BE49-F238E27FC236}">
                    <a16:creationId xmlns:a16="http://schemas.microsoft.com/office/drawing/2014/main" id="{1A95EE24-3402-4633-AF33-8BC35F109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6626" y="4097338"/>
                <a:ext cx="1588" cy="19050"/>
              </a:xfrm>
              <a:custGeom>
                <a:avLst/>
                <a:gdLst>
                  <a:gd name="T0" fmla="*/ 1 w 1"/>
                  <a:gd name="T1" fmla="*/ 12 h 12"/>
                  <a:gd name="T2" fmla="*/ 0 w 1"/>
                  <a:gd name="T3" fmla="*/ 10 h 12"/>
                  <a:gd name="T4" fmla="*/ 0 w 1"/>
                  <a:gd name="T5" fmla="*/ 6 h 12"/>
                  <a:gd name="T6" fmla="*/ 0 w 1"/>
                  <a:gd name="T7" fmla="*/ 2 h 12"/>
                  <a:gd name="T8" fmla="*/ 1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12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4" name="Line 972">
                <a:extLst>
                  <a:ext uri="{FF2B5EF4-FFF2-40B4-BE49-F238E27FC236}">
                    <a16:creationId xmlns:a16="http://schemas.microsoft.com/office/drawing/2014/main" id="{36D9F0EC-5602-4143-B935-702ED2AF48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88213" y="3952876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5" name="Line 973">
                <a:extLst>
                  <a:ext uri="{FF2B5EF4-FFF2-40B4-BE49-F238E27FC236}">
                    <a16:creationId xmlns:a16="http://schemas.microsoft.com/office/drawing/2014/main" id="{C4298999-C921-49CC-BEDE-E9E94508C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4263" y="3948113"/>
                <a:ext cx="0" cy="47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6" name="Line 974">
                <a:extLst>
                  <a:ext uri="{FF2B5EF4-FFF2-40B4-BE49-F238E27FC236}">
                    <a16:creationId xmlns:a16="http://schemas.microsoft.com/office/drawing/2014/main" id="{8CAF90EE-8A60-4FA9-97BC-902530272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1088" y="394811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7" name="Line 975">
                <a:extLst>
                  <a:ext uri="{FF2B5EF4-FFF2-40B4-BE49-F238E27FC236}">
                    <a16:creationId xmlns:a16="http://schemas.microsoft.com/office/drawing/2014/main" id="{A9AF83C8-E948-4858-8B64-4132AA0BE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27913" y="394811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8" name="Line 976">
                <a:extLst>
                  <a:ext uri="{FF2B5EF4-FFF2-40B4-BE49-F238E27FC236}">
                    <a16:creationId xmlns:a16="http://schemas.microsoft.com/office/drawing/2014/main" id="{878BC813-7B17-4154-BA95-165A0A876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46938" y="3948113"/>
                <a:ext cx="180975" cy="1778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9" name="Freeform 977">
                <a:extLst>
                  <a:ext uri="{FF2B5EF4-FFF2-40B4-BE49-F238E27FC236}">
                    <a16:creationId xmlns:a16="http://schemas.microsoft.com/office/drawing/2014/main" id="{29E5B49E-9309-4125-A054-79E5B5516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3763" y="4125913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2 w 2"/>
                  <a:gd name="T7" fmla="*/ 1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0" name="Line 978">
                <a:extLst>
                  <a:ext uri="{FF2B5EF4-FFF2-40B4-BE49-F238E27FC236}">
                    <a16:creationId xmlns:a16="http://schemas.microsoft.com/office/drawing/2014/main" id="{33411A4E-AB1D-495C-ACA2-64A1E9A100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46938" y="4146551"/>
                <a:ext cx="47625" cy="476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1" name="Freeform 979">
                <a:extLst>
                  <a:ext uri="{FF2B5EF4-FFF2-40B4-BE49-F238E27FC236}">
                    <a16:creationId xmlns:a16="http://schemas.microsoft.com/office/drawing/2014/main" id="{E873B149-5CCA-4394-B2CF-E37877908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563" y="4194176"/>
                <a:ext cx="3175" cy="19050"/>
              </a:xfrm>
              <a:custGeom>
                <a:avLst/>
                <a:gdLst>
                  <a:gd name="T0" fmla="*/ 0 w 2"/>
                  <a:gd name="T1" fmla="*/ 0 h 12"/>
                  <a:gd name="T2" fmla="*/ 2 w 2"/>
                  <a:gd name="T3" fmla="*/ 2 h 12"/>
                  <a:gd name="T4" fmla="*/ 2 w 2"/>
                  <a:gd name="T5" fmla="*/ 6 h 12"/>
                  <a:gd name="T6" fmla="*/ 2 w 2"/>
                  <a:gd name="T7" fmla="*/ 10 h 12"/>
                  <a:gd name="T8" fmla="*/ 0 w 2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2" name="Line 980">
                <a:extLst>
                  <a:ext uri="{FF2B5EF4-FFF2-40B4-BE49-F238E27FC236}">
                    <a16:creationId xmlns:a16="http://schemas.microsoft.com/office/drawing/2014/main" id="{D59E7BB9-A23E-414B-8012-A93E7B0F8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7413" y="4213226"/>
                <a:ext cx="57150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3" name="Freeform 981">
                <a:extLst>
                  <a:ext uri="{FF2B5EF4-FFF2-40B4-BE49-F238E27FC236}">
                    <a16:creationId xmlns:a16="http://schemas.microsoft.com/office/drawing/2014/main" id="{A1B2A1BF-8F04-47F4-A6EF-4B6D66E88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951" y="4270376"/>
                <a:ext cx="17463" cy="1588"/>
              </a:xfrm>
              <a:custGeom>
                <a:avLst/>
                <a:gdLst>
                  <a:gd name="T0" fmla="*/ 11 w 11"/>
                  <a:gd name="T1" fmla="*/ 0 h 1"/>
                  <a:gd name="T2" fmla="*/ 9 w 11"/>
                  <a:gd name="T3" fmla="*/ 1 h 1"/>
                  <a:gd name="T4" fmla="*/ 6 w 11"/>
                  <a:gd name="T5" fmla="*/ 1 h 1"/>
                  <a:gd name="T6" fmla="*/ 2 w 11"/>
                  <a:gd name="T7" fmla="*/ 0 h 1"/>
                  <a:gd name="T8" fmla="*/ 0 w 1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">
                    <a:moveTo>
                      <a:pt x="11" y="0"/>
                    </a:moveTo>
                    <a:lnTo>
                      <a:pt x="9" y="1"/>
                    </a:lnTo>
                    <a:lnTo>
                      <a:pt x="6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4" name="Line 982">
                <a:extLst>
                  <a:ext uri="{FF2B5EF4-FFF2-40B4-BE49-F238E27FC236}">
                    <a16:creationId xmlns:a16="http://schemas.microsoft.com/office/drawing/2014/main" id="{ABD85DEE-1A01-40C0-ADA9-63041B203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1" y="4213226"/>
                <a:ext cx="57150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5" name="Freeform 983">
                <a:extLst>
                  <a:ext uri="{FF2B5EF4-FFF2-40B4-BE49-F238E27FC236}">
                    <a16:creationId xmlns:a16="http://schemas.microsoft.com/office/drawing/2014/main" id="{C0A39C80-DA6F-448A-A7CD-5ABEC5022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6" y="4194176"/>
                <a:ext cx="3175" cy="19050"/>
              </a:xfrm>
              <a:custGeom>
                <a:avLst/>
                <a:gdLst>
                  <a:gd name="T0" fmla="*/ 2 w 2"/>
                  <a:gd name="T1" fmla="*/ 12 h 12"/>
                  <a:gd name="T2" fmla="*/ 0 w 2"/>
                  <a:gd name="T3" fmla="*/ 8 h 12"/>
                  <a:gd name="T4" fmla="*/ 0 w 2"/>
                  <a:gd name="T5" fmla="*/ 4 h 12"/>
                  <a:gd name="T6" fmla="*/ 2 w 2"/>
                  <a:gd name="T7" fmla="*/ 0 h 12"/>
                  <a:gd name="T8" fmla="*/ 2 w 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6" name="Line 984">
                <a:extLst>
                  <a:ext uri="{FF2B5EF4-FFF2-40B4-BE49-F238E27FC236}">
                    <a16:creationId xmlns:a16="http://schemas.microsoft.com/office/drawing/2014/main" id="{876F5C30-C6B4-4AAE-AF6D-05E2F981E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62801" y="3919538"/>
                <a:ext cx="273050" cy="274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7" name="Freeform 985">
                <a:extLst>
                  <a:ext uri="{FF2B5EF4-FFF2-40B4-BE49-F238E27FC236}">
                    <a16:creationId xmlns:a16="http://schemas.microsoft.com/office/drawing/2014/main" id="{5D27BF1F-4B69-4706-B380-5A4A32BBC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5851" y="3917951"/>
                <a:ext cx="19050" cy="1588"/>
              </a:xfrm>
              <a:custGeom>
                <a:avLst/>
                <a:gdLst>
                  <a:gd name="T0" fmla="*/ 0 w 12"/>
                  <a:gd name="T1" fmla="*/ 1 h 1"/>
                  <a:gd name="T2" fmla="*/ 2 w 12"/>
                  <a:gd name="T3" fmla="*/ 0 h 1"/>
                  <a:gd name="T4" fmla="*/ 6 w 12"/>
                  <a:gd name="T5" fmla="*/ 0 h 1"/>
                  <a:gd name="T6" fmla="*/ 10 w 12"/>
                  <a:gd name="T7" fmla="*/ 1 h 1"/>
                  <a:gd name="T8" fmla="*/ 12 w 1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">
                    <a:moveTo>
                      <a:pt x="0" y="1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10" y="1"/>
                    </a:lnTo>
                    <a:lnTo>
                      <a:pt x="12" y="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8" name="Line 986">
                <a:extLst>
                  <a:ext uri="{FF2B5EF4-FFF2-40B4-BE49-F238E27FC236}">
                    <a16:creationId xmlns:a16="http://schemas.microsoft.com/office/drawing/2014/main" id="{9BAC1A43-27DD-4563-956C-6845F8232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54901" y="39195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9" name="Freeform 987">
                <a:extLst>
                  <a:ext uri="{FF2B5EF4-FFF2-40B4-BE49-F238E27FC236}">
                    <a16:creationId xmlns:a16="http://schemas.microsoft.com/office/drawing/2014/main" id="{BE446C91-3857-408E-92A1-31C50F07B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6" y="3922713"/>
                <a:ext cx="6350" cy="22225"/>
              </a:xfrm>
              <a:custGeom>
                <a:avLst/>
                <a:gdLst>
                  <a:gd name="T0" fmla="*/ 0 w 4"/>
                  <a:gd name="T1" fmla="*/ 0 h 14"/>
                  <a:gd name="T2" fmla="*/ 2 w 4"/>
                  <a:gd name="T3" fmla="*/ 4 h 14"/>
                  <a:gd name="T4" fmla="*/ 4 w 4"/>
                  <a:gd name="T5" fmla="*/ 8 h 14"/>
                  <a:gd name="T6" fmla="*/ 2 w 4"/>
                  <a:gd name="T7" fmla="*/ 12 h 14"/>
                  <a:gd name="T8" fmla="*/ 0 w 4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0" y="0"/>
                    </a:moveTo>
                    <a:lnTo>
                      <a:pt x="2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0" name="Line 988">
                <a:extLst>
                  <a:ext uri="{FF2B5EF4-FFF2-40B4-BE49-F238E27FC236}">
                    <a16:creationId xmlns:a16="http://schemas.microsoft.com/office/drawing/2014/main" id="{177C0C5A-0A5F-4C32-A113-113360F75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3613" y="39449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1" name="Line 989">
                <a:extLst>
                  <a:ext uri="{FF2B5EF4-FFF2-40B4-BE49-F238E27FC236}">
                    <a16:creationId xmlns:a16="http://schemas.microsoft.com/office/drawing/2014/main" id="{80D20050-68DF-4A21-8D78-61C873637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3613" y="40894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2" name="Line 990">
                <a:extLst>
                  <a:ext uri="{FF2B5EF4-FFF2-40B4-BE49-F238E27FC236}">
                    <a16:creationId xmlns:a16="http://schemas.microsoft.com/office/drawing/2014/main" id="{FB8DB7C0-E1B2-4765-B48F-88E60C9B6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13613" y="40925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3" name="Line 991">
                <a:extLst>
                  <a:ext uri="{FF2B5EF4-FFF2-40B4-BE49-F238E27FC236}">
                    <a16:creationId xmlns:a16="http://schemas.microsoft.com/office/drawing/2014/main" id="{D26A3C00-7478-403E-B7EC-238F1F1D4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6788" y="4095751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4" name="Line 992">
                <a:extLst>
                  <a:ext uri="{FF2B5EF4-FFF2-40B4-BE49-F238E27FC236}">
                    <a16:creationId xmlns:a16="http://schemas.microsoft.com/office/drawing/2014/main" id="{024B7330-C65B-44F7-8A64-4B7949ABD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8376" y="3949701"/>
                <a:ext cx="146050" cy="1460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5" name="Freeform 993">
                <a:extLst>
                  <a:ext uri="{FF2B5EF4-FFF2-40B4-BE49-F238E27FC236}">
                    <a16:creationId xmlns:a16="http://schemas.microsoft.com/office/drawing/2014/main" id="{F6233A3D-D6D4-4E3C-B154-A007BD131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6" y="3948113"/>
                <a:ext cx="20638" cy="1588"/>
              </a:xfrm>
              <a:custGeom>
                <a:avLst/>
                <a:gdLst>
                  <a:gd name="T0" fmla="*/ 0 w 13"/>
                  <a:gd name="T1" fmla="*/ 1 h 1"/>
                  <a:gd name="T2" fmla="*/ 3 w 13"/>
                  <a:gd name="T3" fmla="*/ 0 h 1"/>
                  <a:gd name="T4" fmla="*/ 7 w 13"/>
                  <a:gd name="T5" fmla="*/ 0 h 1"/>
                  <a:gd name="T6" fmla="*/ 11 w 13"/>
                  <a:gd name="T7" fmla="*/ 0 h 1"/>
                  <a:gd name="T8" fmla="*/ 13 w 1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">
                    <a:moveTo>
                      <a:pt x="0" y="1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6" name="Line 994">
                <a:extLst>
                  <a:ext uri="{FF2B5EF4-FFF2-40B4-BE49-F238E27FC236}">
                    <a16:creationId xmlns:a16="http://schemas.microsoft.com/office/drawing/2014/main" id="{4FF18EF8-B0FC-4AE0-AEFE-93E3739D6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85063" y="39497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7" name="Freeform 995">
                <a:extLst>
                  <a:ext uri="{FF2B5EF4-FFF2-40B4-BE49-F238E27FC236}">
                    <a16:creationId xmlns:a16="http://schemas.microsoft.com/office/drawing/2014/main" id="{8F026637-A09D-4E45-9587-E018E0901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8238" y="3952876"/>
                <a:ext cx="3175" cy="22225"/>
              </a:xfrm>
              <a:custGeom>
                <a:avLst/>
                <a:gdLst>
                  <a:gd name="T0" fmla="*/ 0 w 2"/>
                  <a:gd name="T1" fmla="*/ 0 h 14"/>
                  <a:gd name="T2" fmla="*/ 2 w 2"/>
                  <a:gd name="T3" fmla="*/ 4 h 14"/>
                  <a:gd name="T4" fmla="*/ 2 w 2"/>
                  <a:gd name="T5" fmla="*/ 8 h 14"/>
                  <a:gd name="T6" fmla="*/ 2 w 2"/>
                  <a:gd name="T7" fmla="*/ 12 h 14"/>
                  <a:gd name="T8" fmla="*/ 0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8" name="Line 996">
                <a:extLst>
                  <a:ext uri="{FF2B5EF4-FFF2-40B4-BE49-F238E27FC236}">
                    <a16:creationId xmlns:a16="http://schemas.microsoft.com/office/drawing/2014/main" id="{3C6BDC7C-B2A4-4EAF-9BFA-4D6E80C97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76" y="397510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9" name="Line 997">
                <a:extLst>
                  <a:ext uri="{FF2B5EF4-FFF2-40B4-BE49-F238E27FC236}">
                    <a16:creationId xmlns:a16="http://schemas.microsoft.com/office/drawing/2014/main" id="{03A0BC77-01F7-47D7-9B5A-385279336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76" y="4116388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0" name="Line 998">
                <a:extLst>
                  <a:ext uri="{FF2B5EF4-FFF2-40B4-BE49-F238E27FC236}">
                    <a16:creationId xmlns:a16="http://schemas.microsoft.com/office/drawing/2014/main" id="{02FC7FF1-D453-4088-9732-4C36A82D6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3776" y="41227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1" name="Line 999">
                <a:extLst>
                  <a:ext uri="{FF2B5EF4-FFF2-40B4-BE49-F238E27FC236}">
                    <a16:creationId xmlns:a16="http://schemas.microsoft.com/office/drawing/2014/main" id="{4EA5C57F-437A-4B5B-B953-54AFA5B91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6951" y="4122738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2" name="Line 1000">
                <a:extLst>
                  <a:ext uri="{FF2B5EF4-FFF2-40B4-BE49-F238E27FC236}">
                    <a16:creationId xmlns:a16="http://schemas.microsoft.com/office/drawing/2014/main" id="{4E253CAB-646C-45D9-9498-522521CA6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8538" y="3979863"/>
                <a:ext cx="146050" cy="1428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3" name="Freeform 1001">
                <a:extLst>
                  <a:ext uri="{FF2B5EF4-FFF2-40B4-BE49-F238E27FC236}">
                    <a16:creationId xmlns:a16="http://schemas.microsoft.com/office/drawing/2014/main" id="{C485B080-9DB4-4356-AA6C-18C53956F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4588" y="3975101"/>
                <a:ext cx="17463" cy="4763"/>
              </a:xfrm>
              <a:custGeom>
                <a:avLst/>
                <a:gdLst>
                  <a:gd name="T0" fmla="*/ 0 w 11"/>
                  <a:gd name="T1" fmla="*/ 3 h 3"/>
                  <a:gd name="T2" fmla="*/ 3 w 11"/>
                  <a:gd name="T3" fmla="*/ 0 h 3"/>
                  <a:gd name="T4" fmla="*/ 7 w 11"/>
                  <a:gd name="T5" fmla="*/ 0 h 3"/>
                  <a:gd name="T6" fmla="*/ 9 w 11"/>
                  <a:gd name="T7" fmla="*/ 2 h 3"/>
                  <a:gd name="T8" fmla="*/ 11 w 11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3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9" y="2"/>
                    </a:lnTo>
                    <a:lnTo>
                      <a:pt x="11" y="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4" name="Line 1002">
                <a:extLst>
                  <a:ext uri="{FF2B5EF4-FFF2-40B4-BE49-F238E27FC236}">
                    <a16:creationId xmlns:a16="http://schemas.microsoft.com/office/drawing/2014/main" id="{409AC7FB-AAFA-4F8B-9031-D0AAB548E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12051" y="39798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5" name="Freeform 1004">
                <a:extLst>
                  <a:ext uri="{FF2B5EF4-FFF2-40B4-BE49-F238E27FC236}">
                    <a16:creationId xmlns:a16="http://schemas.microsoft.com/office/drawing/2014/main" id="{8E221D22-F99C-4625-BD3E-2B98D719D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5225" y="3983038"/>
                <a:ext cx="6350" cy="19050"/>
              </a:xfrm>
              <a:custGeom>
                <a:avLst/>
                <a:gdLst>
                  <a:gd name="T0" fmla="*/ 0 w 4"/>
                  <a:gd name="T1" fmla="*/ 0 h 12"/>
                  <a:gd name="T2" fmla="*/ 4 w 4"/>
                  <a:gd name="T3" fmla="*/ 2 h 12"/>
                  <a:gd name="T4" fmla="*/ 4 w 4"/>
                  <a:gd name="T5" fmla="*/ 6 h 12"/>
                  <a:gd name="T6" fmla="*/ 2 w 4"/>
                  <a:gd name="T7" fmla="*/ 10 h 12"/>
                  <a:gd name="T8" fmla="*/ 0 w 4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0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6" name="Line 1005">
                <a:extLst>
                  <a:ext uri="{FF2B5EF4-FFF2-40B4-BE49-F238E27FC236}">
                    <a16:creationId xmlns:a16="http://schemas.microsoft.com/office/drawing/2014/main" id="{94AECE7F-8939-4F7C-BCE1-FB0D90132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3938" y="4002088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7" name="Line 1006">
                <a:extLst>
                  <a:ext uri="{FF2B5EF4-FFF2-40B4-BE49-F238E27FC236}">
                    <a16:creationId xmlns:a16="http://schemas.microsoft.com/office/drawing/2014/main" id="{6C59E34F-7AC0-49AF-94FE-6053022ED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3938" y="41465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8" name="Line 1007">
                <a:extLst>
                  <a:ext uri="{FF2B5EF4-FFF2-40B4-BE49-F238E27FC236}">
                    <a16:creationId xmlns:a16="http://schemas.microsoft.com/office/drawing/2014/main" id="{8EA7B614-712F-4E5B-8790-6E06DEDDA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3938" y="41497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9" name="Line 1008">
                <a:extLst>
                  <a:ext uri="{FF2B5EF4-FFF2-40B4-BE49-F238E27FC236}">
                    <a16:creationId xmlns:a16="http://schemas.microsoft.com/office/drawing/2014/main" id="{8E41652F-79C4-4688-B758-9CE5C6BBC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3938" y="4152901"/>
                <a:ext cx="476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0" name="Line 1009">
                <a:extLst>
                  <a:ext uri="{FF2B5EF4-FFF2-40B4-BE49-F238E27FC236}">
                    <a16:creationId xmlns:a16="http://schemas.microsoft.com/office/drawing/2014/main" id="{C7BB699E-504E-4112-97CF-AD54E17AAD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8700" y="4008438"/>
                <a:ext cx="142875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1" name="Freeform 1010">
                <a:extLst>
                  <a:ext uri="{FF2B5EF4-FFF2-40B4-BE49-F238E27FC236}">
                    <a16:creationId xmlns:a16="http://schemas.microsoft.com/office/drawing/2014/main" id="{08D89EB5-24F5-4E5C-AA2D-51334C891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575" y="4005263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3 w 13"/>
                  <a:gd name="T3" fmla="*/ 0 h 2"/>
                  <a:gd name="T4" fmla="*/ 7 w 13"/>
                  <a:gd name="T5" fmla="*/ 0 h 2"/>
                  <a:gd name="T6" fmla="*/ 11 w 13"/>
                  <a:gd name="T7" fmla="*/ 0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2" name="Line 1011">
                <a:extLst>
                  <a:ext uri="{FF2B5EF4-FFF2-40B4-BE49-F238E27FC236}">
                    <a16:creationId xmlns:a16="http://schemas.microsoft.com/office/drawing/2014/main" id="{17915C46-286B-4B30-AEAA-8BF74A643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42213" y="4008438"/>
                <a:ext cx="3175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3" name="Freeform 1012">
                <a:extLst>
                  <a:ext uri="{FF2B5EF4-FFF2-40B4-BE49-F238E27FC236}">
                    <a16:creationId xmlns:a16="http://schemas.microsoft.com/office/drawing/2014/main" id="{7AEF074D-16C9-4AA2-81BC-3A30C71C6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5388" y="4010026"/>
                <a:ext cx="3175" cy="22225"/>
              </a:xfrm>
              <a:custGeom>
                <a:avLst/>
                <a:gdLst>
                  <a:gd name="T0" fmla="*/ 0 w 2"/>
                  <a:gd name="T1" fmla="*/ 0 h 14"/>
                  <a:gd name="T2" fmla="*/ 2 w 2"/>
                  <a:gd name="T3" fmla="*/ 4 h 14"/>
                  <a:gd name="T4" fmla="*/ 2 w 2"/>
                  <a:gd name="T5" fmla="*/ 8 h 14"/>
                  <a:gd name="T6" fmla="*/ 2 w 2"/>
                  <a:gd name="T7" fmla="*/ 12 h 14"/>
                  <a:gd name="T8" fmla="*/ 0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4" name="Line 1013">
                <a:extLst>
                  <a:ext uri="{FF2B5EF4-FFF2-40B4-BE49-F238E27FC236}">
                    <a16:creationId xmlns:a16="http://schemas.microsoft.com/office/drawing/2014/main" id="{6214774C-F749-461B-828D-61BC0DD8B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00925" y="40322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5" name="Line 1014">
                <a:extLst>
                  <a:ext uri="{FF2B5EF4-FFF2-40B4-BE49-F238E27FC236}">
                    <a16:creationId xmlns:a16="http://schemas.microsoft.com/office/drawing/2014/main" id="{8D723DB9-AE1D-48C5-B2C2-A0E43D394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00925" y="417671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6" name="Line 1015">
                <a:extLst>
                  <a:ext uri="{FF2B5EF4-FFF2-40B4-BE49-F238E27FC236}">
                    <a16:creationId xmlns:a16="http://schemas.microsoft.com/office/drawing/2014/main" id="{1D22E48D-6A25-478E-B256-17EB45CA4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00925" y="41798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7" name="Line 1016">
                <a:extLst>
                  <a:ext uri="{FF2B5EF4-FFF2-40B4-BE49-F238E27FC236}">
                    <a16:creationId xmlns:a16="http://schemas.microsoft.com/office/drawing/2014/main" id="{D646279D-6E6B-4A66-BC34-907ED49F3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4100" y="4183063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8" name="Line 1017">
                <a:extLst>
                  <a:ext uri="{FF2B5EF4-FFF2-40B4-BE49-F238E27FC236}">
                    <a16:creationId xmlns:a16="http://schemas.microsoft.com/office/drawing/2014/main" id="{C24A0588-1934-4524-B9A7-5D059D48A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5688" y="4037013"/>
                <a:ext cx="146050" cy="1460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9" name="Freeform 1018">
                <a:extLst>
                  <a:ext uri="{FF2B5EF4-FFF2-40B4-BE49-F238E27FC236}">
                    <a16:creationId xmlns:a16="http://schemas.microsoft.com/office/drawing/2014/main" id="{13845C90-1497-4900-BFFE-3480B2AB6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738" y="4032251"/>
                <a:ext cx="20638" cy="4763"/>
              </a:xfrm>
              <a:custGeom>
                <a:avLst/>
                <a:gdLst>
                  <a:gd name="T0" fmla="*/ 0 w 13"/>
                  <a:gd name="T1" fmla="*/ 3 h 3"/>
                  <a:gd name="T2" fmla="*/ 3 w 13"/>
                  <a:gd name="T3" fmla="*/ 2 h 3"/>
                  <a:gd name="T4" fmla="*/ 7 w 13"/>
                  <a:gd name="T5" fmla="*/ 0 h 3"/>
                  <a:gd name="T6" fmla="*/ 11 w 13"/>
                  <a:gd name="T7" fmla="*/ 2 h 3"/>
                  <a:gd name="T8" fmla="*/ 13 w 1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">
                    <a:moveTo>
                      <a:pt x="0" y="3"/>
                    </a:moveTo>
                    <a:lnTo>
                      <a:pt x="3" y="2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0" name="Line 1019">
                <a:extLst>
                  <a:ext uri="{FF2B5EF4-FFF2-40B4-BE49-F238E27FC236}">
                    <a16:creationId xmlns:a16="http://schemas.microsoft.com/office/drawing/2014/main" id="{3DDCF5CE-A7C4-4586-907E-E1C508705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72375" y="40370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1" name="Freeform 1020">
                <a:extLst>
                  <a:ext uri="{FF2B5EF4-FFF2-40B4-BE49-F238E27FC236}">
                    <a16:creationId xmlns:a16="http://schemas.microsoft.com/office/drawing/2014/main" id="{E4CEF1FB-A0BF-47A3-8009-CA37B1F6E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5550" y="4040188"/>
                <a:ext cx="3175" cy="19050"/>
              </a:xfrm>
              <a:custGeom>
                <a:avLst/>
                <a:gdLst>
                  <a:gd name="T0" fmla="*/ 0 w 2"/>
                  <a:gd name="T1" fmla="*/ 0 h 12"/>
                  <a:gd name="T2" fmla="*/ 2 w 2"/>
                  <a:gd name="T3" fmla="*/ 2 h 12"/>
                  <a:gd name="T4" fmla="*/ 2 w 2"/>
                  <a:gd name="T5" fmla="*/ 6 h 12"/>
                  <a:gd name="T6" fmla="*/ 0 w 2"/>
                  <a:gd name="T7" fmla="*/ 10 h 12"/>
                  <a:gd name="T8" fmla="*/ 0 w 2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2" name="Line 1021">
                <a:extLst>
                  <a:ext uri="{FF2B5EF4-FFF2-40B4-BE49-F238E27FC236}">
                    <a16:creationId xmlns:a16="http://schemas.microsoft.com/office/drawing/2014/main" id="{264EC630-9720-4D6A-83FD-E769FA0314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31088" y="40592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3" name="Line 1022">
                <a:extLst>
                  <a:ext uri="{FF2B5EF4-FFF2-40B4-BE49-F238E27FC236}">
                    <a16:creationId xmlns:a16="http://schemas.microsoft.com/office/drawing/2014/main" id="{A9E2D6F1-C86B-41CE-AEB4-8CE575644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31088" y="4203701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4" name="Line 1023">
                <a:extLst>
                  <a:ext uri="{FF2B5EF4-FFF2-40B4-BE49-F238E27FC236}">
                    <a16:creationId xmlns:a16="http://schemas.microsoft.com/office/drawing/2014/main" id="{58D289B8-D4AD-4BE7-9CD7-106F1D11C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1088" y="4210051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5" name="Line 1024">
                <a:extLst>
                  <a:ext uri="{FF2B5EF4-FFF2-40B4-BE49-F238E27FC236}">
                    <a16:creationId xmlns:a16="http://schemas.microsoft.com/office/drawing/2014/main" id="{5C5220FA-B3BF-4FAF-8D5F-277F878C3D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31088" y="4210051"/>
                <a:ext cx="476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6" name="Line 1025">
                <a:extLst>
                  <a:ext uri="{FF2B5EF4-FFF2-40B4-BE49-F238E27FC236}">
                    <a16:creationId xmlns:a16="http://schemas.microsoft.com/office/drawing/2014/main" id="{C2D19FF7-6CAC-4DA5-9563-AE9F1DF35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35850" y="4065588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7" name="Freeform 1026">
                <a:extLst>
                  <a:ext uri="{FF2B5EF4-FFF2-40B4-BE49-F238E27FC236}">
                    <a16:creationId xmlns:a16="http://schemas.microsoft.com/office/drawing/2014/main" id="{FCC9A71F-0A4A-4E5C-ABB1-9A9BB59A4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1900" y="4062413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1 w 11"/>
                  <a:gd name="T3" fmla="*/ 0 h 2"/>
                  <a:gd name="T4" fmla="*/ 5 w 11"/>
                  <a:gd name="T5" fmla="*/ 0 h 2"/>
                  <a:gd name="T6" fmla="*/ 9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1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8" name="Line 1027">
                <a:extLst>
                  <a:ext uri="{FF2B5EF4-FFF2-40B4-BE49-F238E27FC236}">
                    <a16:creationId xmlns:a16="http://schemas.microsoft.com/office/drawing/2014/main" id="{2FED9B94-C160-4E8F-93BF-5CE204390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99363" y="4065588"/>
                <a:ext cx="3175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9" name="Freeform 1028">
                <a:extLst>
                  <a:ext uri="{FF2B5EF4-FFF2-40B4-BE49-F238E27FC236}">
                    <a16:creationId xmlns:a16="http://schemas.microsoft.com/office/drawing/2014/main" id="{243251BD-8F89-4DE4-A2B4-9967B0A67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2538" y="4067176"/>
                <a:ext cx="6350" cy="22225"/>
              </a:xfrm>
              <a:custGeom>
                <a:avLst/>
                <a:gdLst>
                  <a:gd name="T0" fmla="*/ 0 w 4"/>
                  <a:gd name="T1" fmla="*/ 0 h 14"/>
                  <a:gd name="T2" fmla="*/ 2 w 4"/>
                  <a:gd name="T3" fmla="*/ 4 h 14"/>
                  <a:gd name="T4" fmla="*/ 4 w 4"/>
                  <a:gd name="T5" fmla="*/ 8 h 14"/>
                  <a:gd name="T6" fmla="*/ 2 w 4"/>
                  <a:gd name="T7" fmla="*/ 12 h 14"/>
                  <a:gd name="T8" fmla="*/ 0 w 4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0" y="0"/>
                    </a:moveTo>
                    <a:lnTo>
                      <a:pt x="2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0" name="Line 1029">
                <a:extLst>
                  <a:ext uri="{FF2B5EF4-FFF2-40B4-BE49-F238E27FC236}">
                    <a16:creationId xmlns:a16="http://schemas.microsoft.com/office/drawing/2014/main" id="{FA147666-9ADB-49B4-97A5-40CC81AEB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31075" y="4089401"/>
                <a:ext cx="271463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1" name="Line 1030">
                <a:extLst>
                  <a:ext uri="{FF2B5EF4-FFF2-40B4-BE49-F238E27FC236}">
                    <a16:creationId xmlns:a16="http://schemas.microsoft.com/office/drawing/2014/main" id="{F82EC819-B140-43EE-A4A3-5CB270389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56463" y="4230688"/>
                <a:ext cx="53975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2" name="Line 1031">
                <a:extLst>
                  <a:ext uri="{FF2B5EF4-FFF2-40B4-BE49-F238E27FC236}">
                    <a16:creationId xmlns:a16="http://schemas.microsoft.com/office/drawing/2014/main" id="{B4582775-1901-4807-9EA6-6AC29AD4D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31075" y="4230688"/>
                <a:ext cx="47625" cy="444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3" name="Line 1032">
                <a:extLst>
                  <a:ext uri="{FF2B5EF4-FFF2-40B4-BE49-F238E27FC236}">
                    <a16:creationId xmlns:a16="http://schemas.microsoft.com/office/drawing/2014/main" id="{FD7D5FE0-F3E5-4FB7-8521-2DBBF02BA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97750" y="4097338"/>
                <a:ext cx="180975" cy="1778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4" name="Line 1033">
                <a:extLst>
                  <a:ext uri="{FF2B5EF4-FFF2-40B4-BE49-F238E27FC236}">
                    <a16:creationId xmlns:a16="http://schemas.microsoft.com/office/drawing/2014/main" id="{85B9C70D-492D-453C-9560-11501BAA4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99300" y="3871913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5" name="Line 1034">
                <a:extLst>
                  <a:ext uri="{FF2B5EF4-FFF2-40B4-BE49-F238E27FC236}">
                    <a16:creationId xmlns:a16="http://schemas.microsoft.com/office/drawing/2014/main" id="{1158A0CA-4362-4DC7-85DB-CF4E74646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9300" y="4224338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6" name="Line 1035">
                <a:extLst>
                  <a:ext uri="{FF2B5EF4-FFF2-40B4-BE49-F238E27FC236}">
                    <a16:creationId xmlns:a16="http://schemas.microsoft.com/office/drawing/2014/main" id="{C1C5AD24-F222-441F-BDC7-553EB6959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00913" y="4073526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7" name="Line 1036">
                <a:extLst>
                  <a:ext uri="{FF2B5EF4-FFF2-40B4-BE49-F238E27FC236}">
                    <a16:creationId xmlns:a16="http://schemas.microsoft.com/office/drawing/2014/main" id="{A526A115-3196-4A68-83DF-297F6CD768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51725" y="3871913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8" name="Freeform 1037">
                <a:extLst>
                  <a:ext uri="{FF2B5EF4-FFF2-40B4-BE49-F238E27FC236}">
                    <a16:creationId xmlns:a16="http://schemas.microsoft.com/office/drawing/2014/main" id="{7D5DFD07-BE10-492F-90A4-393D4AB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5" y="3690938"/>
                <a:ext cx="285750" cy="287338"/>
              </a:xfrm>
              <a:custGeom>
                <a:avLst/>
                <a:gdLst>
                  <a:gd name="T0" fmla="*/ 180 w 180"/>
                  <a:gd name="T1" fmla="*/ 95 h 181"/>
                  <a:gd name="T2" fmla="*/ 178 w 180"/>
                  <a:gd name="T3" fmla="*/ 105 h 181"/>
                  <a:gd name="T4" fmla="*/ 177 w 180"/>
                  <a:gd name="T5" fmla="*/ 114 h 181"/>
                  <a:gd name="T6" fmla="*/ 175 w 180"/>
                  <a:gd name="T7" fmla="*/ 122 h 181"/>
                  <a:gd name="T8" fmla="*/ 171 w 180"/>
                  <a:gd name="T9" fmla="*/ 131 h 181"/>
                  <a:gd name="T10" fmla="*/ 165 w 180"/>
                  <a:gd name="T11" fmla="*/ 139 h 181"/>
                  <a:gd name="T12" fmla="*/ 159 w 180"/>
                  <a:gd name="T13" fmla="*/ 146 h 181"/>
                  <a:gd name="T14" fmla="*/ 154 w 180"/>
                  <a:gd name="T15" fmla="*/ 154 h 181"/>
                  <a:gd name="T16" fmla="*/ 146 w 180"/>
                  <a:gd name="T17" fmla="*/ 160 h 181"/>
                  <a:gd name="T18" fmla="*/ 139 w 180"/>
                  <a:gd name="T19" fmla="*/ 165 h 181"/>
                  <a:gd name="T20" fmla="*/ 131 w 180"/>
                  <a:gd name="T21" fmla="*/ 169 h 181"/>
                  <a:gd name="T22" fmla="*/ 122 w 180"/>
                  <a:gd name="T23" fmla="*/ 173 h 181"/>
                  <a:gd name="T24" fmla="*/ 114 w 180"/>
                  <a:gd name="T25" fmla="*/ 177 h 181"/>
                  <a:gd name="T26" fmla="*/ 104 w 180"/>
                  <a:gd name="T27" fmla="*/ 179 h 181"/>
                  <a:gd name="T28" fmla="*/ 95 w 180"/>
                  <a:gd name="T29" fmla="*/ 181 h 181"/>
                  <a:gd name="T30" fmla="*/ 85 w 180"/>
                  <a:gd name="T31" fmla="*/ 181 h 181"/>
                  <a:gd name="T32" fmla="*/ 76 w 180"/>
                  <a:gd name="T33" fmla="*/ 179 h 181"/>
                  <a:gd name="T34" fmla="*/ 66 w 180"/>
                  <a:gd name="T35" fmla="*/ 177 h 181"/>
                  <a:gd name="T36" fmla="*/ 57 w 180"/>
                  <a:gd name="T37" fmla="*/ 173 h 181"/>
                  <a:gd name="T38" fmla="*/ 49 w 180"/>
                  <a:gd name="T39" fmla="*/ 169 h 181"/>
                  <a:gd name="T40" fmla="*/ 42 w 180"/>
                  <a:gd name="T41" fmla="*/ 165 h 181"/>
                  <a:gd name="T42" fmla="*/ 34 w 180"/>
                  <a:gd name="T43" fmla="*/ 160 h 181"/>
                  <a:gd name="T44" fmla="*/ 27 w 180"/>
                  <a:gd name="T45" fmla="*/ 154 h 181"/>
                  <a:gd name="T46" fmla="*/ 21 w 180"/>
                  <a:gd name="T47" fmla="*/ 146 h 181"/>
                  <a:gd name="T48" fmla="*/ 15 w 180"/>
                  <a:gd name="T49" fmla="*/ 139 h 181"/>
                  <a:gd name="T50" fmla="*/ 10 w 180"/>
                  <a:gd name="T51" fmla="*/ 131 h 181"/>
                  <a:gd name="T52" fmla="*/ 6 w 180"/>
                  <a:gd name="T53" fmla="*/ 122 h 181"/>
                  <a:gd name="T54" fmla="*/ 4 w 180"/>
                  <a:gd name="T55" fmla="*/ 114 h 181"/>
                  <a:gd name="T56" fmla="*/ 2 w 180"/>
                  <a:gd name="T57" fmla="*/ 105 h 181"/>
                  <a:gd name="T58" fmla="*/ 0 w 180"/>
                  <a:gd name="T59" fmla="*/ 95 h 181"/>
                  <a:gd name="T60" fmla="*/ 0 w 180"/>
                  <a:gd name="T61" fmla="*/ 86 h 181"/>
                  <a:gd name="T62" fmla="*/ 2 w 180"/>
                  <a:gd name="T63" fmla="*/ 76 h 181"/>
                  <a:gd name="T64" fmla="*/ 4 w 180"/>
                  <a:gd name="T65" fmla="*/ 67 h 181"/>
                  <a:gd name="T66" fmla="*/ 6 w 180"/>
                  <a:gd name="T67" fmla="*/ 57 h 181"/>
                  <a:gd name="T68" fmla="*/ 10 w 180"/>
                  <a:gd name="T69" fmla="*/ 50 h 181"/>
                  <a:gd name="T70" fmla="*/ 15 w 180"/>
                  <a:gd name="T71" fmla="*/ 42 h 181"/>
                  <a:gd name="T72" fmla="*/ 21 w 180"/>
                  <a:gd name="T73" fmla="*/ 34 h 181"/>
                  <a:gd name="T74" fmla="*/ 27 w 180"/>
                  <a:gd name="T75" fmla="*/ 27 h 181"/>
                  <a:gd name="T76" fmla="*/ 34 w 180"/>
                  <a:gd name="T77" fmla="*/ 21 h 181"/>
                  <a:gd name="T78" fmla="*/ 42 w 180"/>
                  <a:gd name="T79" fmla="*/ 15 h 181"/>
                  <a:gd name="T80" fmla="*/ 49 w 180"/>
                  <a:gd name="T81" fmla="*/ 10 h 181"/>
                  <a:gd name="T82" fmla="*/ 57 w 180"/>
                  <a:gd name="T83" fmla="*/ 6 h 181"/>
                  <a:gd name="T84" fmla="*/ 66 w 180"/>
                  <a:gd name="T85" fmla="*/ 4 h 181"/>
                  <a:gd name="T86" fmla="*/ 76 w 180"/>
                  <a:gd name="T87" fmla="*/ 2 h 181"/>
                  <a:gd name="T88" fmla="*/ 85 w 180"/>
                  <a:gd name="T89" fmla="*/ 0 h 181"/>
                  <a:gd name="T90" fmla="*/ 95 w 180"/>
                  <a:gd name="T91" fmla="*/ 0 h 181"/>
                  <a:gd name="T92" fmla="*/ 104 w 180"/>
                  <a:gd name="T93" fmla="*/ 2 h 181"/>
                  <a:gd name="T94" fmla="*/ 114 w 180"/>
                  <a:gd name="T95" fmla="*/ 4 h 181"/>
                  <a:gd name="T96" fmla="*/ 122 w 180"/>
                  <a:gd name="T97" fmla="*/ 6 h 181"/>
                  <a:gd name="T98" fmla="*/ 131 w 180"/>
                  <a:gd name="T99" fmla="*/ 10 h 181"/>
                  <a:gd name="T100" fmla="*/ 139 w 180"/>
                  <a:gd name="T101" fmla="*/ 15 h 181"/>
                  <a:gd name="T102" fmla="*/ 146 w 180"/>
                  <a:gd name="T103" fmla="*/ 21 h 181"/>
                  <a:gd name="T104" fmla="*/ 154 w 180"/>
                  <a:gd name="T105" fmla="*/ 27 h 181"/>
                  <a:gd name="T106" fmla="*/ 159 w 180"/>
                  <a:gd name="T107" fmla="*/ 34 h 181"/>
                  <a:gd name="T108" fmla="*/ 165 w 180"/>
                  <a:gd name="T109" fmla="*/ 42 h 181"/>
                  <a:gd name="T110" fmla="*/ 171 w 180"/>
                  <a:gd name="T111" fmla="*/ 50 h 181"/>
                  <a:gd name="T112" fmla="*/ 175 w 180"/>
                  <a:gd name="T113" fmla="*/ 57 h 181"/>
                  <a:gd name="T114" fmla="*/ 177 w 180"/>
                  <a:gd name="T115" fmla="*/ 67 h 181"/>
                  <a:gd name="T116" fmla="*/ 178 w 180"/>
                  <a:gd name="T117" fmla="*/ 76 h 181"/>
                  <a:gd name="T118" fmla="*/ 180 w 180"/>
                  <a:gd name="T119" fmla="*/ 8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" h="181">
                    <a:moveTo>
                      <a:pt x="180" y="89"/>
                    </a:moveTo>
                    <a:lnTo>
                      <a:pt x="180" y="95"/>
                    </a:lnTo>
                    <a:lnTo>
                      <a:pt x="178" y="99"/>
                    </a:lnTo>
                    <a:lnTo>
                      <a:pt x="178" y="105"/>
                    </a:lnTo>
                    <a:lnTo>
                      <a:pt x="178" y="108"/>
                    </a:lnTo>
                    <a:lnTo>
                      <a:pt x="177" y="114"/>
                    </a:lnTo>
                    <a:lnTo>
                      <a:pt x="175" y="118"/>
                    </a:lnTo>
                    <a:lnTo>
                      <a:pt x="175" y="122"/>
                    </a:lnTo>
                    <a:lnTo>
                      <a:pt x="173" y="127"/>
                    </a:lnTo>
                    <a:lnTo>
                      <a:pt x="171" y="131"/>
                    </a:lnTo>
                    <a:lnTo>
                      <a:pt x="167" y="135"/>
                    </a:lnTo>
                    <a:lnTo>
                      <a:pt x="165" y="139"/>
                    </a:lnTo>
                    <a:lnTo>
                      <a:pt x="163" y="143"/>
                    </a:lnTo>
                    <a:lnTo>
                      <a:pt x="159" y="146"/>
                    </a:lnTo>
                    <a:lnTo>
                      <a:pt x="158" y="150"/>
                    </a:lnTo>
                    <a:lnTo>
                      <a:pt x="154" y="154"/>
                    </a:lnTo>
                    <a:lnTo>
                      <a:pt x="150" y="156"/>
                    </a:lnTo>
                    <a:lnTo>
                      <a:pt x="146" y="160"/>
                    </a:lnTo>
                    <a:lnTo>
                      <a:pt x="142" y="163"/>
                    </a:lnTo>
                    <a:lnTo>
                      <a:pt x="139" y="165"/>
                    </a:lnTo>
                    <a:lnTo>
                      <a:pt x="135" y="167"/>
                    </a:lnTo>
                    <a:lnTo>
                      <a:pt x="131" y="169"/>
                    </a:lnTo>
                    <a:lnTo>
                      <a:pt x="127" y="173"/>
                    </a:lnTo>
                    <a:lnTo>
                      <a:pt x="122" y="173"/>
                    </a:lnTo>
                    <a:lnTo>
                      <a:pt x="118" y="175"/>
                    </a:lnTo>
                    <a:lnTo>
                      <a:pt x="114" y="177"/>
                    </a:lnTo>
                    <a:lnTo>
                      <a:pt x="108" y="179"/>
                    </a:lnTo>
                    <a:lnTo>
                      <a:pt x="104" y="179"/>
                    </a:lnTo>
                    <a:lnTo>
                      <a:pt x="99" y="179"/>
                    </a:lnTo>
                    <a:lnTo>
                      <a:pt x="95" y="181"/>
                    </a:lnTo>
                    <a:lnTo>
                      <a:pt x="89" y="181"/>
                    </a:lnTo>
                    <a:lnTo>
                      <a:pt x="85" y="181"/>
                    </a:lnTo>
                    <a:lnTo>
                      <a:pt x="80" y="179"/>
                    </a:lnTo>
                    <a:lnTo>
                      <a:pt x="76" y="179"/>
                    </a:lnTo>
                    <a:lnTo>
                      <a:pt x="72" y="179"/>
                    </a:lnTo>
                    <a:lnTo>
                      <a:pt x="66" y="177"/>
                    </a:lnTo>
                    <a:lnTo>
                      <a:pt x="63" y="175"/>
                    </a:lnTo>
                    <a:lnTo>
                      <a:pt x="57" y="173"/>
                    </a:lnTo>
                    <a:lnTo>
                      <a:pt x="53" y="173"/>
                    </a:lnTo>
                    <a:lnTo>
                      <a:pt x="49" y="169"/>
                    </a:lnTo>
                    <a:lnTo>
                      <a:pt x="46" y="167"/>
                    </a:lnTo>
                    <a:lnTo>
                      <a:pt x="42" y="165"/>
                    </a:lnTo>
                    <a:lnTo>
                      <a:pt x="38" y="163"/>
                    </a:lnTo>
                    <a:lnTo>
                      <a:pt x="34" y="160"/>
                    </a:lnTo>
                    <a:lnTo>
                      <a:pt x="30" y="156"/>
                    </a:lnTo>
                    <a:lnTo>
                      <a:pt x="27" y="154"/>
                    </a:lnTo>
                    <a:lnTo>
                      <a:pt x="23" y="150"/>
                    </a:lnTo>
                    <a:lnTo>
                      <a:pt x="21" y="146"/>
                    </a:lnTo>
                    <a:lnTo>
                      <a:pt x="17" y="143"/>
                    </a:lnTo>
                    <a:lnTo>
                      <a:pt x="15" y="139"/>
                    </a:lnTo>
                    <a:lnTo>
                      <a:pt x="13" y="135"/>
                    </a:lnTo>
                    <a:lnTo>
                      <a:pt x="10" y="131"/>
                    </a:lnTo>
                    <a:lnTo>
                      <a:pt x="8" y="127"/>
                    </a:lnTo>
                    <a:lnTo>
                      <a:pt x="6" y="122"/>
                    </a:lnTo>
                    <a:lnTo>
                      <a:pt x="4" y="118"/>
                    </a:lnTo>
                    <a:lnTo>
                      <a:pt x="4" y="114"/>
                    </a:lnTo>
                    <a:lnTo>
                      <a:pt x="2" y="108"/>
                    </a:lnTo>
                    <a:lnTo>
                      <a:pt x="2" y="105"/>
                    </a:lnTo>
                    <a:lnTo>
                      <a:pt x="0" y="99"/>
                    </a:lnTo>
                    <a:lnTo>
                      <a:pt x="0" y="95"/>
                    </a:lnTo>
                    <a:lnTo>
                      <a:pt x="0" y="89"/>
                    </a:lnTo>
                    <a:lnTo>
                      <a:pt x="0" y="86"/>
                    </a:lnTo>
                    <a:lnTo>
                      <a:pt x="0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4" y="67"/>
                    </a:lnTo>
                    <a:lnTo>
                      <a:pt x="4" y="63"/>
                    </a:lnTo>
                    <a:lnTo>
                      <a:pt x="6" y="57"/>
                    </a:lnTo>
                    <a:lnTo>
                      <a:pt x="8" y="53"/>
                    </a:lnTo>
                    <a:lnTo>
                      <a:pt x="10" y="50"/>
                    </a:lnTo>
                    <a:lnTo>
                      <a:pt x="13" y="46"/>
                    </a:lnTo>
                    <a:lnTo>
                      <a:pt x="15" y="42"/>
                    </a:lnTo>
                    <a:lnTo>
                      <a:pt x="17" y="38"/>
                    </a:lnTo>
                    <a:lnTo>
                      <a:pt x="21" y="34"/>
                    </a:lnTo>
                    <a:lnTo>
                      <a:pt x="23" y="31"/>
                    </a:lnTo>
                    <a:lnTo>
                      <a:pt x="27" y="27"/>
                    </a:lnTo>
                    <a:lnTo>
                      <a:pt x="30" y="23"/>
                    </a:lnTo>
                    <a:lnTo>
                      <a:pt x="34" y="21"/>
                    </a:lnTo>
                    <a:lnTo>
                      <a:pt x="38" y="17"/>
                    </a:lnTo>
                    <a:lnTo>
                      <a:pt x="42" y="15"/>
                    </a:lnTo>
                    <a:lnTo>
                      <a:pt x="46" y="12"/>
                    </a:lnTo>
                    <a:lnTo>
                      <a:pt x="49" y="10"/>
                    </a:lnTo>
                    <a:lnTo>
                      <a:pt x="53" y="8"/>
                    </a:lnTo>
                    <a:lnTo>
                      <a:pt x="57" y="6"/>
                    </a:lnTo>
                    <a:lnTo>
                      <a:pt x="63" y="4"/>
                    </a:lnTo>
                    <a:lnTo>
                      <a:pt x="66" y="4"/>
                    </a:lnTo>
                    <a:lnTo>
                      <a:pt x="72" y="2"/>
                    </a:lnTo>
                    <a:lnTo>
                      <a:pt x="76" y="2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9" y="0"/>
                    </a:lnTo>
                    <a:lnTo>
                      <a:pt x="104" y="2"/>
                    </a:lnTo>
                    <a:lnTo>
                      <a:pt x="108" y="2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2" y="6"/>
                    </a:lnTo>
                    <a:lnTo>
                      <a:pt x="127" y="8"/>
                    </a:lnTo>
                    <a:lnTo>
                      <a:pt x="131" y="10"/>
                    </a:lnTo>
                    <a:lnTo>
                      <a:pt x="135" y="12"/>
                    </a:lnTo>
                    <a:lnTo>
                      <a:pt x="139" y="15"/>
                    </a:lnTo>
                    <a:lnTo>
                      <a:pt x="142" y="17"/>
                    </a:lnTo>
                    <a:lnTo>
                      <a:pt x="146" y="21"/>
                    </a:lnTo>
                    <a:lnTo>
                      <a:pt x="150" y="23"/>
                    </a:lnTo>
                    <a:lnTo>
                      <a:pt x="154" y="27"/>
                    </a:lnTo>
                    <a:lnTo>
                      <a:pt x="158" y="31"/>
                    </a:lnTo>
                    <a:lnTo>
                      <a:pt x="159" y="34"/>
                    </a:lnTo>
                    <a:lnTo>
                      <a:pt x="163" y="38"/>
                    </a:lnTo>
                    <a:lnTo>
                      <a:pt x="165" y="42"/>
                    </a:lnTo>
                    <a:lnTo>
                      <a:pt x="167" y="46"/>
                    </a:lnTo>
                    <a:lnTo>
                      <a:pt x="171" y="50"/>
                    </a:lnTo>
                    <a:lnTo>
                      <a:pt x="173" y="53"/>
                    </a:lnTo>
                    <a:lnTo>
                      <a:pt x="175" y="57"/>
                    </a:lnTo>
                    <a:lnTo>
                      <a:pt x="175" y="63"/>
                    </a:lnTo>
                    <a:lnTo>
                      <a:pt x="177" y="67"/>
                    </a:lnTo>
                    <a:lnTo>
                      <a:pt x="178" y="72"/>
                    </a:lnTo>
                    <a:lnTo>
                      <a:pt x="178" y="76"/>
                    </a:lnTo>
                    <a:lnTo>
                      <a:pt x="178" y="80"/>
                    </a:lnTo>
                    <a:lnTo>
                      <a:pt x="180" y="86"/>
                    </a:lnTo>
                    <a:lnTo>
                      <a:pt x="180" y="89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9" name="Line 1038">
                <a:extLst>
                  <a:ext uri="{FF2B5EF4-FFF2-40B4-BE49-F238E27FC236}">
                    <a16:creationId xmlns:a16="http://schemas.microsoft.com/office/drawing/2014/main" id="{6E67AA84-8BED-47E7-93E4-381C3767E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30950" y="3640138"/>
                <a:ext cx="147638" cy="147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0" name="Line 1039">
                <a:extLst>
                  <a:ext uri="{FF2B5EF4-FFF2-40B4-BE49-F238E27FC236}">
                    <a16:creationId xmlns:a16="http://schemas.microsoft.com/office/drawing/2014/main" id="{359E7ACE-45F6-4F91-A426-9C23C6AD7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21563" y="4025901"/>
                <a:ext cx="369888" cy="3698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1" name="Line 1040">
                <a:extLst>
                  <a:ext uri="{FF2B5EF4-FFF2-40B4-BE49-F238E27FC236}">
                    <a16:creationId xmlns:a16="http://schemas.microsoft.com/office/drawing/2014/main" id="{35D0BC21-7C38-4111-8685-587A82645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8513" y="3862388"/>
                <a:ext cx="8731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2" name="Line 1041">
                <a:extLst>
                  <a:ext uri="{FF2B5EF4-FFF2-40B4-BE49-F238E27FC236}">
                    <a16:creationId xmlns:a16="http://schemas.microsoft.com/office/drawing/2014/main" id="{63CC3C60-A06A-4418-8C4C-FE0F4438B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30950" y="3271838"/>
                <a:ext cx="369888" cy="3683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3" name="Line 1042">
                <a:extLst>
                  <a:ext uri="{FF2B5EF4-FFF2-40B4-BE49-F238E27FC236}">
                    <a16:creationId xmlns:a16="http://schemas.microsoft.com/office/drawing/2014/main" id="{E1F22A82-E9C0-4974-9F17-1BF85029B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43813" y="3881438"/>
                <a:ext cx="14763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4" name="Line 1043">
                <a:extLst>
                  <a:ext uri="{FF2B5EF4-FFF2-40B4-BE49-F238E27FC236}">
                    <a16:creationId xmlns:a16="http://schemas.microsoft.com/office/drawing/2014/main" id="{34C3CF8B-1841-44A5-B328-D4CA863D3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34063" y="3805238"/>
                <a:ext cx="17780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5" name="Line 1044">
                <a:extLst>
                  <a:ext uri="{FF2B5EF4-FFF2-40B4-BE49-F238E27FC236}">
                    <a16:creationId xmlns:a16="http://schemas.microsoft.com/office/drawing/2014/main" id="{C387A462-76E3-4D6F-A5C2-49123E18F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00838" y="3271838"/>
                <a:ext cx="100013" cy="1000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6" name="Line 1045">
                <a:extLst>
                  <a:ext uri="{FF2B5EF4-FFF2-40B4-BE49-F238E27FC236}">
                    <a16:creationId xmlns:a16="http://schemas.microsoft.com/office/drawing/2014/main" id="{7073BE66-A577-4F9A-BE76-B1B9F2D0D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23163" y="3475038"/>
                <a:ext cx="100013" cy="98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7" name="Line 1046">
                <a:extLst>
                  <a:ext uri="{FF2B5EF4-FFF2-40B4-BE49-F238E27FC236}">
                    <a16:creationId xmlns:a16="http://schemas.microsoft.com/office/drawing/2014/main" id="{322A2EDA-0713-401C-A4F7-71197AF85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1088" y="3667126"/>
                <a:ext cx="212725" cy="2143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8" name="Line 1047">
                <a:extLst>
                  <a:ext uri="{FF2B5EF4-FFF2-40B4-BE49-F238E27FC236}">
                    <a16:creationId xmlns:a16="http://schemas.microsoft.com/office/drawing/2014/main" id="{AC89C41A-68F9-458F-816A-8ABF61ED34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3288" y="3103563"/>
                <a:ext cx="369888" cy="3714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9" name="Line 1048">
                <a:extLst>
                  <a:ext uri="{FF2B5EF4-FFF2-40B4-BE49-F238E27FC236}">
                    <a16:creationId xmlns:a16="http://schemas.microsoft.com/office/drawing/2014/main" id="{6A84BB05-DF76-4FD3-AD5C-EA38DCBFC4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15163" y="4203701"/>
                <a:ext cx="214313" cy="2143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0" name="Line 1049">
                <a:extLst>
                  <a:ext uri="{FF2B5EF4-FFF2-40B4-BE49-F238E27FC236}">
                    <a16:creationId xmlns:a16="http://schemas.microsoft.com/office/drawing/2014/main" id="{648EBD49-F6C9-4E78-BCFB-42AB57EFB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59613" y="2838451"/>
                <a:ext cx="0" cy="4587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1" name="Line 1050">
                <a:extLst>
                  <a:ext uri="{FF2B5EF4-FFF2-40B4-BE49-F238E27FC236}">
                    <a16:creationId xmlns:a16="http://schemas.microsoft.com/office/drawing/2014/main" id="{CA5AB4AA-164E-4308-AFC0-18FE5A6AF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21375" y="3862388"/>
                <a:ext cx="0" cy="9683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2" name="Line 1051">
                <a:extLst>
                  <a:ext uri="{FF2B5EF4-FFF2-40B4-BE49-F238E27FC236}">
                    <a16:creationId xmlns:a16="http://schemas.microsoft.com/office/drawing/2014/main" id="{6BAB8416-29C2-49FB-B2E8-6C5228AF9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08825" y="3103563"/>
                <a:ext cx="144463" cy="147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3" name="Line 1052">
                <a:extLst>
                  <a:ext uri="{FF2B5EF4-FFF2-40B4-BE49-F238E27FC236}">
                    <a16:creationId xmlns:a16="http://schemas.microsoft.com/office/drawing/2014/main" id="{BAB2CE60-1EF1-4445-9531-FF7517515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67525" y="4418013"/>
                <a:ext cx="147638" cy="147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4" name="Line 1053">
                <a:extLst>
                  <a:ext uri="{FF2B5EF4-FFF2-40B4-BE49-F238E27FC236}">
                    <a16:creationId xmlns:a16="http://schemas.microsoft.com/office/drawing/2014/main" id="{BF0749C0-13A9-4D66-B647-A718F90B8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1375" y="2838451"/>
                <a:ext cx="113823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5" name="Line 1054">
                <a:extLst>
                  <a:ext uri="{FF2B5EF4-FFF2-40B4-BE49-F238E27FC236}">
                    <a16:creationId xmlns:a16="http://schemas.microsoft.com/office/drawing/2014/main" id="{DACD62CE-EE77-47A7-A679-0A75CE159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21375" y="4830763"/>
                <a:ext cx="113823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6" name="Line 1055">
                <a:extLst>
                  <a:ext uri="{FF2B5EF4-FFF2-40B4-BE49-F238E27FC236}">
                    <a16:creationId xmlns:a16="http://schemas.microsoft.com/office/drawing/2014/main" id="{F4806660-ADB8-4A6A-B9FE-A27B5BD7EB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94513" y="3251201"/>
                <a:ext cx="214313" cy="2143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7" name="Line 1056">
                <a:extLst>
                  <a:ext uri="{FF2B5EF4-FFF2-40B4-BE49-F238E27FC236}">
                    <a16:creationId xmlns:a16="http://schemas.microsoft.com/office/drawing/2014/main" id="{F4DC23DB-B4B1-4647-A094-0C62A533A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9225" y="4194176"/>
                <a:ext cx="368300" cy="3714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8" name="Line 1057">
                <a:extLst>
                  <a:ext uri="{FF2B5EF4-FFF2-40B4-BE49-F238E27FC236}">
                    <a16:creationId xmlns:a16="http://schemas.microsoft.com/office/drawing/2014/main" id="{C85C491D-930E-432C-9807-4A0A73E45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21375" y="2838451"/>
                <a:ext cx="0" cy="9667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9" name="Line 1058">
                <a:extLst>
                  <a:ext uri="{FF2B5EF4-FFF2-40B4-BE49-F238E27FC236}">
                    <a16:creationId xmlns:a16="http://schemas.microsoft.com/office/drawing/2014/main" id="{CCBEDD6B-1D4F-4899-AB06-BE248E17F6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59613" y="4371976"/>
                <a:ext cx="0" cy="4587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0" name="Line 1059">
                <a:extLst>
                  <a:ext uri="{FF2B5EF4-FFF2-40B4-BE49-F238E27FC236}">
                    <a16:creationId xmlns:a16="http://schemas.microsoft.com/office/drawing/2014/main" id="{3CCB5BE5-C2C0-4179-886C-C0CC77EB0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8588" y="3787776"/>
                <a:ext cx="214313" cy="2143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1" name="Line 1060">
                <a:extLst>
                  <a:ext uri="{FF2B5EF4-FFF2-40B4-BE49-F238E27FC236}">
                    <a16:creationId xmlns:a16="http://schemas.microsoft.com/office/drawing/2014/main" id="{A941D743-9CD3-428F-AA26-23868C3BF6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9225" y="4095751"/>
                <a:ext cx="100013" cy="98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2" name="Line 1061">
                <a:extLst>
                  <a:ext uri="{FF2B5EF4-FFF2-40B4-BE49-F238E27FC236}">
                    <a16:creationId xmlns:a16="http://schemas.microsoft.com/office/drawing/2014/main" id="{E23DC539-369E-4836-90CE-554B6CB75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21550" y="4297363"/>
                <a:ext cx="100013" cy="98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3" name="Line 1062">
                <a:extLst>
                  <a:ext uri="{FF2B5EF4-FFF2-40B4-BE49-F238E27FC236}">
                    <a16:creationId xmlns:a16="http://schemas.microsoft.com/office/drawing/2014/main" id="{6CE77377-E784-4B4A-BA95-4B95AD88E1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4075" y="3832226"/>
                <a:ext cx="3952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4" name="Line 1063">
                <a:extLst>
                  <a:ext uri="{FF2B5EF4-FFF2-40B4-BE49-F238E27FC236}">
                    <a16:creationId xmlns:a16="http://schemas.microsoft.com/office/drawing/2014/main" id="{873CE4AC-7BD4-432B-9FF2-D6ED8BB7C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3038" y="3832226"/>
                <a:ext cx="3952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5" name="Ellipse 1084">
                <a:extLst>
                  <a:ext uri="{FF2B5EF4-FFF2-40B4-BE49-F238E27FC236}">
                    <a16:creationId xmlns:a16="http://schemas.microsoft.com/office/drawing/2014/main" id="{BE2094CE-6D80-4886-8F4E-54A5F996D2E9}"/>
                  </a:ext>
                </a:extLst>
              </p:cNvPr>
              <p:cNvSpPr/>
              <p:nvPr/>
            </p:nvSpPr>
            <p:spPr>
              <a:xfrm>
                <a:off x="7044251" y="3284001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6" name="Ellipse 1085">
                <a:extLst>
                  <a:ext uri="{FF2B5EF4-FFF2-40B4-BE49-F238E27FC236}">
                    <a16:creationId xmlns:a16="http://schemas.microsoft.com/office/drawing/2014/main" id="{DB96A56C-55D7-4AF6-A6BD-C504C30C3F0B}"/>
                  </a:ext>
                </a:extLst>
              </p:cNvPr>
              <p:cNvSpPr/>
              <p:nvPr/>
            </p:nvSpPr>
            <p:spPr>
              <a:xfrm>
                <a:off x="6880225" y="34432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7" name="Ellipse 1086">
                <a:extLst>
                  <a:ext uri="{FF2B5EF4-FFF2-40B4-BE49-F238E27FC236}">
                    <a16:creationId xmlns:a16="http://schemas.microsoft.com/office/drawing/2014/main" id="{35659458-650E-46EA-9A20-556B8F8E15E0}"/>
                  </a:ext>
                </a:extLst>
              </p:cNvPr>
              <p:cNvSpPr/>
              <p:nvPr/>
            </p:nvSpPr>
            <p:spPr>
              <a:xfrm>
                <a:off x="6784975" y="3357026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8" name="Ellipse 1087">
                <a:extLst>
                  <a:ext uri="{FF2B5EF4-FFF2-40B4-BE49-F238E27FC236}">
                    <a16:creationId xmlns:a16="http://schemas.microsoft.com/office/drawing/2014/main" id="{E2C6EACA-F4A7-4D2E-9EF8-B9E63ED14F29}"/>
                  </a:ext>
                </a:extLst>
              </p:cNvPr>
              <p:cNvSpPr/>
              <p:nvPr/>
            </p:nvSpPr>
            <p:spPr>
              <a:xfrm>
                <a:off x="7411219" y="36485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9" name="Ellipse 1088">
                <a:extLst>
                  <a:ext uri="{FF2B5EF4-FFF2-40B4-BE49-F238E27FC236}">
                    <a16:creationId xmlns:a16="http://schemas.microsoft.com/office/drawing/2014/main" id="{05DB7E1B-16B9-44AE-A0E0-5844A19B3F73}"/>
                  </a:ext>
                </a:extLst>
              </p:cNvPr>
              <p:cNvSpPr/>
              <p:nvPr/>
            </p:nvSpPr>
            <p:spPr>
              <a:xfrm>
                <a:off x="7218618" y="418595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0" name="Ellipse 1089">
                <a:extLst>
                  <a:ext uri="{FF2B5EF4-FFF2-40B4-BE49-F238E27FC236}">
                    <a16:creationId xmlns:a16="http://schemas.microsoft.com/office/drawing/2014/main" id="{67FDB2E2-57E9-425B-BF8A-799D78C6223C}"/>
                  </a:ext>
                </a:extLst>
              </p:cNvPr>
              <p:cNvSpPr/>
              <p:nvPr/>
            </p:nvSpPr>
            <p:spPr>
              <a:xfrm>
                <a:off x="7508876" y="3557051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1" name="Ellipse 1090">
                <a:extLst>
                  <a:ext uri="{FF2B5EF4-FFF2-40B4-BE49-F238E27FC236}">
                    <a16:creationId xmlns:a16="http://schemas.microsoft.com/office/drawing/2014/main" id="{87523F73-1513-4FFF-A44A-6EDC200E80AC}"/>
                  </a:ext>
                </a:extLst>
              </p:cNvPr>
              <p:cNvSpPr/>
              <p:nvPr/>
            </p:nvSpPr>
            <p:spPr>
              <a:xfrm>
                <a:off x="7577932" y="3812384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2" name="Ellipse 1091">
                <a:extLst>
                  <a:ext uri="{FF2B5EF4-FFF2-40B4-BE49-F238E27FC236}">
                    <a16:creationId xmlns:a16="http://schemas.microsoft.com/office/drawing/2014/main" id="{5E9606A2-E530-4EDF-8E88-8E6183FEEAD3}"/>
                  </a:ext>
                </a:extLst>
              </p:cNvPr>
              <p:cNvSpPr/>
              <p:nvPr/>
            </p:nvSpPr>
            <p:spPr>
              <a:xfrm>
                <a:off x="7301962" y="4278826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3" name="Ellipse 1092">
                <a:extLst>
                  <a:ext uri="{FF2B5EF4-FFF2-40B4-BE49-F238E27FC236}">
                    <a16:creationId xmlns:a16="http://schemas.microsoft.com/office/drawing/2014/main" id="{21B09B2B-3D23-4260-967C-9F0445EDF195}"/>
                  </a:ext>
                </a:extLst>
              </p:cNvPr>
              <p:cNvSpPr/>
              <p:nvPr/>
            </p:nvSpPr>
            <p:spPr>
              <a:xfrm>
                <a:off x="6509263" y="3814226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4" name="Ellipse 1093">
                <a:extLst>
                  <a:ext uri="{FF2B5EF4-FFF2-40B4-BE49-F238E27FC236}">
                    <a16:creationId xmlns:a16="http://schemas.microsoft.com/office/drawing/2014/main" id="{9A6E276D-98B5-4EA7-A811-80864BFAACD4}"/>
                  </a:ext>
                </a:extLst>
              </p:cNvPr>
              <p:cNvSpPr/>
              <p:nvPr/>
            </p:nvSpPr>
            <p:spPr>
              <a:xfrm>
                <a:off x="6585463" y="407933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5" name="Ellipse 1094">
                <a:extLst>
                  <a:ext uri="{FF2B5EF4-FFF2-40B4-BE49-F238E27FC236}">
                    <a16:creationId xmlns:a16="http://schemas.microsoft.com/office/drawing/2014/main" id="{56D652E1-4E04-4EB7-9645-50DB7D41989B}"/>
                  </a:ext>
                </a:extLst>
              </p:cNvPr>
              <p:cNvSpPr/>
              <p:nvPr/>
            </p:nvSpPr>
            <p:spPr>
              <a:xfrm>
                <a:off x="6671188" y="39864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6" name="Ellipse 1095">
                <a:extLst>
                  <a:ext uri="{FF2B5EF4-FFF2-40B4-BE49-F238E27FC236}">
                    <a16:creationId xmlns:a16="http://schemas.microsoft.com/office/drawing/2014/main" id="{339A7117-AAA6-4D8F-8A83-F96C9A2B6490}"/>
                  </a:ext>
                </a:extLst>
              </p:cNvPr>
              <p:cNvSpPr/>
              <p:nvPr/>
            </p:nvSpPr>
            <p:spPr>
              <a:xfrm>
                <a:off x="7042663" y="435794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782241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D42529D-8CB7-424D-8465-2A8B300A5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Kleinste Baugrössen möglich</a:t>
                </a:r>
              </a:p>
              <a:p>
                <a:r>
                  <a:rPr lang="de-CH" dirty="0"/>
                  <a:t>Kapazitätsänderungen im</a:t>
                </a:r>
                <a:br>
                  <a:rPr lang="de-CH" dirty="0"/>
                </a:br>
                <a:r>
                  <a:rPr lang="de-CH" dirty="0"/>
                  <a:t>Bereich von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CH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 dirty="0" err="1" smtClean="0">
                            <a:latin typeface="Cambria Math" panose="02040503050406030204" pitchFamily="18" charset="0"/>
                          </a:rPr>
                          <m:t>𝑓𝐹</m:t>
                        </m:r>
                      </m:e>
                    </m:d>
                  </m:oMath>
                </a14:m>
                <a:endParaRPr lang="de-CH" dirty="0"/>
              </a:p>
              <a:p>
                <a:r>
                  <a:rPr lang="de-CH" dirty="0"/>
                  <a:t>ADC muss im integrierten</a:t>
                </a:r>
                <a:br>
                  <a:rPr lang="de-CH" dirty="0"/>
                </a:br>
                <a:r>
                  <a:rPr lang="de-CH" dirty="0"/>
                  <a:t>Schaltkreis erfolgen</a:t>
                </a:r>
              </a:p>
              <a:p>
                <a:r>
                  <a:rPr lang="de-CH" dirty="0"/>
                  <a:t>Kostengünstig durch </a:t>
                </a:r>
                <a:r>
                  <a:rPr lang="de-CH" dirty="0" err="1"/>
                  <a:t>Minia</a:t>
                </a:r>
                <a:r>
                  <a:rPr lang="de-CH" dirty="0"/>
                  <a:t>-</a:t>
                </a:r>
                <a:br>
                  <a:rPr lang="de-CH" dirty="0"/>
                </a:br>
                <a:r>
                  <a:rPr lang="de-CH" dirty="0" err="1"/>
                  <a:t>turisierung</a:t>
                </a:r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D42529D-8CB7-424D-8465-2A8B300A5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22675C-5771-49BF-8A59-B57239DC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018B13-C3DC-4697-9DDB-5540DE5A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B6A520-FFF2-4B2F-B412-335D179D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Kapazitive Sensoren</a:t>
            </a:r>
          </a:p>
        </p:txBody>
      </p:sp>
      <p:grpSp>
        <p:nvGrpSpPr>
          <p:cNvPr id="484" name="Gruppieren 483">
            <a:extLst>
              <a:ext uri="{FF2B5EF4-FFF2-40B4-BE49-F238E27FC236}">
                <a16:creationId xmlns:a16="http://schemas.microsoft.com/office/drawing/2014/main" id="{EF11EDC9-8337-4868-A8AE-244E51063743}"/>
              </a:ext>
            </a:extLst>
          </p:cNvPr>
          <p:cNvGrpSpPr>
            <a:grpSpLocks noChangeAspect="1"/>
          </p:cNvGrpSpPr>
          <p:nvPr/>
        </p:nvGrpSpPr>
        <p:grpSpPr>
          <a:xfrm>
            <a:off x="5292576" y="2209629"/>
            <a:ext cx="3161237" cy="3158225"/>
            <a:chOff x="3502025" y="3297238"/>
            <a:chExt cx="1666876" cy="1665288"/>
          </a:xfrm>
        </p:grpSpPr>
        <p:sp>
          <p:nvSpPr>
            <p:cNvPr id="485" name="AutoShape 23">
              <a:extLst>
                <a:ext uri="{FF2B5EF4-FFF2-40B4-BE49-F238E27FC236}">
                  <a16:creationId xmlns:a16="http://schemas.microsoft.com/office/drawing/2014/main" id="{4D52C29D-3508-489F-8AC7-F9AC438A75E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02025" y="3297238"/>
              <a:ext cx="1665288" cy="166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6" name="Rectangle 25">
              <a:extLst>
                <a:ext uri="{FF2B5EF4-FFF2-40B4-BE49-F238E27FC236}">
                  <a16:creationId xmlns:a16="http://schemas.microsoft.com/office/drawing/2014/main" id="{8FDDCE0C-8125-45FA-AAF2-2C913520C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025" y="3297238"/>
              <a:ext cx="1666876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7" name="Line 26">
              <a:extLst>
                <a:ext uri="{FF2B5EF4-FFF2-40B4-BE49-F238E27FC236}">
                  <a16:creationId xmlns:a16="http://schemas.microsoft.com/office/drawing/2014/main" id="{ADF3D7C6-514C-4E02-A316-22B8B63EF8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618038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8" name="Line 27">
              <a:extLst>
                <a:ext uri="{FF2B5EF4-FFF2-40B4-BE49-F238E27FC236}">
                  <a16:creationId xmlns:a16="http://schemas.microsoft.com/office/drawing/2014/main" id="{1DE70D99-3495-4CFD-AE2C-6EE35EF7F5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9" name="Freeform 28">
              <a:extLst>
                <a:ext uri="{FF2B5EF4-FFF2-40B4-BE49-F238E27FC236}">
                  <a16:creationId xmlns:a16="http://schemas.microsoft.com/office/drawing/2014/main" id="{8D1C659A-E739-44CF-A3CB-62CC519C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21213"/>
              <a:ext cx="403225" cy="44450"/>
            </a:xfrm>
            <a:custGeom>
              <a:avLst/>
              <a:gdLst>
                <a:gd name="T0" fmla="*/ 0 w 254"/>
                <a:gd name="T1" fmla="*/ 28 h 28"/>
                <a:gd name="T2" fmla="*/ 28 w 254"/>
                <a:gd name="T3" fmla="*/ 22 h 28"/>
                <a:gd name="T4" fmla="*/ 57 w 254"/>
                <a:gd name="T5" fmla="*/ 17 h 28"/>
                <a:gd name="T6" fmla="*/ 86 w 254"/>
                <a:gd name="T7" fmla="*/ 14 h 28"/>
                <a:gd name="T8" fmla="*/ 116 w 254"/>
                <a:gd name="T9" fmla="*/ 10 h 28"/>
                <a:gd name="T10" fmla="*/ 145 w 254"/>
                <a:gd name="T11" fmla="*/ 6 h 28"/>
                <a:gd name="T12" fmla="*/ 174 w 254"/>
                <a:gd name="T13" fmla="*/ 3 h 28"/>
                <a:gd name="T14" fmla="*/ 203 w 254"/>
                <a:gd name="T15" fmla="*/ 2 h 28"/>
                <a:gd name="T16" fmla="*/ 254 w 25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28">
                  <a:moveTo>
                    <a:pt x="0" y="28"/>
                  </a:moveTo>
                  <a:lnTo>
                    <a:pt x="28" y="22"/>
                  </a:lnTo>
                  <a:lnTo>
                    <a:pt x="57" y="17"/>
                  </a:lnTo>
                  <a:lnTo>
                    <a:pt x="86" y="14"/>
                  </a:lnTo>
                  <a:lnTo>
                    <a:pt x="116" y="10"/>
                  </a:lnTo>
                  <a:lnTo>
                    <a:pt x="145" y="6"/>
                  </a:lnTo>
                  <a:lnTo>
                    <a:pt x="174" y="3"/>
                  </a:lnTo>
                  <a:lnTo>
                    <a:pt x="203" y="2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0" name="Line 29">
              <a:extLst>
                <a:ext uri="{FF2B5EF4-FFF2-40B4-BE49-F238E27FC236}">
                  <a16:creationId xmlns:a16="http://schemas.microsoft.com/office/drawing/2014/main" id="{280FF01D-E435-458F-8456-E04FE3F9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1" name="Line 30">
              <a:extLst>
                <a:ext uri="{FF2B5EF4-FFF2-40B4-BE49-F238E27FC236}">
                  <a16:creationId xmlns:a16="http://schemas.microsoft.com/office/drawing/2014/main" id="{55578920-7390-458D-B2F0-BD737B64F4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475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2" name="Line 31">
              <a:extLst>
                <a:ext uri="{FF2B5EF4-FFF2-40B4-BE49-F238E27FC236}">
                  <a16:creationId xmlns:a16="http://schemas.microsoft.com/office/drawing/2014/main" id="{F12E8283-5B0B-4048-B8C8-896F4A313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3" name="Line 32">
              <a:extLst>
                <a:ext uri="{FF2B5EF4-FFF2-40B4-BE49-F238E27FC236}">
                  <a16:creationId xmlns:a16="http://schemas.microsoft.com/office/drawing/2014/main" id="{1E15C6B7-9E3C-4960-A234-DE6DC7427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427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4" name="Line 33">
              <a:extLst>
                <a:ext uri="{FF2B5EF4-FFF2-40B4-BE49-F238E27FC236}">
                  <a16:creationId xmlns:a16="http://schemas.microsoft.com/office/drawing/2014/main" id="{60EE9AAE-24D3-4BFB-98CD-AB9BEF07C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5" name="Line 34">
              <a:extLst>
                <a:ext uri="{FF2B5EF4-FFF2-40B4-BE49-F238E27FC236}">
                  <a16:creationId xmlns:a16="http://schemas.microsoft.com/office/drawing/2014/main" id="{4E8096CB-71DB-48F8-B969-B7F7D97F54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094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6" name="Line 35">
              <a:extLst>
                <a:ext uri="{FF2B5EF4-FFF2-40B4-BE49-F238E27FC236}">
                  <a16:creationId xmlns:a16="http://schemas.microsoft.com/office/drawing/2014/main" id="{4D4B7354-C3DF-44BA-A8AD-D16B0625B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7" name="Line 36">
              <a:extLst>
                <a:ext uri="{FF2B5EF4-FFF2-40B4-BE49-F238E27FC236}">
                  <a16:creationId xmlns:a16="http://schemas.microsoft.com/office/drawing/2014/main" id="{1043C8C8-714D-4E55-8B23-D668D6BBF9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046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8" name="Line 37">
              <a:extLst>
                <a:ext uri="{FF2B5EF4-FFF2-40B4-BE49-F238E27FC236}">
                  <a16:creationId xmlns:a16="http://schemas.microsoft.com/office/drawing/2014/main" id="{606FDE06-A065-401E-B9DB-A61230C8B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9" name="Line 38">
              <a:extLst>
                <a:ext uri="{FF2B5EF4-FFF2-40B4-BE49-F238E27FC236}">
                  <a16:creationId xmlns:a16="http://schemas.microsoft.com/office/drawing/2014/main" id="{B6E403FF-7795-4399-AFED-7671EF13D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3714751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0" name="Line 39">
              <a:extLst>
                <a:ext uri="{FF2B5EF4-FFF2-40B4-BE49-F238E27FC236}">
                  <a16:creationId xmlns:a16="http://schemas.microsoft.com/office/drawing/2014/main" id="{962D8F89-A502-4363-A601-73F3A1D38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1" name="Line 40">
              <a:extLst>
                <a:ext uri="{FF2B5EF4-FFF2-40B4-BE49-F238E27FC236}">
                  <a16:creationId xmlns:a16="http://schemas.microsoft.com/office/drawing/2014/main" id="{01F26F94-3C78-46D3-AFC8-C232822D07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3665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2" name="Line 41">
              <a:extLst>
                <a:ext uri="{FF2B5EF4-FFF2-40B4-BE49-F238E27FC236}">
                  <a16:creationId xmlns:a16="http://schemas.microsoft.com/office/drawing/2014/main" id="{6A857BCD-2EF5-48F6-ACD5-2BB11DA7A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3" name="Freeform 42">
              <a:extLst>
                <a:ext uri="{FF2B5EF4-FFF2-40B4-BE49-F238E27FC236}">
                  <a16:creationId xmlns:a16="http://schemas.microsoft.com/office/drawing/2014/main" id="{F68227F9-4246-42EF-94CE-6783EA8A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524251"/>
              <a:ext cx="403225" cy="47625"/>
            </a:xfrm>
            <a:custGeom>
              <a:avLst/>
              <a:gdLst>
                <a:gd name="T0" fmla="*/ 0 w 254"/>
                <a:gd name="T1" fmla="*/ 30 h 30"/>
                <a:gd name="T2" fmla="*/ 28 w 254"/>
                <a:gd name="T3" fmla="*/ 25 h 30"/>
                <a:gd name="T4" fmla="*/ 56 w 254"/>
                <a:gd name="T5" fmla="*/ 19 h 30"/>
                <a:gd name="T6" fmla="*/ 85 w 254"/>
                <a:gd name="T7" fmla="*/ 16 h 30"/>
                <a:gd name="T8" fmla="*/ 113 w 254"/>
                <a:gd name="T9" fmla="*/ 12 h 30"/>
                <a:gd name="T10" fmla="*/ 142 w 254"/>
                <a:gd name="T11" fmla="*/ 9 h 30"/>
                <a:gd name="T12" fmla="*/ 172 w 254"/>
                <a:gd name="T13" fmla="*/ 5 h 30"/>
                <a:gd name="T14" fmla="*/ 200 w 254"/>
                <a:gd name="T15" fmla="*/ 4 h 30"/>
                <a:gd name="T16" fmla="*/ 254 w 25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30">
                  <a:moveTo>
                    <a:pt x="0" y="30"/>
                  </a:moveTo>
                  <a:lnTo>
                    <a:pt x="28" y="25"/>
                  </a:lnTo>
                  <a:lnTo>
                    <a:pt x="56" y="19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9"/>
                  </a:lnTo>
                  <a:lnTo>
                    <a:pt x="172" y="5"/>
                  </a:lnTo>
                  <a:lnTo>
                    <a:pt x="200" y="4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4" name="Line 43">
              <a:extLst>
                <a:ext uri="{FF2B5EF4-FFF2-40B4-BE49-F238E27FC236}">
                  <a16:creationId xmlns:a16="http://schemas.microsoft.com/office/drawing/2014/main" id="{F274C6C8-F29E-4482-AD22-4ECDB42B7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5" name="Line 44">
              <a:extLst>
                <a:ext uri="{FF2B5EF4-FFF2-40B4-BE49-F238E27FC236}">
                  <a16:creationId xmlns:a16="http://schemas.microsoft.com/office/drawing/2014/main" id="{BFA22B71-6171-48F5-8B82-A84BE8E27D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619501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6" name="Line 45">
              <a:extLst>
                <a:ext uri="{FF2B5EF4-FFF2-40B4-BE49-F238E27FC236}">
                  <a16:creationId xmlns:a16="http://schemas.microsoft.com/office/drawing/2014/main" id="{0E32B1F5-173D-4EA5-A0D4-975378B24E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7" name="Line 46">
              <a:extLst>
                <a:ext uri="{FF2B5EF4-FFF2-40B4-BE49-F238E27FC236}">
                  <a16:creationId xmlns:a16="http://schemas.microsoft.com/office/drawing/2014/main" id="{E324111D-5A0C-4EC2-9802-95FBC3CEE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476626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8" name="Line 47">
              <a:extLst>
                <a:ext uri="{FF2B5EF4-FFF2-40B4-BE49-F238E27FC236}">
                  <a16:creationId xmlns:a16="http://schemas.microsoft.com/office/drawing/2014/main" id="{96F48966-2FF7-4FCF-94F4-FF4112A61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9" name="Freeform 48">
              <a:extLst>
                <a:ext uri="{FF2B5EF4-FFF2-40B4-BE49-F238E27FC236}">
                  <a16:creationId xmlns:a16="http://schemas.microsoft.com/office/drawing/2014/main" id="{8EA249B0-6603-41E1-8F33-C7FDF3694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476626"/>
              <a:ext cx="1000125" cy="46038"/>
            </a:xfrm>
            <a:custGeom>
              <a:avLst/>
              <a:gdLst>
                <a:gd name="T0" fmla="*/ 0 w 630"/>
                <a:gd name="T1" fmla="*/ 29 h 29"/>
                <a:gd name="T2" fmla="*/ 28 w 630"/>
                <a:gd name="T3" fmla="*/ 24 h 29"/>
                <a:gd name="T4" fmla="*/ 57 w 630"/>
                <a:gd name="T5" fmla="*/ 19 h 29"/>
                <a:gd name="T6" fmla="*/ 86 w 630"/>
                <a:gd name="T7" fmla="*/ 15 h 29"/>
                <a:gd name="T8" fmla="*/ 116 w 630"/>
                <a:gd name="T9" fmla="*/ 11 h 29"/>
                <a:gd name="T10" fmla="*/ 145 w 630"/>
                <a:gd name="T11" fmla="*/ 9 h 29"/>
                <a:gd name="T12" fmla="*/ 174 w 630"/>
                <a:gd name="T13" fmla="*/ 5 h 29"/>
                <a:gd name="T14" fmla="*/ 203 w 630"/>
                <a:gd name="T15" fmla="*/ 4 h 29"/>
                <a:gd name="T16" fmla="*/ 233 w 630"/>
                <a:gd name="T17" fmla="*/ 1 h 29"/>
                <a:gd name="T18" fmla="*/ 262 w 630"/>
                <a:gd name="T19" fmla="*/ 0 h 29"/>
                <a:gd name="T20" fmla="*/ 291 w 630"/>
                <a:gd name="T21" fmla="*/ 0 h 29"/>
                <a:gd name="T22" fmla="*/ 321 w 630"/>
                <a:gd name="T23" fmla="*/ 0 h 29"/>
                <a:gd name="T24" fmla="*/ 351 w 630"/>
                <a:gd name="T25" fmla="*/ 0 h 29"/>
                <a:gd name="T26" fmla="*/ 380 w 630"/>
                <a:gd name="T27" fmla="*/ 1 h 29"/>
                <a:gd name="T28" fmla="*/ 409 w 630"/>
                <a:gd name="T29" fmla="*/ 2 h 29"/>
                <a:gd name="T30" fmla="*/ 438 w 630"/>
                <a:gd name="T31" fmla="*/ 4 h 29"/>
                <a:gd name="T32" fmla="*/ 467 w 630"/>
                <a:gd name="T33" fmla="*/ 6 h 29"/>
                <a:gd name="T34" fmla="*/ 497 w 630"/>
                <a:gd name="T35" fmla="*/ 10 h 29"/>
                <a:gd name="T36" fmla="*/ 526 w 630"/>
                <a:gd name="T37" fmla="*/ 13 h 29"/>
                <a:gd name="T38" fmla="*/ 555 w 630"/>
                <a:gd name="T39" fmla="*/ 16 h 29"/>
                <a:gd name="T40" fmla="*/ 584 w 630"/>
                <a:gd name="T41" fmla="*/ 22 h 29"/>
                <a:gd name="T42" fmla="*/ 630 w 630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29">
                  <a:moveTo>
                    <a:pt x="0" y="29"/>
                  </a:moveTo>
                  <a:lnTo>
                    <a:pt x="28" y="24"/>
                  </a:lnTo>
                  <a:lnTo>
                    <a:pt x="57" y="19"/>
                  </a:lnTo>
                  <a:lnTo>
                    <a:pt x="86" y="15"/>
                  </a:lnTo>
                  <a:lnTo>
                    <a:pt x="116" y="11"/>
                  </a:lnTo>
                  <a:lnTo>
                    <a:pt x="145" y="9"/>
                  </a:lnTo>
                  <a:lnTo>
                    <a:pt x="174" y="5"/>
                  </a:lnTo>
                  <a:lnTo>
                    <a:pt x="203" y="4"/>
                  </a:lnTo>
                  <a:lnTo>
                    <a:pt x="233" y="1"/>
                  </a:lnTo>
                  <a:lnTo>
                    <a:pt x="262" y="0"/>
                  </a:lnTo>
                  <a:lnTo>
                    <a:pt x="291" y="0"/>
                  </a:lnTo>
                  <a:lnTo>
                    <a:pt x="321" y="0"/>
                  </a:lnTo>
                  <a:lnTo>
                    <a:pt x="351" y="0"/>
                  </a:lnTo>
                  <a:lnTo>
                    <a:pt x="380" y="1"/>
                  </a:lnTo>
                  <a:lnTo>
                    <a:pt x="409" y="2"/>
                  </a:lnTo>
                  <a:lnTo>
                    <a:pt x="438" y="4"/>
                  </a:lnTo>
                  <a:lnTo>
                    <a:pt x="467" y="6"/>
                  </a:lnTo>
                  <a:lnTo>
                    <a:pt x="497" y="10"/>
                  </a:lnTo>
                  <a:lnTo>
                    <a:pt x="526" y="13"/>
                  </a:lnTo>
                  <a:lnTo>
                    <a:pt x="555" y="16"/>
                  </a:lnTo>
                  <a:lnTo>
                    <a:pt x="584" y="22"/>
                  </a:lnTo>
                  <a:lnTo>
                    <a:pt x="630" y="2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0" name="Line 49">
              <a:extLst>
                <a:ext uri="{FF2B5EF4-FFF2-40B4-BE49-F238E27FC236}">
                  <a16:creationId xmlns:a16="http://schemas.microsoft.com/office/drawing/2014/main" id="{0FCAD6B5-2FBE-4644-A478-75D662D72E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1" name="Line 50">
              <a:extLst>
                <a:ext uri="{FF2B5EF4-FFF2-40B4-BE49-F238E27FC236}">
                  <a16:creationId xmlns:a16="http://schemas.microsoft.com/office/drawing/2014/main" id="{3AA65ADA-8A80-44AF-8DAC-411B718565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3476626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2" name="Line 51">
              <a:extLst>
                <a:ext uri="{FF2B5EF4-FFF2-40B4-BE49-F238E27FC236}">
                  <a16:creationId xmlns:a16="http://schemas.microsoft.com/office/drawing/2014/main" id="{BB804AFD-56E1-44DC-BAAD-329E5F3086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3" name="Line 52">
              <a:extLst>
                <a:ext uri="{FF2B5EF4-FFF2-40B4-BE49-F238E27FC236}">
                  <a16:creationId xmlns:a16="http://schemas.microsoft.com/office/drawing/2014/main" id="{1A1B8764-9881-4796-ACBB-E948BE55D4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3619501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4" name="Line 53">
              <a:extLst>
                <a:ext uri="{FF2B5EF4-FFF2-40B4-BE49-F238E27FC236}">
                  <a16:creationId xmlns:a16="http://schemas.microsoft.com/office/drawing/2014/main" id="{F63CA965-DDF2-4125-94DB-BBCF095CCB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5" name="Freeform 54">
              <a:extLst>
                <a:ext uri="{FF2B5EF4-FFF2-40B4-BE49-F238E27FC236}">
                  <a16:creationId xmlns:a16="http://schemas.microsoft.com/office/drawing/2014/main" id="{7E62253E-AA12-406F-89E9-FF67C311F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3524251"/>
              <a:ext cx="404813" cy="47625"/>
            </a:xfrm>
            <a:custGeom>
              <a:avLst/>
              <a:gdLst>
                <a:gd name="T0" fmla="*/ 0 w 255"/>
                <a:gd name="T1" fmla="*/ 0 h 30"/>
                <a:gd name="T2" fmla="*/ 28 w 255"/>
                <a:gd name="T3" fmla="*/ 2 h 30"/>
                <a:gd name="T4" fmla="*/ 57 w 255"/>
                <a:gd name="T5" fmla="*/ 4 h 30"/>
                <a:gd name="T6" fmla="*/ 86 w 255"/>
                <a:gd name="T7" fmla="*/ 7 h 30"/>
                <a:gd name="T8" fmla="*/ 114 w 255"/>
                <a:gd name="T9" fmla="*/ 9 h 30"/>
                <a:gd name="T10" fmla="*/ 143 w 255"/>
                <a:gd name="T11" fmla="*/ 12 h 30"/>
                <a:gd name="T12" fmla="*/ 172 w 255"/>
                <a:gd name="T13" fmla="*/ 16 h 30"/>
                <a:gd name="T14" fmla="*/ 200 w 255"/>
                <a:gd name="T15" fmla="*/ 21 h 30"/>
                <a:gd name="T16" fmla="*/ 255 w 25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0">
                  <a:moveTo>
                    <a:pt x="0" y="0"/>
                  </a:moveTo>
                  <a:lnTo>
                    <a:pt x="28" y="2"/>
                  </a:lnTo>
                  <a:lnTo>
                    <a:pt x="57" y="4"/>
                  </a:lnTo>
                  <a:lnTo>
                    <a:pt x="86" y="7"/>
                  </a:lnTo>
                  <a:lnTo>
                    <a:pt x="114" y="9"/>
                  </a:lnTo>
                  <a:lnTo>
                    <a:pt x="143" y="12"/>
                  </a:lnTo>
                  <a:lnTo>
                    <a:pt x="172" y="16"/>
                  </a:lnTo>
                  <a:lnTo>
                    <a:pt x="200" y="21"/>
                  </a:lnTo>
                  <a:lnTo>
                    <a:pt x="255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6" name="Line 55">
              <a:extLst>
                <a:ext uri="{FF2B5EF4-FFF2-40B4-BE49-F238E27FC236}">
                  <a16:creationId xmlns:a16="http://schemas.microsoft.com/office/drawing/2014/main" id="{4D9E0411-730A-4D2B-9950-2DD400288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7" name="Line 56">
              <a:extLst>
                <a:ext uri="{FF2B5EF4-FFF2-40B4-BE49-F238E27FC236}">
                  <a16:creationId xmlns:a16="http://schemas.microsoft.com/office/drawing/2014/main" id="{03E9D5F8-20AC-4982-A2AA-44E4334108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665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8" name="Line 57">
              <a:extLst>
                <a:ext uri="{FF2B5EF4-FFF2-40B4-BE49-F238E27FC236}">
                  <a16:creationId xmlns:a16="http://schemas.microsoft.com/office/drawing/2014/main" id="{91AD1AE1-E6D3-4B9F-A955-48B160871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9" name="Line 58">
              <a:extLst>
                <a:ext uri="{FF2B5EF4-FFF2-40B4-BE49-F238E27FC236}">
                  <a16:creationId xmlns:a16="http://schemas.microsoft.com/office/drawing/2014/main" id="{A9690233-50D9-432F-AB33-A960625F7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3714751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0" name="Line 59">
              <a:extLst>
                <a:ext uri="{FF2B5EF4-FFF2-40B4-BE49-F238E27FC236}">
                  <a16:creationId xmlns:a16="http://schemas.microsoft.com/office/drawing/2014/main" id="{20C7E9DA-DF06-41CF-BED1-FAD131477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1" name="Line 60">
              <a:extLst>
                <a:ext uri="{FF2B5EF4-FFF2-40B4-BE49-F238E27FC236}">
                  <a16:creationId xmlns:a16="http://schemas.microsoft.com/office/drawing/2014/main" id="{F9EFD5FE-7122-44C5-BD0B-148E06EB8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46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2" name="Line 61">
              <a:extLst>
                <a:ext uri="{FF2B5EF4-FFF2-40B4-BE49-F238E27FC236}">
                  <a16:creationId xmlns:a16="http://schemas.microsoft.com/office/drawing/2014/main" id="{6E700867-C3A8-4B7A-8D1B-9106D33FE1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3" name="Line 62">
              <a:extLst>
                <a:ext uri="{FF2B5EF4-FFF2-40B4-BE49-F238E27FC236}">
                  <a16:creationId xmlns:a16="http://schemas.microsoft.com/office/drawing/2014/main" id="{2E455A25-8BE6-499A-BE05-F7605D606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094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4" name="Line 63">
              <a:extLst>
                <a:ext uri="{FF2B5EF4-FFF2-40B4-BE49-F238E27FC236}">
                  <a16:creationId xmlns:a16="http://schemas.microsoft.com/office/drawing/2014/main" id="{CC48F321-133A-4E38-B327-A92B21D4A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5" name="Line 64">
              <a:extLst>
                <a:ext uri="{FF2B5EF4-FFF2-40B4-BE49-F238E27FC236}">
                  <a16:creationId xmlns:a16="http://schemas.microsoft.com/office/drawing/2014/main" id="{0012D86D-34A3-4D89-ADCA-A6648C327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27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6" name="Line 65">
              <a:extLst>
                <a:ext uri="{FF2B5EF4-FFF2-40B4-BE49-F238E27FC236}">
                  <a16:creationId xmlns:a16="http://schemas.microsoft.com/office/drawing/2014/main" id="{D861D98A-B5F3-41E0-A983-769C63575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7" name="Line 66">
              <a:extLst>
                <a:ext uri="{FF2B5EF4-FFF2-40B4-BE49-F238E27FC236}">
                  <a16:creationId xmlns:a16="http://schemas.microsoft.com/office/drawing/2014/main" id="{67E522C4-197E-400E-8422-231D2E573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475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8" name="Line 67">
              <a:extLst>
                <a:ext uri="{FF2B5EF4-FFF2-40B4-BE49-F238E27FC236}">
                  <a16:creationId xmlns:a16="http://schemas.microsoft.com/office/drawing/2014/main" id="{1B280D32-543E-49F8-B27A-E92DEA116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9" name="Freeform 68">
              <a:extLst>
                <a:ext uri="{FF2B5EF4-FFF2-40B4-BE49-F238E27FC236}">
                  <a16:creationId xmlns:a16="http://schemas.microsoft.com/office/drawing/2014/main" id="{00FE3028-15F7-44DF-8E7B-011E38DA0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4621213"/>
              <a:ext cx="404813" cy="44450"/>
            </a:xfrm>
            <a:custGeom>
              <a:avLst/>
              <a:gdLst>
                <a:gd name="T0" fmla="*/ 0 w 255"/>
                <a:gd name="T1" fmla="*/ 0 h 28"/>
                <a:gd name="T2" fmla="*/ 29 w 255"/>
                <a:gd name="T3" fmla="*/ 1 h 28"/>
                <a:gd name="T4" fmla="*/ 58 w 255"/>
                <a:gd name="T5" fmla="*/ 2 h 28"/>
                <a:gd name="T6" fmla="*/ 87 w 255"/>
                <a:gd name="T7" fmla="*/ 5 h 28"/>
                <a:gd name="T8" fmla="*/ 117 w 255"/>
                <a:gd name="T9" fmla="*/ 7 h 28"/>
                <a:gd name="T10" fmla="*/ 146 w 255"/>
                <a:gd name="T11" fmla="*/ 11 h 28"/>
                <a:gd name="T12" fmla="*/ 175 w 255"/>
                <a:gd name="T13" fmla="*/ 15 h 28"/>
                <a:gd name="T14" fmla="*/ 204 w 255"/>
                <a:gd name="T15" fmla="*/ 19 h 28"/>
                <a:gd name="T16" fmla="*/ 255 w 255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">
                  <a:moveTo>
                    <a:pt x="0" y="0"/>
                  </a:moveTo>
                  <a:lnTo>
                    <a:pt x="29" y="1"/>
                  </a:lnTo>
                  <a:lnTo>
                    <a:pt x="58" y="2"/>
                  </a:lnTo>
                  <a:lnTo>
                    <a:pt x="87" y="5"/>
                  </a:lnTo>
                  <a:lnTo>
                    <a:pt x="117" y="7"/>
                  </a:lnTo>
                  <a:lnTo>
                    <a:pt x="146" y="11"/>
                  </a:lnTo>
                  <a:lnTo>
                    <a:pt x="175" y="15"/>
                  </a:lnTo>
                  <a:lnTo>
                    <a:pt x="204" y="19"/>
                  </a:lnTo>
                  <a:lnTo>
                    <a:pt x="255" y="2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0" name="Line 69">
              <a:extLst>
                <a:ext uri="{FF2B5EF4-FFF2-40B4-BE49-F238E27FC236}">
                  <a16:creationId xmlns:a16="http://schemas.microsoft.com/office/drawing/2014/main" id="{C2E4E20E-5FF2-4271-9BC2-CC7BDA441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1" name="Line 70">
              <a:extLst>
                <a:ext uri="{FF2B5EF4-FFF2-40B4-BE49-F238E27FC236}">
                  <a16:creationId xmlns:a16="http://schemas.microsoft.com/office/drawing/2014/main" id="{8D133E9D-4F7F-41AE-AB26-38682B503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4618038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2" name="Line 71">
              <a:extLst>
                <a:ext uri="{FF2B5EF4-FFF2-40B4-BE49-F238E27FC236}">
                  <a16:creationId xmlns:a16="http://schemas.microsoft.com/office/drawing/2014/main" id="{1AB6E350-3BEA-4AE1-92F9-FEBAF6BF9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3" name="Line 72">
              <a:extLst>
                <a:ext uri="{FF2B5EF4-FFF2-40B4-BE49-F238E27FC236}">
                  <a16:creationId xmlns:a16="http://schemas.microsoft.com/office/drawing/2014/main" id="{45EBD651-EF0B-4F47-8BDA-2287DA39A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4760913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4" name="Line 73">
              <a:extLst>
                <a:ext uri="{FF2B5EF4-FFF2-40B4-BE49-F238E27FC236}">
                  <a16:creationId xmlns:a16="http://schemas.microsoft.com/office/drawing/2014/main" id="{F2F7417C-3555-4839-BDF6-3AE64101E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5" name="Freeform 74">
              <a:extLst>
                <a:ext uri="{FF2B5EF4-FFF2-40B4-BE49-F238E27FC236}">
                  <a16:creationId xmlns:a16="http://schemas.microsoft.com/office/drawing/2014/main" id="{AD0D8135-021B-424B-9764-71BC27DC3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65663"/>
              <a:ext cx="1000125" cy="47625"/>
            </a:xfrm>
            <a:custGeom>
              <a:avLst/>
              <a:gdLst>
                <a:gd name="T0" fmla="*/ 0 w 630"/>
                <a:gd name="T1" fmla="*/ 30 h 30"/>
                <a:gd name="T2" fmla="*/ 28 w 630"/>
                <a:gd name="T3" fmla="*/ 25 h 30"/>
                <a:gd name="T4" fmla="*/ 56 w 630"/>
                <a:gd name="T5" fmla="*/ 20 h 30"/>
                <a:gd name="T6" fmla="*/ 85 w 630"/>
                <a:gd name="T7" fmla="*/ 16 h 30"/>
                <a:gd name="T8" fmla="*/ 113 w 630"/>
                <a:gd name="T9" fmla="*/ 12 h 30"/>
                <a:gd name="T10" fmla="*/ 142 w 630"/>
                <a:gd name="T11" fmla="*/ 8 h 30"/>
                <a:gd name="T12" fmla="*/ 172 w 630"/>
                <a:gd name="T13" fmla="*/ 6 h 30"/>
                <a:gd name="T14" fmla="*/ 200 w 630"/>
                <a:gd name="T15" fmla="*/ 5 h 30"/>
                <a:gd name="T16" fmla="*/ 229 w 630"/>
                <a:gd name="T17" fmla="*/ 2 h 30"/>
                <a:gd name="T18" fmla="*/ 258 w 630"/>
                <a:gd name="T19" fmla="*/ 1 h 30"/>
                <a:gd name="T20" fmla="*/ 286 w 630"/>
                <a:gd name="T21" fmla="*/ 1 h 30"/>
                <a:gd name="T22" fmla="*/ 315 w 630"/>
                <a:gd name="T23" fmla="*/ 0 h 30"/>
                <a:gd name="T24" fmla="*/ 344 w 630"/>
                <a:gd name="T25" fmla="*/ 1 h 30"/>
                <a:gd name="T26" fmla="*/ 372 w 630"/>
                <a:gd name="T27" fmla="*/ 1 h 30"/>
                <a:gd name="T28" fmla="*/ 401 w 630"/>
                <a:gd name="T29" fmla="*/ 2 h 30"/>
                <a:gd name="T30" fmla="*/ 431 w 630"/>
                <a:gd name="T31" fmla="*/ 5 h 30"/>
                <a:gd name="T32" fmla="*/ 460 w 630"/>
                <a:gd name="T33" fmla="*/ 6 h 30"/>
                <a:gd name="T34" fmla="*/ 488 w 630"/>
                <a:gd name="T35" fmla="*/ 10 h 30"/>
                <a:gd name="T36" fmla="*/ 517 w 630"/>
                <a:gd name="T37" fmla="*/ 12 h 30"/>
                <a:gd name="T38" fmla="*/ 545 w 630"/>
                <a:gd name="T39" fmla="*/ 16 h 30"/>
                <a:gd name="T40" fmla="*/ 574 w 630"/>
                <a:gd name="T41" fmla="*/ 20 h 30"/>
                <a:gd name="T42" fmla="*/ 630 w 6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30">
                  <a:moveTo>
                    <a:pt x="0" y="30"/>
                  </a:moveTo>
                  <a:lnTo>
                    <a:pt x="28" y="25"/>
                  </a:lnTo>
                  <a:lnTo>
                    <a:pt x="56" y="20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8"/>
                  </a:lnTo>
                  <a:lnTo>
                    <a:pt x="172" y="6"/>
                  </a:lnTo>
                  <a:lnTo>
                    <a:pt x="200" y="5"/>
                  </a:lnTo>
                  <a:lnTo>
                    <a:pt x="229" y="2"/>
                  </a:lnTo>
                  <a:lnTo>
                    <a:pt x="258" y="1"/>
                  </a:lnTo>
                  <a:lnTo>
                    <a:pt x="286" y="1"/>
                  </a:lnTo>
                  <a:lnTo>
                    <a:pt x="315" y="0"/>
                  </a:lnTo>
                  <a:lnTo>
                    <a:pt x="344" y="1"/>
                  </a:lnTo>
                  <a:lnTo>
                    <a:pt x="372" y="1"/>
                  </a:lnTo>
                  <a:lnTo>
                    <a:pt x="401" y="2"/>
                  </a:lnTo>
                  <a:lnTo>
                    <a:pt x="431" y="5"/>
                  </a:lnTo>
                  <a:lnTo>
                    <a:pt x="460" y="6"/>
                  </a:lnTo>
                  <a:lnTo>
                    <a:pt x="488" y="10"/>
                  </a:lnTo>
                  <a:lnTo>
                    <a:pt x="517" y="12"/>
                  </a:lnTo>
                  <a:lnTo>
                    <a:pt x="545" y="16"/>
                  </a:lnTo>
                  <a:lnTo>
                    <a:pt x="574" y="20"/>
                  </a:lnTo>
                  <a:lnTo>
                    <a:pt x="630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6" name="Line 75">
              <a:extLst>
                <a:ext uri="{FF2B5EF4-FFF2-40B4-BE49-F238E27FC236}">
                  <a16:creationId xmlns:a16="http://schemas.microsoft.com/office/drawing/2014/main" id="{0828C1A5-EA89-42E8-8421-0707FA512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7" name="Line 76">
              <a:extLst>
                <a:ext uri="{FF2B5EF4-FFF2-40B4-BE49-F238E27FC236}">
                  <a16:creationId xmlns:a16="http://schemas.microsoft.com/office/drawing/2014/main" id="{D445677A-4D5E-4CDC-B63A-556ED2DFC2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8" name="Line 77">
              <a:extLst>
                <a:ext uri="{FF2B5EF4-FFF2-40B4-BE49-F238E27FC236}">
                  <a16:creationId xmlns:a16="http://schemas.microsoft.com/office/drawing/2014/main" id="{C4AA556E-103D-454C-9CFC-E62B430C8C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760913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9" name="Line 78">
              <a:extLst>
                <a:ext uri="{FF2B5EF4-FFF2-40B4-BE49-F238E27FC236}">
                  <a16:creationId xmlns:a16="http://schemas.microsoft.com/office/drawing/2014/main" id="{1E1EC354-1236-4E9E-8213-1648832371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0" name="Line 79">
              <a:extLst>
                <a:ext uri="{FF2B5EF4-FFF2-40B4-BE49-F238E27FC236}">
                  <a16:creationId xmlns:a16="http://schemas.microsoft.com/office/drawing/2014/main" id="{07553486-FB4B-4055-8356-58C8FE6CB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1" name="Line 80">
              <a:extLst>
                <a:ext uri="{FF2B5EF4-FFF2-40B4-BE49-F238E27FC236}">
                  <a16:creationId xmlns:a16="http://schemas.microsoft.com/office/drawing/2014/main" id="{BE0856E3-2B5B-486A-A956-222773574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2" name="Line 81">
              <a:extLst>
                <a:ext uri="{FF2B5EF4-FFF2-40B4-BE49-F238E27FC236}">
                  <a16:creationId xmlns:a16="http://schemas.microsoft.com/office/drawing/2014/main" id="{C2F1D421-65B3-4204-AD12-387F36A32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3" name="Line 82">
              <a:extLst>
                <a:ext uri="{FF2B5EF4-FFF2-40B4-BE49-F238E27FC236}">
                  <a16:creationId xmlns:a16="http://schemas.microsoft.com/office/drawing/2014/main" id="{B69D02C5-983A-461C-BCD9-12741BF50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4" name="Line 83">
              <a:extLst>
                <a:ext uri="{FF2B5EF4-FFF2-40B4-BE49-F238E27FC236}">
                  <a16:creationId xmlns:a16="http://schemas.microsoft.com/office/drawing/2014/main" id="{27A92C61-1252-4285-A79F-3D314CBA9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5" name="Line 84">
              <a:extLst>
                <a:ext uri="{FF2B5EF4-FFF2-40B4-BE49-F238E27FC236}">
                  <a16:creationId xmlns:a16="http://schemas.microsoft.com/office/drawing/2014/main" id="{C7369E49-DBE6-4EF7-ACA4-0EDD6675C6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6" name="Line 85">
              <a:extLst>
                <a:ext uri="{FF2B5EF4-FFF2-40B4-BE49-F238E27FC236}">
                  <a16:creationId xmlns:a16="http://schemas.microsoft.com/office/drawing/2014/main" id="{1783A99F-5A9D-4AD6-9EAB-26B8D99BF8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7" name="Line 86">
              <a:extLst>
                <a:ext uri="{FF2B5EF4-FFF2-40B4-BE49-F238E27FC236}">
                  <a16:creationId xmlns:a16="http://schemas.microsoft.com/office/drawing/2014/main" id="{1C5493D9-FAD0-4864-BFFA-523103D4F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8" name="Line 87">
              <a:extLst>
                <a:ext uri="{FF2B5EF4-FFF2-40B4-BE49-F238E27FC236}">
                  <a16:creationId xmlns:a16="http://schemas.microsoft.com/office/drawing/2014/main" id="{1FA6E94A-67E7-448D-9646-B7E7B8BE4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9" name="Line 88">
              <a:extLst>
                <a:ext uri="{FF2B5EF4-FFF2-40B4-BE49-F238E27FC236}">
                  <a16:creationId xmlns:a16="http://schemas.microsoft.com/office/drawing/2014/main" id="{293D9E4B-606F-4D3C-84D1-A768AB7BC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0" name="Line 89">
              <a:extLst>
                <a:ext uri="{FF2B5EF4-FFF2-40B4-BE49-F238E27FC236}">
                  <a16:creationId xmlns:a16="http://schemas.microsoft.com/office/drawing/2014/main" id="{5ADA4B5C-CD19-4CE5-A244-1C84E21FD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1" name="Line 90">
              <a:extLst>
                <a:ext uri="{FF2B5EF4-FFF2-40B4-BE49-F238E27FC236}">
                  <a16:creationId xmlns:a16="http://schemas.microsoft.com/office/drawing/2014/main" id="{B225F0DF-A1E3-45B1-B387-F6F389387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2" name="Line 91">
              <a:extLst>
                <a:ext uri="{FF2B5EF4-FFF2-40B4-BE49-F238E27FC236}">
                  <a16:creationId xmlns:a16="http://schemas.microsoft.com/office/drawing/2014/main" id="{00262DCF-08FA-4D2D-AA18-4AA28172E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3" name="Line 92">
              <a:extLst>
                <a:ext uri="{FF2B5EF4-FFF2-40B4-BE49-F238E27FC236}">
                  <a16:creationId xmlns:a16="http://schemas.microsoft.com/office/drawing/2014/main" id="{6A4DE18A-91A3-4612-8936-4F9144E751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4" name="Line 93">
              <a:extLst>
                <a:ext uri="{FF2B5EF4-FFF2-40B4-BE49-F238E27FC236}">
                  <a16:creationId xmlns:a16="http://schemas.microsoft.com/office/drawing/2014/main" id="{CADAC700-7B72-4788-B6D3-2E7020DB2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5" name="Line 94">
              <a:extLst>
                <a:ext uri="{FF2B5EF4-FFF2-40B4-BE49-F238E27FC236}">
                  <a16:creationId xmlns:a16="http://schemas.microsoft.com/office/drawing/2014/main" id="{CB40BB76-E40D-4474-9BEE-BCEFD3E576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6" name="Line 95">
              <a:extLst>
                <a:ext uri="{FF2B5EF4-FFF2-40B4-BE49-F238E27FC236}">
                  <a16:creationId xmlns:a16="http://schemas.microsoft.com/office/drawing/2014/main" id="{E843B7BF-03E7-4B79-903E-72A5E4B2B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7" name="Line 96">
              <a:extLst>
                <a:ext uri="{FF2B5EF4-FFF2-40B4-BE49-F238E27FC236}">
                  <a16:creationId xmlns:a16="http://schemas.microsoft.com/office/drawing/2014/main" id="{8C7ADF1C-BD6A-4C67-88BC-0C3105BEE7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8" name="Line 97">
              <a:extLst>
                <a:ext uri="{FF2B5EF4-FFF2-40B4-BE49-F238E27FC236}">
                  <a16:creationId xmlns:a16="http://schemas.microsoft.com/office/drawing/2014/main" id="{18934B5A-980D-47E6-BD91-17406AAB5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9" name="Line 98">
              <a:extLst>
                <a:ext uri="{FF2B5EF4-FFF2-40B4-BE49-F238E27FC236}">
                  <a16:creationId xmlns:a16="http://schemas.microsoft.com/office/drawing/2014/main" id="{3C573382-3FEC-4A44-AA1A-0BA3EE7B3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0" name="Line 99">
              <a:extLst>
                <a:ext uri="{FF2B5EF4-FFF2-40B4-BE49-F238E27FC236}">
                  <a16:creationId xmlns:a16="http://schemas.microsoft.com/office/drawing/2014/main" id="{FB316CBB-8B6D-4361-A6FB-DF210B462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1" name="Line 100">
              <a:extLst>
                <a:ext uri="{FF2B5EF4-FFF2-40B4-BE49-F238E27FC236}">
                  <a16:creationId xmlns:a16="http://schemas.microsoft.com/office/drawing/2014/main" id="{AD583B30-C3BE-42B0-8B2C-75347884B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2" name="Line 101">
              <a:extLst>
                <a:ext uri="{FF2B5EF4-FFF2-40B4-BE49-F238E27FC236}">
                  <a16:creationId xmlns:a16="http://schemas.microsoft.com/office/drawing/2014/main" id="{8FF78D66-3254-455C-BB58-280E86927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3" name="Line 102">
              <a:extLst>
                <a:ext uri="{FF2B5EF4-FFF2-40B4-BE49-F238E27FC236}">
                  <a16:creationId xmlns:a16="http://schemas.microsoft.com/office/drawing/2014/main" id="{5376C870-79E6-470A-B49B-12D38969F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4" name="Line 103">
              <a:extLst>
                <a:ext uri="{FF2B5EF4-FFF2-40B4-BE49-F238E27FC236}">
                  <a16:creationId xmlns:a16="http://schemas.microsoft.com/office/drawing/2014/main" id="{1E40D9E3-2337-46BE-8A7B-A13C44D76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5" name="Line 104">
              <a:extLst>
                <a:ext uri="{FF2B5EF4-FFF2-40B4-BE49-F238E27FC236}">
                  <a16:creationId xmlns:a16="http://schemas.microsoft.com/office/drawing/2014/main" id="{403DC933-5CA2-43AE-AEEA-0F3D6BFC3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6" name="Line 105">
              <a:extLst>
                <a:ext uri="{FF2B5EF4-FFF2-40B4-BE49-F238E27FC236}">
                  <a16:creationId xmlns:a16="http://schemas.microsoft.com/office/drawing/2014/main" id="{5A58D455-5E7C-4EC0-973C-BD64E8565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7" name="Line 106">
              <a:extLst>
                <a:ext uri="{FF2B5EF4-FFF2-40B4-BE49-F238E27FC236}">
                  <a16:creationId xmlns:a16="http://schemas.microsoft.com/office/drawing/2014/main" id="{79903320-E4EE-4A85-A165-5F6C5BC49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8" name="Line 107">
              <a:extLst>
                <a:ext uri="{FF2B5EF4-FFF2-40B4-BE49-F238E27FC236}">
                  <a16:creationId xmlns:a16="http://schemas.microsoft.com/office/drawing/2014/main" id="{FEC18BDC-788D-40A8-B246-ED2D94BCD0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9" name="Line 108">
              <a:extLst>
                <a:ext uri="{FF2B5EF4-FFF2-40B4-BE49-F238E27FC236}">
                  <a16:creationId xmlns:a16="http://schemas.microsoft.com/office/drawing/2014/main" id="{C87E9A3C-4405-42AC-9821-55C9F0118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0" name="Line 109">
              <a:extLst>
                <a:ext uri="{FF2B5EF4-FFF2-40B4-BE49-F238E27FC236}">
                  <a16:creationId xmlns:a16="http://schemas.microsoft.com/office/drawing/2014/main" id="{5692DABA-54DD-43CC-9980-4887313B5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1" name="Line 110">
              <a:extLst>
                <a:ext uri="{FF2B5EF4-FFF2-40B4-BE49-F238E27FC236}">
                  <a16:creationId xmlns:a16="http://schemas.microsoft.com/office/drawing/2014/main" id="{00DCFC1A-67E1-45D2-BD6A-6A0DB080E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2" name="Line 111">
              <a:extLst>
                <a:ext uri="{FF2B5EF4-FFF2-40B4-BE49-F238E27FC236}">
                  <a16:creationId xmlns:a16="http://schemas.microsoft.com/office/drawing/2014/main" id="{9512FA81-4001-4252-BEFF-87814C4A35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3" name="Line 112">
              <a:extLst>
                <a:ext uri="{FF2B5EF4-FFF2-40B4-BE49-F238E27FC236}">
                  <a16:creationId xmlns:a16="http://schemas.microsoft.com/office/drawing/2014/main" id="{A1715EEE-3216-49A0-BAB6-D10213A03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4" name="Line 113">
              <a:extLst>
                <a:ext uri="{FF2B5EF4-FFF2-40B4-BE49-F238E27FC236}">
                  <a16:creationId xmlns:a16="http://schemas.microsoft.com/office/drawing/2014/main" id="{11253EC5-2612-48A7-80B3-2DF2971BC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5" name="Line 114">
              <a:extLst>
                <a:ext uri="{FF2B5EF4-FFF2-40B4-BE49-F238E27FC236}">
                  <a16:creationId xmlns:a16="http://schemas.microsoft.com/office/drawing/2014/main" id="{EF516C3E-4856-49FD-8F38-6102DEF3D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6" name="Line 115">
              <a:extLst>
                <a:ext uri="{FF2B5EF4-FFF2-40B4-BE49-F238E27FC236}">
                  <a16:creationId xmlns:a16="http://schemas.microsoft.com/office/drawing/2014/main" id="{1297A504-69A2-4BE7-B1AE-0B64B993B8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7" name="Line 116">
              <a:extLst>
                <a:ext uri="{FF2B5EF4-FFF2-40B4-BE49-F238E27FC236}">
                  <a16:creationId xmlns:a16="http://schemas.microsoft.com/office/drawing/2014/main" id="{81B5629A-4C0A-47E1-8191-FDF619BF24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8" name="Line 117">
              <a:extLst>
                <a:ext uri="{FF2B5EF4-FFF2-40B4-BE49-F238E27FC236}">
                  <a16:creationId xmlns:a16="http://schemas.microsoft.com/office/drawing/2014/main" id="{DC4CF4F2-2A61-48C3-AD8B-8FD7DBAD9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9" name="Line 118">
              <a:extLst>
                <a:ext uri="{FF2B5EF4-FFF2-40B4-BE49-F238E27FC236}">
                  <a16:creationId xmlns:a16="http://schemas.microsoft.com/office/drawing/2014/main" id="{44A21E49-4BD3-45D1-9A68-81111FB6B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0" name="Line 119">
              <a:extLst>
                <a:ext uri="{FF2B5EF4-FFF2-40B4-BE49-F238E27FC236}">
                  <a16:creationId xmlns:a16="http://schemas.microsoft.com/office/drawing/2014/main" id="{51F27FAB-94D6-49CF-A179-D4D977FE1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1" name="Line 120">
              <a:extLst>
                <a:ext uri="{FF2B5EF4-FFF2-40B4-BE49-F238E27FC236}">
                  <a16:creationId xmlns:a16="http://schemas.microsoft.com/office/drawing/2014/main" id="{726990DC-410C-4285-83E8-2BFA91B3CB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2" name="Line 121">
              <a:extLst>
                <a:ext uri="{FF2B5EF4-FFF2-40B4-BE49-F238E27FC236}">
                  <a16:creationId xmlns:a16="http://schemas.microsoft.com/office/drawing/2014/main" id="{DF7BB341-87FD-4293-A464-A21E7DAB0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3" name="Line 122">
              <a:extLst>
                <a:ext uri="{FF2B5EF4-FFF2-40B4-BE49-F238E27FC236}">
                  <a16:creationId xmlns:a16="http://schemas.microsoft.com/office/drawing/2014/main" id="{0EAC7727-71F0-4131-99A4-8FFA0360B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4" name="Line 123">
              <a:extLst>
                <a:ext uri="{FF2B5EF4-FFF2-40B4-BE49-F238E27FC236}">
                  <a16:creationId xmlns:a16="http://schemas.microsoft.com/office/drawing/2014/main" id="{EDE57794-ACFB-4665-B122-15883C63F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5" name="Line 124">
              <a:extLst>
                <a:ext uri="{FF2B5EF4-FFF2-40B4-BE49-F238E27FC236}">
                  <a16:creationId xmlns:a16="http://schemas.microsoft.com/office/drawing/2014/main" id="{1FBE7E4B-5463-4AEE-A10F-8D970B1DD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6" name="Line 125">
              <a:extLst>
                <a:ext uri="{FF2B5EF4-FFF2-40B4-BE49-F238E27FC236}">
                  <a16:creationId xmlns:a16="http://schemas.microsoft.com/office/drawing/2014/main" id="{C7F428B1-F444-4457-988F-72EDFA652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7" name="Line 126">
              <a:extLst>
                <a:ext uri="{FF2B5EF4-FFF2-40B4-BE49-F238E27FC236}">
                  <a16:creationId xmlns:a16="http://schemas.microsoft.com/office/drawing/2014/main" id="{31F18181-B2F5-41E0-A5FA-0CA0CA315D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2675" y="340360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8" name="Line 127">
              <a:extLst>
                <a:ext uri="{FF2B5EF4-FFF2-40B4-BE49-F238E27FC236}">
                  <a16:creationId xmlns:a16="http://schemas.microsoft.com/office/drawing/2014/main" id="{75EAA6D2-6839-41EE-8D67-B5B775B63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3013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9" name="Line 128">
              <a:extLst>
                <a:ext uri="{FF2B5EF4-FFF2-40B4-BE49-F238E27FC236}">
                  <a16:creationId xmlns:a16="http://schemas.microsoft.com/office/drawing/2014/main" id="{F4275332-33F2-4834-B9EC-37BEF0174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0" name="Line 129">
              <a:extLst>
                <a:ext uri="{FF2B5EF4-FFF2-40B4-BE49-F238E27FC236}">
                  <a16:creationId xmlns:a16="http://schemas.microsoft.com/office/drawing/2014/main" id="{7D16DF53-0891-465B-9D06-860C8E9072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483235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9D11789-D5D6-4B68-8E82-466880073CFB}"/>
                  </a:ext>
                </a:extLst>
              </p:cNvPr>
              <p:cNvSpPr txBox="1"/>
              <p:nvPr/>
            </p:nvSpPr>
            <p:spPr>
              <a:xfrm>
                <a:off x="6669094" y="3466075"/>
                <a:ext cx="345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9D11789-D5D6-4B68-8E82-466880073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94" y="3466075"/>
                <a:ext cx="3456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1" name="Gerader Verbinder 590">
            <a:extLst>
              <a:ext uri="{FF2B5EF4-FFF2-40B4-BE49-F238E27FC236}">
                <a16:creationId xmlns:a16="http://schemas.microsoft.com/office/drawing/2014/main" id="{D961C520-4D58-4236-A551-901DC1788EFF}"/>
              </a:ext>
            </a:extLst>
          </p:cNvPr>
          <p:cNvCxnSpPr>
            <a:cxnSpLocks/>
          </p:cNvCxnSpPr>
          <p:nvPr/>
        </p:nvCxnSpPr>
        <p:spPr>
          <a:xfrm flipV="1">
            <a:off x="6886044" y="4945897"/>
            <a:ext cx="0" cy="470867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2" name="Textfeld 591">
                <a:extLst>
                  <a:ext uri="{FF2B5EF4-FFF2-40B4-BE49-F238E27FC236}">
                    <a16:creationId xmlns:a16="http://schemas.microsoft.com/office/drawing/2014/main" id="{038C1223-C39C-444C-BA80-373B41461A6A}"/>
                  </a:ext>
                </a:extLst>
              </p:cNvPr>
              <p:cNvSpPr txBox="1"/>
              <p:nvPr/>
            </p:nvSpPr>
            <p:spPr>
              <a:xfrm>
                <a:off x="6871688" y="5131909"/>
                <a:ext cx="267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92" name="Textfeld 591">
                <a:extLst>
                  <a:ext uri="{FF2B5EF4-FFF2-40B4-BE49-F238E27FC236}">
                    <a16:creationId xmlns:a16="http://schemas.microsoft.com/office/drawing/2014/main" id="{038C1223-C39C-444C-BA80-373B41461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688" y="5131909"/>
                <a:ext cx="267220" cy="369332"/>
              </a:xfrm>
              <a:prstGeom prst="rect">
                <a:avLst/>
              </a:prstGeom>
              <a:blipFill>
                <a:blip r:embed="rId4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3" name="Textfeld 592">
                <a:extLst>
                  <a:ext uri="{FF2B5EF4-FFF2-40B4-BE49-F238E27FC236}">
                    <a16:creationId xmlns:a16="http://schemas.microsoft.com/office/drawing/2014/main" id="{AFCFF4C8-D611-4295-9967-492AAFB77B71}"/>
                  </a:ext>
                </a:extLst>
              </p:cNvPr>
              <p:cNvSpPr txBox="1"/>
              <p:nvPr/>
            </p:nvSpPr>
            <p:spPr>
              <a:xfrm>
                <a:off x="6394207" y="1938666"/>
                <a:ext cx="921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∝∆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93" name="Textfeld 592">
                <a:extLst>
                  <a:ext uri="{FF2B5EF4-FFF2-40B4-BE49-F238E27FC236}">
                    <a16:creationId xmlns:a16="http://schemas.microsoft.com/office/drawing/2014/main" id="{AFCFF4C8-D611-4295-9967-492AAFB7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207" y="1938666"/>
                <a:ext cx="9213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9977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024A0F-1EFF-4383-9AAB-BA1E43DA6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63E2F-5C4C-407B-91B1-8AE755A91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55C766-C705-492C-B2BC-9D37A1CD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5E21B94-F2F6-4162-998C-4C094E1F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Beschleunigungssensoren (Formeln)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726A3BA-B993-4747-9A21-0D7345B79A62}"/>
                  </a:ext>
                </a:extLst>
              </p:cNvPr>
              <p:cNvSpPr txBox="1"/>
              <p:nvPr/>
            </p:nvSpPr>
            <p:spPr>
              <a:xfrm>
                <a:off x="5159681" y="3070595"/>
                <a:ext cx="4064607" cy="2086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64000"/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</m:oMath>
                </a14:m>
                <a:r>
                  <a:rPr lang="de-CH" dirty="0"/>
                  <a:t>:	</a:t>
                </a:r>
                <a:r>
                  <a:rPr lang="de-CH" sz="1600" dirty="0"/>
                  <a:t>Rausch-Level</a:t>
                </a:r>
                <a:endParaRPr lang="de-CH" dirty="0"/>
              </a:p>
              <a:p>
                <a:pPr defTabSz="864000"/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𝐴𝑆𝐷</m:t>
                        </m:r>
                      </m:sub>
                    </m:sSub>
                  </m:oMath>
                </a14:m>
                <a:r>
                  <a:rPr lang="de-CH" dirty="0"/>
                  <a:t>:	</a:t>
                </a:r>
                <a:r>
                  <a:rPr lang="de-CH" sz="1600" dirty="0"/>
                  <a:t>Spektrale</a:t>
                </a:r>
                <a:r>
                  <a:rPr lang="de-CH" dirty="0"/>
                  <a:t> </a:t>
                </a:r>
                <a:r>
                  <a:rPr lang="de-CH" sz="1600" dirty="0"/>
                  <a:t>Rauschleistungs-	dichte</a:t>
                </a:r>
                <a:endParaRPr lang="de-CH" dirty="0"/>
              </a:p>
              <a:p>
                <a:pPr defTabSz="864000"/>
                <a14:m>
                  <m:oMath xmlns:m="http://schemas.openxmlformats.org/officeDocument/2006/math">
                    <m:r>
                      <a:rPr lang="de-CH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CH" dirty="0"/>
                  <a:t>:	</a:t>
                </a:r>
                <a:r>
                  <a:rPr lang="de-CH" sz="1600" dirty="0"/>
                  <a:t>Frequenz</a:t>
                </a:r>
              </a:p>
              <a:p>
                <a:pPr defTabSz="864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CH" dirty="0"/>
                  <a:t>:	</a:t>
                </a:r>
                <a:r>
                  <a:rPr lang="de-CH" sz="1600" dirty="0"/>
                  <a:t>Bandbreite</a:t>
                </a:r>
              </a:p>
              <a:p>
                <a:pPr defTabSz="864000"/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de-CH" sz="2000" dirty="0"/>
                  <a:t>:	</a:t>
                </a:r>
                <a:r>
                  <a:rPr lang="de-CH" sz="1600" dirty="0"/>
                  <a:t>Höchste Frequenz</a:t>
                </a:r>
              </a:p>
              <a:p>
                <a:pPr defTabSz="864000"/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CH" sz="2000" dirty="0"/>
                  <a:t>:	</a:t>
                </a:r>
                <a:r>
                  <a:rPr lang="de-CH" sz="1600" dirty="0"/>
                  <a:t>Abtastfrequenz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726A3BA-B993-4747-9A21-0D7345B7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81" y="3070595"/>
                <a:ext cx="4064607" cy="2086469"/>
              </a:xfrm>
              <a:prstGeom prst="rect">
                <a:avLst/>
              </a:prstGeom>
              <a:blipFill>
                <a:blip r:embed="rId2"/>
                <a:stretch>
                  <a:fillRect l="-450" t="-1754" b="-438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E05D31B-58C3-4A9A-9A6D-1342179026CB}"/>
              </a:ext>
            </a:extLst>
          </p:cNvPr>
          <p:cNvGrpSpPr/>
          <p:nvPr/>
        </p:nvGrpSpPr>
        <p:grpSpPr>
          <a:xfrm>
            <a:off x="1243391" y="2663028"/>
            <a:ext cx="2945362" cy="1225440"/>
            <a:chOff x="3009530" y="1998416"/>
            <a:chExt cx="3124940" cy="2623706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D80B21F5-A995-424D-917E-C3392A462BFC}"/>
                </a:ext>
              </a:extLst>
            </p:cNvPr>
            <p:cNvSpPr/>
            <p:nvPr/>
          </p:nvSpPr>
          <p:spPr>
            <a:xfrm>
              <a:off x="3009530" y="1998416"/>
              <a:ext cx="3124940" cy="2002736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81B4D36-E7FA-4F5B-BF95-11CAFB530742}"/>
                    </a:ext>
                  </a:extLst>
                </p:cNvPr>
                <p:cNvSpPr txBox="1"/>
                <p:nvPr/>
              </p:nvSpPr>
              <p:spPr>
                <a:xfrm>
                  <a:off x="3009530" y="2053141"/>
                  <a:ext cx="3070797" cy="25689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𝒓𝒎𝒔</m:t>
                            </m:r>
                          </m:sub>
                        </m:sSub>
                        <m:r>
                          <a:rPr lang="de-C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trlP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CH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CH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𝒖</m:t>
                                            </m:r>
                                          </m:e>
                                          <m:sub>
                                            <m: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  <m: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𝑨𝑺𝑫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e-CH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𝒅𝒇</m:t>
                                </m:r>
                              </m:e>
                            </m:nary>
                          </m:e>
                        </m:rad>
                      </m:oMath>
                    </m:oMathPara>
                  </a14:m>
                  <a:endParaRPr lang="de-CH" b="1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81B4D36-E7FA-4F5B-BF95-11CAFB530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1"/>
                  <a:ext cx="3070797" cy="25689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2A23681-0F14-41C3-9EFD-D91D3B506220}"/>
              </a:ext>
            </a:extLst>
          </p:cNvPr>
          <p:cNvGrpSpPr/>
          <p:nvPr/>
        </p:nvGrpSpPr>
        <p:grpSpPr>
          <a:xfrm>
            <a:off x="1238250" y="3785516"/>
            <a:ext cx="2950504" cy="799656"/>
            <a:chOff x="5308203" y="2219495"/>
            <a:chExt cx="2325603" cy="890743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EFC90177-BB63-46A5-BBB8-F6FA794464F0}"/>
                </a:ext>
              </a:extLst>
            </p:cNvPr>
            <p:cNvGrpSpPr/>
            <p:nvPr/>
          </p:nvGrpSpPr>
          <p:grpSpPr>
            <a:xfrm>
              <a:off x="5308203" y="2219495"/>
              <a:ext cx="2317475" cy="827062"/>
              <a:chOff x="3009530" y="1998418"/>
              <a:chExt cx="3124940" cy="1589690"/>
            </a:xfrm>
          </p:grpSpPr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167889F2-BDE5-4886-8468-7CEA45EC6244}"/>
                  </a:ext>
                </a:extLst>
              </p:cNvPr>
              <p:cNvSpPr/>
              <p:nvPr/>
            </p:nvSpPr>
            <p:spPr>
              <a:xfrm>
                <a:off x="3009530" y="1998418"/>
                <a:ext cx="3124940" cy="972000"/>
              </a:xfrm>
              <a:prstGeom prst="rect">
                <a:avLst/>
              </a:prstGeom>
              <a:solidFill>
                <a:schemeClr val="bg2">
                  <a:alpha val="10000"/>
                </a:schemeClr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8641BC0D-9FAF-45E8-B72F-1CB0F79F8B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09530" y="2053141"/>
                    <a:ext cx="3070797" cy="15349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𝒓𝒎𝒔</m:t>
                              </m:r>
                            </m:sub>
                          </m:sSub>
                          <m:r>
                            <a:rPr lang="de-CH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𝑨𝑺𝑫</m:t>
                              </m:r>
                            </m:sub>
                          </m:sSub>
                          <m:r>
                            <a:rPr lang="de-CH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</m:rad>
                        </m:oMath>
                      </m:oMathPara>
                    </a14:m>
                    <a:endParaRPr lang="de-CH" b="1" dirty="0"/>
                  </a:p>
                </p:txBody>
              </p:sp>
            </mc:Choice>
            <mc:Fallback xmlns=""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8641BC0D-9FAF-45E8-B72F-1CB0F79F8B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9530" y="2053141"/>
                    <a:ext cx="3070797" cy="15349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971F8347-96CF-4CFA-AD65-274FA572A6CF}"/>
                    </a:ext>
                  </a:extLst>
                </p:cNvPr>
                <p:cNvSpPr txBox="1"/>
                <p:nvPr/>
              </p:nvSpPr>
              <p:spPr>
                <a:xfrm>
                  <a:off x="5308203" y="2721121"/>
                  <a:ext cx="2325603" cy="3891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32000"/>
                  <a:r>
                    <a:rPr lang="de-CH" sz="1600" dirty="0"/>
                    <a:t>Annahme: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CH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𝐴𝑆𝐷</m:t>
                          </m:r>
                        </m:sub>
                      </m:sSub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de-CH" sz="1600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971F8347-96CF-4CFA-AD65-274FA572A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203" y="2721121"/>
                  <a:ext cx="2325603" cy="389117"/>
                </a:xfrm>
                <a:prstGeom prst="rect">
                  <a:avLst/>
                </a:prstGeom>
                <a:blipFill>
                  <a:blip r:embed="rId5"/>
                  <a:stretch>
                    <a:fillRect l="-1033" t="-5263" b="-1929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5AC377-975B-4E8C-875C-639447FF4831}"/>
              </a:ext>
            </a:extLst>
          </p:cNvPr>
          <p:cNvGrpSpPr/>
          <p:nvPr/>
        </p:nvGrpSpPr>
        <p:grpSpPr>
          <a:xfrm>
            <a:off x="1238250" y="4888196"/>
            <a:ext cx="1559695" cy="881588"/>
            <a:chOff x="3009530" y="1979908"/>
            <a:chExt cx="3124940" cy="169449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07FD9CFD-50AE-4C75-B05F-C01DA365D392}"/>
                </a:ext>
              </a:extLst>
            </p:cNvPr>
            <p:cNvSpPr/>
            <p:nvPr/>
          </p:nvSpPr>
          <p:spPr>
            <a:xfrm>
              <a:off x="3009530" y="1998418"/>
              <a:ext cx="3124940" cy="1246996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C301E11-7A9B-435F-80FF-8F8AF278B4DE}"/>
                    </a:ext>
                  </a:extLst>
                </p:cNvPr>
                <p:cNvSpPr txBox="1"/>
                <p:nvPr/>
              </p:nvSpPr>
              <p:spPr>
                <a:xfrm>
                  <a:off x="3009530" y="1979908"/>
                  <a:ext cx="3070796" cy="1694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  <m:r>
                          <a:rPr lang="de-C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b>
                          <m:sSubPr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m:oMathPara>
                  </a14:m>
                  <a:endParaRPr lang="de-CH" b="1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C301E11-7A9B-435F-80FF-8F8AF278B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1979908"/>
                  <a:ext cx="3070796" cy="16944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14F2E1C-736A-4ED0-B2F7-01D35838F957}"/>
              </a:ext>
            </a:extLst>
          </p:cNvPr>
          <p:cNvGrpSpPr/>
          <p:nvPr/>
        </p:nvGrpSpPr>
        <p:grpSpPr>
          <a:xfrm>
            <a:off x="2992515" y="4793019"/>
            <a:ext cx="1683533" cy="1192708"/>
            <a:chOff x="7739294" y="4194794"/>
            <a:chExt cx="909916" cy="1192708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616FB6F-8B27-4B1B-BD59-BFF2FA854949}"/>
                </a:ext>
              </a:extLst>
            </p:cNvPr>
            <p:cNvSpPr txBox="1"/>
            <p:nvPr/>
          </p:nvSpPr>
          <p:spPr>
            <a:xfrm>
              <a:off x="7808083" y="4310284"/>
              <a:ext cx="676419" cy="1077218"/>
            </a:xfrm>
            <a:prstGeom prst="rect">
              <a:avLst/>
            </a:prstGeom>
            <a:noFill/>
          </p:spPr>
          <p:txBody>
            <a:bodyPr wrap="square" lIns="18000" rIns="18000" rtlCol="0">
              <a:spAutoFit/>
            </a:bodyPr>
            <a:lstStyle/>
            <a:p>
              <a:pPr algn="ctr" defTabSz="720000"/>
              <a:r>
                <a:rPr lang="de-CH" sz="1600" dirty="0" err="1"/>
                <a:t>Nyquist</a:t>
              </a:r>
              <a:r>
                <a:rPr lang="de-CH" sz="1600" dirty="0"/>
                <a:t>-Shannon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4CE18691-ADA5-4BC4-A4E1-40B1A7D116C2}"/>
                    </a:ext>
                  </a:extLst>
                </p:cNvPr>
                <p:cNvSpPr txBox="1"/>
                <p:nvPr/>
              </p:nvSpPr>
              <p:spPr>
                <a:xfrm>
                  <a:off x="7739294" y="4194966"/>
                  <a:ext cx="164740" cy="707886"/>
                </a:xfrm>
                <a:prstGeom prst="rect">
                  <a:avLst/>
                </a:prstGeom>
                <a:noFill/>
              </p:spPr>
              <p:txBody>
                <a:bodyPr wrap="square" lIns="18000" rIns="18000" rtlCol="0">
                  <a:spAutoFit/>
                </a:bodyPr>
                <a:lstStyle/>
                <a:p>
                  <a:pPr algn="ctr" defTabSz="72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de-CH" sz="4000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4CE18691-ADA5-4BC4-A4E1-40B1A7D11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94" y="4194966"/>
                  <a:ext cx="164740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280B146-0A65-468A-9C72-F3E84FF93D3C}"/>
                    </a:ext>
                  </a:extLst>
                </p:cNvPr>
                <p:cNvSpPr txBox="1"/>
                <p:nvPr/>
              </p:nvSpPr>
              <p:spPr>
                <a:xfrm>
                  <a:off x="8507361" y="4194794"/>
                  <a:ext cx="141849" cy="707886"/>
                </a:xfrm>
                <a:prstGeom prst="rect">
                  <a:avLst/>
                </a:prstGeom>
                <a:noFill/>
              </p:spPr>
              <p:txBody>
                <a:bodyPr wrap="square" lIns="18000" rIns="18000" rtlCol="0">
                  <a:spAutoFit/>
                </a:bodyPr>
                <a:lstStyle/>
                <a:p>
                  <a:pPr algn="ctr" defTabSz="72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sz="400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280B146-0A65-468A-9C72-F3E84FF93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361" y="4194794"/>
                  <a:ext cx="141849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1395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18156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Kostengünstiges EMA-System</a:t>
            </a:r>
          </a:p>
        </p:txBody>
      </p:sp>
      <p:pic>
        <p:nvPicPr>
          <p:cNvPr id="7" name="Grafik 6" descr="Ein Bild, das Objekt, Schild, Uhr enthält.&#10;&#10;Automatisch generierte Beschreibung">
            <a:extLst>
              <a:ext uri="{FF2B5EF4-FFF2-40B4-BE49-F238E27FC236}">
                <a16:creationId xmlns:a16="http://schemas.microsoft.com/office/drawing/2014/main" id="{B4A4AF0B-6050-4652-8E31-5D121394F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322" y="4778958"/>
            <a:ext cx="963592" cy="655778"/>
          </a:xfrm>
          <a:prstGeom prst="rect">
            <a:avLst/>
          </a:prstGeom>
        </p:spPr>
      </p:pic>
      <p:pic>
        <p:nvPicPr>
          <p:cNvPr id="9" name="Grafik 8" descr="Ein Bild, das Schaltkreis, Elektronik enthält.&#10;&#10;Automatisch generierte Beschreibung">
            <a:extLst>
              <a:ext uri="{FF2B5EF4-FFF2-40B4-BE49-F238E27FC236}">
                <a16:creationId xmlns:a16="http://schemas.microsoft.com/office/drawing/2014/main" id="{6D82D02F-5E13-4425-9452-A38B0006D0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4" b="20295"/>
          <a:stretch/>
        </p:blipFill>
        <p:spPr>
          <a:xfrm>
            <a:off x="5723044" y="4353841"/>
            <a:ext cx="1909278" cy="1493520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Einsatz kosteneffektiver Sensoren wo möglich</a:t>
            </a:r>
          </a:p>
          <a:p>
            <a:pPr lvl="1"/>
            <a:r>
              <a:rPr lang="de-CH" dirty="0"/>
              <a:t>DMS-Kraftmesszelle zur Messung des Eingangssignals</a:t>
            </a:r>
          </a:p>
          <a:p>
            <a:pPr lvl="1"/>
            <a:r>
              <a:rPr lang="de-CH" dirty="0"/>
              <a:t>Kapazitive MEMS zur Messung der Antwort</a:t>
            </a:r>
          </a:p>
          <a:p>
            <a:r>
              <a:rPr lang="de-CH" dirty="0"/>
              <a:t>Datenakquisition mittels lizenzfreier Arduino-Software auf Mikrokontrollern</a:t>
            </a:r>
          </a:p>
          <a:p>
            <a:r>
              <a:rPr lang="de-CH" dirty="0"/>
              <a:t>Bewertung in Vergleichstest zu einem herkömmlichen EMA-System</a:t>
            </a:r>
          </a:p>
          <a:p>
            <a:r>
              <a:rPr lang="de-CH" dirty="0"/>
              <a:t>Erweiterung auf mehrere Sensoren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70E345E-4926-4157-8B07-4E08B1E11D8F}"/>
              </a:ext>
            </a:extLst>
          </p:cNvPr>
          <p:cNvSpPr txBox="1"/>
          <p:nvPr/>
        </p:nvSpPr>
        <p:spPr>
          <a:xfrm>
            <a:off x="4335780" y="5886847"/>
            <a:ext cx="431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400" dirty="0"/>
              <a:t>Bilder von der Arduino resp. der </a:t>
            </a:r>
            <a:r>
              <a:rPr lang="de-CH" sz="1400" dirty="0" err="1"/>
              <a:t>Robotdyn</a:t>
            </a:r>
            <a:r>
              <a:rPr lang="de-CH" sz="1400" dirty="0"/>
              <a:t>-Webseite</a:t>
            </a:r>
          </a:p>
        </p:txBody>
      </p:sp>
    </p:spTree>
    <p:extLst>
      <p:ext uri="{BB962C8B-B14F-4D97-AF65-F5344CB8AC3E}">
        <p14:creationId xmlns:p14="http://schemas.microsoft.com/office/powerpoint/2010/main" val="19506891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nhaltsplatzhalter 89">
            <a:extLst>
              <a:ext uri="{FF2B5EF4-FFF2-40B4-BE49-F238E27FC236}">
                <a16:creationId xmlns:a16="http://schemas.microsoft.com/office/drawing/2014/main" id="{D738587C-C43A-460A-8F97-65811704D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cxnSp>
        <p:nvCxnSpPr>
          <p:cNvPr id="193" name="Gerader Verbinder 192">
            <a:extLst>
              <a:ext uri="{FF2B5EF4-FFF2-40B4-BE49-F238E27FC236}">
                <a16:creationId xmlns:a16="http://schemas.microsoft.com/office/drawing/2014/main" id="{4DCBDBBB-506D-4618-883B-50B84F48BC73}"/>
              </a:ext>
            </a:extLst>
          </p:cNvPr>
          <p:cNvCxnSpPr>
            <a:cxnSpLocks/>
          </p:cNvCxnSpPr>
          <p:nvPr/>
        </p:nvCxnSpPr>
        <p:spPr>
          <a:xfrm>
            <a:off x="4546600" y="1950975"/>
            <a:ext cx="0" cy="22768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r Verbinder 193">
            <a:extLst>
              <a:ext uri="{FF2B5EF4-FFF2-40B4-BE49-F238E27FC236}">
                <a16:creationId xmlns:a16="http://schemas.microsoft.com/office/drawing/2014/main" id="{E41DCC29-C4D3-47A7-B049-263336D91F6C}"/>
              </a:ext>
            </a:extLst>
          </p:cNvPr>
          <p:cNvCxnSpPr>
            <a:cxnSpLocks/>
          </p:cNvCxnSpPr>
          <p:nvPr/>
        </p:nvCxnSpPr>
        <p:spPr>
          <a:xfrm>
            <a:off x="7951763" y="1919998"/>
            <a:ext cx="0" cy="22768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138E9E71-47D8-4B62-A973-330EC75C39CC}"/>
              </a:ext>
            </a:extLst>
          </p:cNvPr>
          <p:cNvGrpSpPr/>
          <p:nvPr/>
        </p:nvGrpSpPr>
        <p:grpSpPr>
          <a:xfrm>
            <a:off x="168275" y="3211450"/>
            <a:ext cx="2103438" cy="2371725"/>
            <a:chOff x="282575" y="2873375"/>
            <a:chExt cx="2103438" cy="2371725"/>
          </a:xfrm>
        </p:grpSpPr>
        <p:sp>
          <p:nvSpPr>
            <p:cNvPr id="104" name="AutoShape 3">
              <a:extLst>
                <a:ext uri="{FF2B5EF4-FFF2-40B4-BE49-F238E27FC236}">
                  <a16:creationId xmlns:a16="http://schemas.microsoft.com/office/drawing/2014/main" id="{04AAEC38-5E5D-48C4-A8AA-7E61D6F853F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2575" y="2873375"/>
              <a:ext cx="2103438" cy="237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Rectangle 5">
              <a:extLst>
                <a:ext uri="{FF2B5EF4-FFF2-40B4-BE49-F238E27FC236}">
                  <a16:creationId xmlns:a16="http://schemas.microsoft.com/office/drawing/2014/main" id="{488662CB-3924-4FD3-997B-7AB7C73ED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75" y="2873375"/>
              <a:ext cx="2079625" cy="2347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Line 6">
              <a:extLst>
                <a:ext uri="{FF2B5EF4-FFF2-40B4-BE49-F238E27FC236}">
                  <a16:creationId xmlns:a16="http://schemas.microsoft.com/office/drawing/2014/main" id="{E213364D-2821-4C7B-8B87-61D2C70641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529013"/>
              <a:ext cx="904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Line 7">
              <a:extLst>
                <a:ext uri="{FF2B5EF4-FFF2-40B4-BE49-F238E27FC236}">
                  <a16:creationId xmlns:a16="http://schemas.microsoft.com/office/drawing/2014/main" id="{5DB7D480-25A8-4BB0-8DE6-05B683C1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88" y="3946525"/>
              <a:ext cx="9112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Line 8">
              <a:extLst>
                <a:ext uri="{FF2B5EF4-FFF2-40B4-BE49-F238E27FC236}">
                  <a16:creationId xmlns:a16="http://schemas.microsoft.com/office/drawing/2014/main" id="{AB543A0D-F773-4E32-A79C-2B5616D80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946525"/>
              <a:ext cx="9080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9">
              <a:extLst>
                <a:ext uri="{FF2B5EF4-FFF2-40B4-BE49-F238E27FC236}">
                  <a16:creationId xmlns:a16="http://schemas.microsoft.com/office/drawing/2014/main" id="{498ABD00-C5DC-4BF1-8900-B923D2A551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000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10">
              <a:extLst>
                <a:ext uri="{FF2B5EF4-FFF2-40B4-BE49-F238E27FC236}">
                  <a16:creationId xmlns:a16="http://schemas.microsoft.com/office/drawing/2014/main" id="{4A803F62-EBBE-4EF4-9DD6-29DB323AE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907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Line 11">
              <a:extLst>
                <a:ext uri="{FF2B5EF4-FFF2-40B4-BE49-F238E27FC236}">
                  <a16:creationId xmlns:a16="http://schemas.microsoft.com/office/drawing/2014/main" id="{3480A34F-E9A1-4BEF-A81C-3D8D29223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5121275"/>
              <a:ext cx="4921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2" name="Line 12">
              <a:extLst>
                <a:ext uri="{FF2B5EF4-FFF2-40B4-BE49-F238E27FC236}">
                  <a16:creationId xmlns:a16="http://schemas.microsoft.com/office/drawing/2014/main" id="{AF012D5A-4CEC-425E-824A-B3B72B562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3" name="Line 13">
              <a:extLst>
                <a:ext uri="{FF2B5EF4-FFF2-40B4-BE49-F238E27FC236}">
                  <a16:creationId xmlns:a16="http://schemas.microsoft.com/office/drawing/2014/main" id="{C33D5028-F8CA-4717-9473-4104856D6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9075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Line 14">
              <a:extLst>
                <a:ext uri="{FF2B5EF4-FFF2-40B4-BE49-F238E27FC236}">
                  <a16:creationId xmlns:a16="http://schemas.microsoft.com/office/drawing/2014/main" id="{24083372-800D-4328-8C17-DEABE1D01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15">
              <a:extLst>
                <a:ext uri="{FF2B5EF4-FFF2-40B4-BE49-F238E27FC236}">
                  <a16:creationId xmlns:a16="http://schemas.microsoft.com/office/drawing/2014/main" id="{05067EFA-8F00-44A4-9305-BB1C48E9D1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16">
              <a:extLst>
                <a:ext uri="{FF2B5EF4-FFF2-40B4-BE49-F238E27FC236}">
                  <a16:creationId xmlns:a16="http://schemas.microsoft.com/office/drawing/2014/main" id="{A8F9651D-0B84-4C67-9040-765136A27F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350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17">
              <a:extLst>
                <a:ext uri="{FF2B5EF4-FFF2-40B4-BE49-F238E27FC236}">
                  <a16:creationId xmlns:a16="http://schemas.microsoft.com/office/drawing/2014/main" id="{762DBE8C-9D85-4533-89ED-A845D3522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3913" y="5121275"/>
              <a:ext cx="4953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18">
              <a:extLst>
                <a:ext uri="{FF2B5EF4-FFF2-40B4-BE49-F238E27FC236}">
                  <a16:creationId xmlns:a16="http://schemas.microsoft.com/office/drawing/2014/main" id="{04F72AE1-1B85-44B7-8534-FFDFA46A5B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9" name="Line 19">
              <a:extLst>
                <a:ext uri="{FF2B5EF4-FFF2-40B4-BE49-F238E27FC236}">
                  <a16:creationId xmlns:a16="http://schemas.microsoft.com/office/drawing/2014/main" id="{9068476A-766C-454F-B5B5-CC025D73D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6188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0" name="Line 20">
              <a:extLst>
                <a:ext uri="{FF2B5EF4-FFF2-40B4-BE49-F238E27FC236}">
                  <a16:creationId xmlns:a16="http://schemas.microsoft.com/office/drawing/2014/main" id="{1E9CC98B-40B6-46C3-B3A8-1BB69E2D80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1" name="Line 21">
              <a:extLst>
                <a:ext uri="{FF2B5EF4-FFF2-40B4-BE49-F238E27FC236}">
                  <a16:creationId xmlns:a16="http://schemas.microsoft.com/office/drawing/2014/main" id="{EB474EF5-8B4C-4730-AE4C-295CDE7847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988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2" name="Line 22">
              <a:extLst>
                <a:ext uri="{FF2B5EF4-FFF2-40B4-BE49-F238E27FC236}">
                  <a16:creationId xmlns:a16="http://schemas.microsoft.com/office/drawing/2014/main" id="{316E7479-3CC3-452E-8FAD-FAADA763E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3425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3" name="Line 23">
              <a:extLst>
                <a:ext uri="{FF2B5EF4-FFF2-40B4-BE49-F238E27FC236}">
                  <a16:creationId xmlns:a16="http://schemas.microsoft.com/office/drawing/2014/main" id="{C32556EF-BDC4-4512-AAF6-E8C532192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3425" y="4076700"/>
              <a:ext cx="90488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4" name="Line 24">
              <a:extLst>
                <a:ext uri="{FF2B5EF4-FFF2-40B4-BE49-F238E27FC236}">
                  <a16:creationId xmlns:a16="http://schemas.microsoft.com/office/drawing/2014/main" id="{F0F6427D-76A0-48C6-AF88-532C6040B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19050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5" name="Line 25">
              <a:extLst>
                <a:ext uri="{FF2B5EF4-FFF2-40B4-BE49-F238E27FC236}">
                  <a16:creationId xmlns:a16="http://schemas.microsoft.com/office/drawing/2014/main" id="{2ECA8C88-F267-4DA2-A765-7EB89160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263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6" name="Line 26">
              <a:extLst>
                <a:ext uri="{FF2B5EF4-FFF2-40B4-BE49-F238E27FC236}">
                  <a16:creationId xmlns:a16="http://schemas.microsoft.com/office/drawing/2014/main" id="{49808D40-C28A-400D-AE68-7A5D6E78F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920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7" name="Line 27">
              <a:extLst>
                <a:ext uri="{FF2B5EF4-FFF2-40B4-BE49-F238E27FC236}">
                  <a16:creationId xmlns:a16="http://schemas.microsoft.com/office/drawing/2014/main" id="{29CFD2B5-D6C4-4650-8F44-02528BCBE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9350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8" name="Line 28">
              <a:extLst>
                <a:ext uri="{FF2B5EF4-FFF2-40B4-BE49-F238E27FC236}">
                  <a16:creationId xmlns:a16="http://schemas.microsoft.com/office/drawing/2014/main" id="{9C54F3A0-4C5D-4C5F-ABE6-0B1D1D5DF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9" name="Line 29">
              <a:extLst>
                <a:ext uri="{FF2B5EF4-FFF2-40B4-BE49-F238E27FC236}">
                  <a16:creationId xmlns:a16="http://schemas.microsoft.com/office/drawing/2014/main" id="{D45B5BE2-9605-42BE-BD54-72C28F4DD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0" name="Line 30">
              <a:extLst>
                <a:ext uri="{FF2B5EF4-FFF2-40B4-BE49-F238E27FC236}">
                  <a16:creationId xmlns:a16="http://schemas.microsoft.com/office/drawing/2014/main" id="{E9B0F7B2-495A-4E9F-AB74-27879E77B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1" name="Line 31">
              <a:extLst>
                <a:ext uri="{FF2B5EF4-FFF2-40B4-BE49-F238E27FC236}">
                  <a16:creationId xmlns:a16="http://schemas.microsoft.com/office/drawing/2014/main" id="{2CC49A75-9154-4714-8212-041CFBDC8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238" y="3529013"/>
              <a:ext cx="17463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2" name="Line 32">
              <a:extLst>
                <a:ext uri="{FF2B5EF4-FFF2-40B4-BE49-F238E27FC236}">
                  <a16:creationId xmlns:a16="http://schemas.microsoft.com/office/drawing/2014/main" id="{99E03176-0A25-40CB-9442-10B2FCA84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988" y="4076700"/>
              <a:ext cx="3254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3" name="Line 33">
              <a:extLst>
                <a:ext uri="{FF2B5EF4-FFF2-40B4-BE49-F238E27FC236}">
                  <a16:creationId xmlns:a16="http://schemas.microsoft.com/office/drawing/2014/main" id="{DEA33236-3F6B-4231-B453-150D5256F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350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4" name="Line 34">
              <a:extLst>
                <a:ext uri="{FF2B5EF4-FFF2-40B4-BE49-F238E27FC236}">
                  <a16:creationId xmlns:a16="http://schemas.microsoft.com/office/drawing/2014/main" id="{81DF779C-98F8-4673-9BF0-90CCF5A51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5" name="Line 35">
              <a:extLst>
                <a:ext uri="{FF2B5EF4-FFF2-40B4-BE49-F238E27FC236}">
                  <a16:creationId xmlns:a16="http://schemas.microsoft.com/office/drawing/2014/main" id="{CC0B6BCD-AFCA-4F79-9EAE-30FC544BA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000" y="4076700"/>
              <a:ext cx="3222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6" name="Line 36">
              <a:extLst>
                <a:ext uri="{FF2B5EF4-FFF2-40B4-BE49-F238E27FC236}">
                  <a16:creationId xmlns:a16="http://schemas.microsoft.com/office/drawing/2014/main" id="{8AA1428C-6B1B-4C58-A8F2-CE6C895CAD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1338" y="4076700"/>
              <a:ext cx="93663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7" name="Line 37">
              <a:extLst>
                <a:ext uri="{FF2B5EF4-FFF2-40B4-BE49-F238E27FC236}">
                  <a16:creationId xmlns:a16="http://schemas.microsoft.com/office/drawing/2014/main" id="{D059146D-6B9A-4C9F-BC61-DDE93620A8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8" name="Line 38">
              <a:extLst>
                <a:ext uri="{FF2B5EF4-FFF2-40B4-BE49-F238E27FC236}">
                  <a16:creationId xmlns:a16="http://schemas.microsoft.com/office/drawing/2014/main" id="{9983FB40-B421-40F7-9557-C47FC0002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9" name="Line 39">
              <a:extLst>
                <a:ext uri="{FF2B5EF4-FFF2-40B4-BE49-F238E27FC236}">
                  <a16:creationId xmlns:a16="http://schemas.microsoft.com/office/drawing/2014/main" id="{B2F17D4B-4135-4C8D-9468-A5C9CD5359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700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A0C2E28A-39F7-4119-9805-D29DB942162F}"/>
              </a:ext>
            </a:extLst>
          </p:cNvPr>
          <p:cNvSpPr/>
          <p:nvPr/>
        </p:nvSpPr>
        <p:spPr>
          <a:xfrm>
            <a:off x="2145847" y="4227823"/>
            <a:ext cx="2508739" cy="110020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§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0A3677F-A36E-4326-A673-F1753BE3AC24}"/>
              </a:ext>
            </a:extLst>
          </p:cNvPr>
          <p:cNvSpPr txBox="1"/>
          <p:nvPr/>
        </p:nvSpPr>
        <p:spPr>
          <a:xfrm>
            <a:off x="5442037" y="357375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Data &amp; </a:t>
            </a:r>
            <a:r>
              <a:rPr lang="de-CH" sz="1200" dirty="0" err="1"/>
              <a:t>Timestamp</a:t>
            </a:r>
            <a:endParaRPr lang="de-CH" sz="12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AE4862E-6A2B-405F-8773-9CDC533648E6}"/>
              </a:ext>
            </a:extLst>
          </p:cNvPr>
          <p:cNvSpPr/>
          <p:nvPr/>
        </p:nvSpPr>
        <p:spPr>
          <a:xfrm>
            <a:off x="6265516" y="4584184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4D82CC-08D3-4D1A-9EB1-8DD157842E6A}"/>
              </a:ext>
            </a:extLst>
          </p:cNvPr>
          <p:cNvSpPr txBox="1"/>
          <p:nvPr/>
        </p:nvSpPr>
        <p:spPr>
          <a:xfrm>
            <a:off x="2144573" y="4227823"/>
            <a:ext cx="4335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Integrierter Schaltkreis (IC)</a:t>
            </a: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CF2B4FD6-7FB8-494F-B94A-1390B04EA19A}"/>
              </a:ext>
            </a:extLst>
          </p:cNvPr>
          <p:cNvCxnSpPr>
            <a:cxnSpLocks/>
          </p:cNvCxnSpPr>
          <p:nvPr/>
        </p:nvCxnSpPr>
        <p:spPr>
          <a:xfrm>
            <a:off x="7849173" y="5182580"/>
            <a:ext cx="102590" cy="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AC57D8D7-43A6-47C8-95CA-2806A1DD8C49}"/>
              </a:ext>
            </a:extLst>
          </p:cNvPr>
          <p:cNvCxnSpPr>
            <a:cxnSpLocks/>
          </p:cNvCxnSpPr>
          <p:nvPr/>
        </p:nvCxnSpPr>
        <p:spPr>
          <a:xfrm flipV="1">
            <a:off x="8435589" y="4853682"/>
            <a:ext cx="0" cy="108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629E026-8DFA-4F37-9D13-574BCC5D07C2}"/>
              </a:ext>
            </a:extLst>
          </p:cNvPr>
          <p:cNvCxnSpPr>
            <a:cxnSpLocks/>
          </p:cNvCxnSpPr>
          <p:nvPr/>
        </p:nvCxnSpPr>
        <p:spPr>
          <a:xfrm>
            <a:off x="8435589" y="5403144"/>
            <a:ext cx="0" cy="109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2164D4E-DB40-4E64-B91D-233D9B15FBC4}"/>
              </a:ext>
            </a:extLst>
          </p:cNvPr>
          <p:cNvSpPr/>
          <p:nvPr/>
        </p:nvSpPr>
        <p:spPr>
          <a:xfrm>
            <a:off x="3609024" y="4581027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ADC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796A764-E3B5-4814-9598-D817A68B8E00}"/>
              </a:ext>
            </a:extLst>
          </p:cNvPr>
          <p:cNvSpPr/>
          <p:nvPr/>
        </p:nvSpPr>
        <p:spPr>
          <a:xfrm>
            <a:off x="7587778" y="4578747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5CAAD2C-58C1-4127-982D-208D0B94226D}"/>
              </a:ext>
            </a:extLst>
          </p:cNvPr>
          <p:cNvSpPr/>
          <p:nvPr/>
        </p:nvSpPr>
        <p:spPr>
          <a:xfrm>
            <a:off x="7587778" y="4029285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Anzeige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CABD866-6616-4CD5-9032-95A91D23B06B}"/>
              </a:ext>
            </a:extLst>
          </p:cNvPr>
          <p:cNvSpPr/>
          <p:nvPr/>
        </p:nvSpPr>
        <p:spPr>
          <a:xfrm>
            <a:off x="7587778" y="5128608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Speicher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C872719-CAF9-4A43-8747-B43D4781B252}"/>
              </a:ext>
            </a:extLst>
          </p:cNvPr>
          <p:cNvSpPr/>
          <p:nvPr/>
        </p:nvSpPr>
        <p:spPr>
          <a:xfrm>
            <a:off x="2211792" y="4573857"/>
            <a:ext cx="967652" cy="440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CCE8DC4-836C-4695-B439-F20DD18A8876}"/>
              </a:ext>
            </a:extLst>
          </p:cNvPr>
          <p:cNvSpPr/>
          <p:nvPr/>
        </p:nvSpPr>
        <p:spPr>
          <a:xfrm>
            <a:off x="4943255" y="4581027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Slave 1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876366F-7ECD-46E3-B50F-FA3CB17EB6F5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4576676" y="4801432"/>
            <a:ext cx="3665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9E0B784-E26C-414E-B917-F0EE3A1B370C}"/>
              </a:ext>
            </a:extLst>
          </p:cNvPr>
          <p:cNvCxnSpPr>
            <a:cxnSpLocks/>
            <a:stCxn id="44" idx="3"/>
            <a:endCxn id="16" idx="1"/>
          </p:cNvCxnSpPr>
          <p:nvPr/>
        </p:nvCxnSpPr>
        <p:spPr>
          <a:xfrm flipV="1">
            <a:off x="7233168" y="4799152"/>
            <a:ext cx="354610" cy="543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5F2D114-E331-432A-AEAC-C362124248E9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8071604" y="4470094"/>
            <a:ext cx="0" cy="108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BEF7323-1034-43B0-ACD3-373CF5E293E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8071604" y="5019556"/>
            <a:ext cx="0" cy="109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1D81BF4F-7005-42B9-8355-3CADDB10FA1A}"/>
              </a:ext>
            </a:extLst>
          </p:cNvPr>
          <p:cNvSpPr txBox="1"/>
          <p:nvPr/>
        </p:nvSpPr>
        <p:spPr>
          <a:xfrm>
            <a:off x="3125198" y="4470094"/>
            <a:ext cx="5084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600" dirty="0">
                <a:latin typeface="Arial Rounded MT Bold" panose="020F0704030504030204" pitchFamily="34" charset="0"/>
              </a:rPr>
              <a:t>…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6FB0F8E3-0EE2-4E08-B009-80B73A9932F0}"/>
              </a:ext>
            </a:extLst>
          </p:cNvPr>
          <p:cNvCxnSpPr>
            <a:cxnSpLocks/>
            <a:stCxn id="21" idx="3"/>
            <a:endCxn id="44" idx="1"/>
          </p:cNvCxnSpPr>
          <p:nvPr/>
        </p:nvCxnSpPr>
        <p:spPr>
          <a:xfrm>
            <a:off x="5910907" y="4801432"/>
            <a:ext cx="354609" cy="315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3D2A27B-8E43-4FEC-AF34-A8768700C7CB}"/>
              </a:ext>
            </a:extLst>
          </p:cNvPr>
          <p:cNvCxnSpPr>
            <a:cxnSpLocks/>
          </p:cNvCxnSpPr>
          <p:nvPr/>
        </p:nvCxnSpPr>
        <p:spPr>
          <a:xfrm>
            <a:off x="4770000" y="4958975"/>
            <a:ext cx="0" cy="8640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A4CA3938-2B77-4473-81F5-E6528F70E10C}"/>
              </a:ext>
            </a:extLst>
          </p:cNvPr>
          <p:cNvCxnSpPr>
            <a:cxnSpLocks/>
          </p:cNvCxnSpPr>
          <p:nvPr/>
        </p:nvCxnSpPr>
        <p:spPr>
          <a:xfrm>
            <a:off x="6087927" y="4958975"/>
            <a:ext cx="0" cy="8640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427C102-B5DB-43DD-A97C-76F9D9377606}"/>
              </a:ext>
            </a:extLst>
          </p:cNvPr>
          <p:cNvCxnSpPr>
            <a:cxnSpLocks/>
          </p:cNvCxnSpPr>
          <p:nvPr/>
        </p:nvCxnSpPr>
        <p:spPr>
          <a:xfrm flipH="1">
            <a:off x="7404895" y="4958975"/>
            <a:ext cx="4" cy="8640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382F9BB1-6254-44E1-97CE-6CB5E5FEF27C}"/>
              </a:ext>
            </a:extLst>
          </p:cNvPr>
          <p:cNvSpPr/>
          <p:nvPr/>
        </p:nvSpPr>
        <p:spPr>
          <a:xfrm>
            <a:off x="4943255" y="5428598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Slave 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B75F628-8D32-4FA3-A1AC-99443E22E89C}"/>
              </a:ext>
            </a:extLst>
          </p:cNvPr>
          <p:cNvSpPr txBox="1"/>
          <p:nvPr/>
        </p:nvSpPr>
        <p:spPr>
          <a:xfrm rot="16200000">
            <a:off x="5054919" y="4983619"/>
            <a:ext cx="5084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600" dirty="0">
                <a:latin typeface="Arial Rounded MT Bold" panose="020F0704030504030204" pitchFamily="34" charset="0"/>
              </a:rPr>
              <a:t>…</a:t>
            </a: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F8B3645E-51DA-461B-8094-C6342FF9010D}"/>
              </a:ext>
            </a:extLst>
          </p:cNvPr>
          <p:cNvCxnSpPr>
            <a:cxnSpLocks/>
          </p:cNvCxnSpPr>
          <p:nvPr/>
        </p:nvCxnSpPr>
        <p:spPr>
          <a:xfrm>
            <a:off x="5399668" y="2760067"/>
            <a:ext cx="0" cy="1710027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FF28B000-88EE-4392-A6CE-201E264DEF5E}"/>
              </a:ext>
            </a:extLst>
          </p:cNvPr>
          <p:cNvCxnSpPr>
            <a:cxnSpLocks/>
          </p:cNvCxnSpPr>
          <p:nvPr/>
        </p:nvCxnSpPr>
        <p:spPr>
          <a:xfrm>
            <a:off x="6727630" y="2760067"/>
            <a:ext cx="0" cy="1713653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94527910-7674-41F7-8C8E-556153C3A5E2}"/>
              </a:ext>
            </a:extLst>
          </p:cNvPr>
          <p:cNvSpPr txBox="1"/>
          <p:nvPr/>
        </p:nvSpPr>
        <p:spPr>
          <a:xfrm>
            <a:off x="4557833" y="3001431"/>
            <a:ext cx="898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Interrupt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8757EF11-6606-41EC-AEE3-63CDF7243FBF}"/>
              </a:ext>
            </a:extLst>
          </p:cNvPr>
          <p:cNvCxnSpPr>
            <a:cxnSpLocks/>
          </p:cNvCxnSpPr>
          <p:nvPr/>
        </p:nvCxnSpPr>
        <p:spPr>
          <a:xfrm>
            <a:off x="4557384" y="3264800"/>
            <a:ext cx="8229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9A2FCB24-CDD5-450E-AC6F-E0E89E5846D1}"/>
              </a:ext>
            </a:extLst>
          </p:cNvPr>
          <p:cNvSpPr txBox="1"/>
          <p:nvPr/>
        </p:nvSpPr>
        <p:spPr>
          <a:xfrm>
            <a:off x="4557384" y="3295583"/>
            <a:ext cx="89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Request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1492800-C1D5-4D9D-B29D-EA6C988DCDD8}"/>
              </a:ext>
            </a:extLst>
          </p:cNvPr>
          <p:cNvCxnSpPr>
            <a:cxnSpLocks/>
          </p:cNvCxnSpPr>
          <p:nvPr/>
        </p:nvCxnSpPr>
        <p:spPr>
          <a:xfrm>
            <a:off x="4557833" y="3558952"/>
            <a:ext cx="8229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4BFD6B33-D00F-467B-A29D-C7EBB7C7D9D2}"/>
              </a:ext>
            </a:extLst>
          </p:cNvPr>
          <p:cNvSpPr txBox="1"/>
          <p:nvPr/>
        </p:nvSpPr>
        <p:spPr>
          <a:xfrm>
            <a:off x="4557833" y="3766163"/>
            <a:ext cx="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Data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A59B1FA4-9839-4DBF-BD9D-F941F1555D29}"/>
              </a:ext>
            </a:extLst>
          </p:cNvPr>
          <p:cNvCxnSpPr>
            <a:cxnSpLocks/>
          </p:cNvCxnSpPr>
          <p:nvPr/>
        </p:nvCxnSpPr>
        <p:spPr>
          <a:xfrm>
            <a:off x="4557833" y="4011836"/>
            <a:ext cx="8229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477BDB72-5DFE-489E-ABB2-C5B52504BC48}"/>
              </a:ext>
            </a:extLst>
          </p:cNvPr>
          <p:cNvSpPr txBox="1"/>
          <p:nvPr/>
        </p:nvSpPr>
        <p:spPr>
          <a:xfrm>
            <a:off x="5442750" y="3014128"/>
            <a:ext cx="126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Clock </a:t>
            </a:r>
            <a:r>
              <a:rPr lang="de-CH" sz="1200" dirty="0" err="1"/>
              <a:t>Sync</a:t>
            </a:r>
            <a:endParaRPr lang="de-CH" sz="1200" dirty="0"/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FC0C769-85AD-4401-8A2A-5025B625186B}"/>
              </a:ext>
            </a:extLst>
          </p:cNvPr>
          <p:cNvCxnSpPr>
            <a:cxnSpLocks/>
          </p:cNvCxnSpPr>
          <p:nvPr/>
        </p:nvCxnSpPr>
        <p:spPr>
          <a:xfrm>
            <a:off x="5442749" y="3277497"/>
            <a:ext cx="1260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883947A4-4CA1-4F30-A856-EB5E62003D5D}"/>
              </a:ext>
            </a:extLst>
          </p:cNvPr>
          <p:cNvSpPr txBox="1"/>
          <p:nvPr/>
        </p:nvSpPr>
        <p:spPr>
          <a:xfrm>
            <a:off x="5442750" y="3294176"/>
            <a:ext cx="1259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Request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343EC5A9-EB28-46EF-876A-1FACD7517DA0}"/>
              </a:ext>
            </a:extLst>
          </p:cNvPr>
          <p:cNvCxnSpPr>
            <a:cxnSpLocks/>
          </p:cNvCxnSpPr>
          <p:nvPr/>
        </p:nvCxnSpPr>
        <p:spPr>
          <a:xfrm>
            <a:off x="5442037" y="3557545"/>
            <a:ext cx="1260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CD78C19-F72C-48C7-ADDD-C4B51A02B3E6}"/>
              </a:ext>
            </a:extLst>
          </p:cNvPr>
          <p:cNvCxnSpPr>
            <a:cxnSpLocks/>
          </p:cNvCxnSpPr>
          <p:nvPr/>
        </p:nvCxnSpPr>
        <p:spPr>
          <a:xfrm>
            <a:off x="5442037" y="4012738"/>
            <a:ext cx="1260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B304DA8C-8191-4C95-A3D9-BF7F15B74CA0}"/>
              </a:ext>
            </a:extLst>
          </p:cNvPr>
          <p:cNvSpPr txBox="1"/>
          <p:nvPr/>
        </p:nvSpPr>
        <p:spPr>
          <a:xfrm>
            <a:off x="6763306" y="3008653"/>
            <a:ext cx="1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err="1"/>
              <a:t>Initialization</a:t>
            </a:r>
            <a:endParaRPr lang="de-CH" sz="1200" dirty="0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776C3022-EF35-4878-B40F-8262EF596453}"/>
              </a:ext>
            </a:extLst>
          </p:cNvPr>
          <p:cNvCxnSpPr>
            <a:cxnSpLocks/>
          </p:cNvCxnSpPr>
          <p:nvPr/>
        </p:nvCxnSpPr>
        <p:spPr>
          <a:xfrm>
            <a:off x="6757648" y="3272022"/>
            <a:ext cx="11844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feld 85">
            <a:extLst>
              <a:ext uri="{FF2B5EF4-FFF2-40B4-BE49-F238E27FC236}">
                <a16:creationId xmlns:a16="http://schemas.microsoft.com/office/drawing/2014/main" id="{CDB4DBF4-CA70-481A-B9EE-E5169E6E21AD}"/>
              </a:ext>
            </a:extLst>
          </p:cNvPr>
          <p:cNvSpPr txBox="1"/>
          <p:nvPr/>
        </p:nvSpPr>
        <p:spPr>
          <a:xfrm>
            <a:off x="6760725" y="3310383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Data &amp; </a:t>
            </a:r>
            <a:r>
              <a:rPr lang="de-CH" sz="1200" dirty="0" err="1"/>
              <a:t>Timestamp</a:t>
            </a:r>
            <a:endParaRPr lang="de-CH" sz="1200" dirty="0"/>
          </a:p>
        </p:txBody>
      </p: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37E4D9B9-91D0-4990-8DD8-4E56BCC9334E}"/>
              </a:ext>
            </a:extLst>
          </p:cNvPr>
          <p:cNvCxnSpPr>
            <a:cxnSpLocks/>
          </p:cNvCxnSpPr>
          <p:nvPr/>
        </p:nvCxnSpPr>
        <p:spPr>
          <a:xfrm>
            <a:off x="6758097" y="3772024"/>
            <a:ext cx="1183903" cy="24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DF5F9013-8819-4189-BDBF-6042F4D09D5F}"/>
              </a:ext>
            </a:extLst>
          </p:cNvPr>
          <p:cNvSpPr txBox="1"/>
          <p:nvPr/>
        </p:nvSpPr>
        <p:spPr>
          <a:xfrm>
            <a:off x="4701825" y="2005689"/>
            <a:ext cx="1394335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CH" sz="1400" dirty="0"/>
              <a:t>Sensor-messungen in Warteschleife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3955D1A0-5E8E-458E-8733-B1104F333F46}"/>
              </a:ext>
            </a:extLst>
          </p:cNvPr>
          <p:cNvSpPr txBox="1"/>
          <p:nvPr/>
        </p:nvSpPr>
        <p:spPr>
          <a:xfrm>
            <a:off x="6029636" y="1787469"/>
            <a:ext cx="1394335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CH" sz="1400" dirty="0" err="1"/>
              <a:t>Datenak-quisition</a:t>
            </a:r>
            <a:r>
              <a:rPr lang="de-CH" sz="1400" dirty="0"/>
              <a:t> von einem oder mehr Slaves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AF1A96D-7CC9-46A3-B501-DC062628D63B}"/>
              </a:ext>
            </a:extLst>
          </p:cNvPr>
          <p:cNvGrpSpPr>
            <a:grpSpLocks noChangeAspect="1"/>
          </p:cNvGrpSpPr>
          <p:nvPr/>
        </p:nvGrpSpPr>
        <p:grpSpPr>
          <a:xfrm>
            <a:off x="2036762" y="1986656"/>
            <a:ext cx="582613" cy="832115"/>
            <a:chOff x="2038350" y="1439863"/>
            <a:chExt cx="696913" cy="995363"/>
          </a:xfrm>
        </p:grpSpPr>
        <p:sp>
          <p:nvSpPr>
            <p:cNvPr id="62" name="AutoShape 28">
              <a:extLst>
                <a:ext uri="{FF2B5EF4-FFF2-40B4-BE49-F238E27FC236}">
                  <a16:creationId xmlns:a16="http://schemas.microsoft.com/office/drawing/2014/main" id="{A9F180A8-03AA-456E-8890-7D7CC58EDA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38350" y="1439863"/>
              <a:ext cx="695325" cy="99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D5CEF79A-1970-4C2A-BEE0-FDE0C6A70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1439863"/>
              <a:ext cx="696913" cy="995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A35BA81E-0021-4DB7-B072-03CAFC28C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1547813"/>
              <a:ext cx="254000" cy="0"/>
            </a:xfrm>
            <a:custGeom>
              <a:avLst/>
              <a:gdLst>
                <a:gd name="T0" fmla="*/ 0 w 160"/>
                <a:gd name="T1" fmla="*/ 5 w 160"/>
                <a:gd name="T2" fmla="*/ 11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5" name="Line 32">
              <a:extLst>
                <a:ext uri="{FF2B5EF4-FFF2-40B4-BE49-F238E27FC236}">
                  <a16:creationId xmlns:a16="http://schemas.microsoft.com/office/drawing/2014/main" id="{24F15CCD-DF68-417D-BBF9-F7EE0457A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5850" y="1547813"/>
              <a:ext cx="34925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C47710BD-99AA-4D17-9A8B-039039D93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1547813"/>
              <a:ext cx="254000" cy="0"/>
            </a:xfrm>
            <a:custGeom>
              <a:avLst/>
              <a:gdLst>
                <a:gd name="T0" fmla="*/ 0 w 160"/>
                <a:gd name="T1" fmla="*/ 150 w 160"/>
                <a:gd name="T2" fmla="*/ 155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150" y="0"/>
                  </a:lnTo>
                  <a:lnTo>
                    <a:pt x="155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E0B4FF18-6CAB-4135-A692-AC1F2890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2011363"/>
              <a:ext cx="0" cy="331788"/>
            </a:xfrm>
            <a:custGeom>
              <a:avLst/>
              <a:gdLst>
                <a:gd name="T0" fmla="*/ 209 h 209"/>
                <a:gd name="T1" fmla="*/ 104 h 209"/>
                <a:gd name="T2" fmla="*/ 0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209"/>
                  </a:moveTo>
                  <a:lnTo>
                    <a:pt x="0" y="10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2161EF40-ACB1-422F-AB7F-B7B2D8273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0" cy="331788"/>
            </a:xfrm>
            <a:custGeom>
              <a:avLst/>
              <a:gdLst>
                <a:gd name="T0" fmla="*/ 0 h 209"/>
                <a:gd name="T1" fmla="*/ 104 h 209"/>
                <a:gd name="T2" fmla="*/ 209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0"/>
                  </a:moveTo>
                  <a:lnTo>
                    <a:pt x="0" y="104"/>
                  </a:lnTo>
                  <a:lnTo>
                    <a:pt x="0" y="20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7D6A92D0-EB58-4BA7-A1DF-B8D4A4A6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107950" cy="0"/>
            </a:xfrm>
            <a:custGeom>
              <a:avLst/>
              <a:gdLst>
                <a:gd name="T0" fmla="*/ 68 w 68"/>
                <a:gd name="T1" fmla="*/ 67 w 68"/>
                <a:gd name="T2" fmla="*/ 66 w 68"/>
                <a:gd name="T3" fmla="*/ 64 w 68"/>
                <a:gd name="T4" fmla="*/ 62 w 68"/>
                <a:gd name="T5" fmla="*/ 60 w 68"/>
                <a:gd name="T6" fmla="*/ 58 w 68"/>
                <a:gd name="T7" fmla="*/ 56 w 68"/>
                <a:gd name="T8" fmla="*/ 52 w 68"/>
                <a:gd name="T9" fmla="*/ 48 w 68"/>
                <a:gd name="T10" fmla="*/ 45 w 68"/>
                <a:gd name="T11" fmla="*/ 44 w 68"/>
                <a:gd name="T12" fmla="*/ 43 w 68"/>
                <a:gd name="T13" fmla="*/ 42 w 68"/>
                <a:gd name="T14" fmla="*/ 41 w 68"/>
                <a:gd name="T15" fmla="*/ 40 w 68"/>
                <a:gd name="T16" fmla="*/ 36 w 68"/>
                <a:gd name="T17" fmla="*/ 30 w 68"/>
                <a:gd name="T18" fmla="*/ 26 w 68"/>
                <a:gd name="T19" fmla="*/ 23 w 68"/>
                <a:gd name="T20" fmla="*/ 21 w 68"/>
                <a:gd name="T21" fmla="*/ 18 w 68"/>
                <a:gd name="T22" fmla="*/ 17 w 68"/>
                <a:gd name="T23" fmla="*/ 17 w 68"/>
                <a:gd name="T24" fmla="*/ 16 w 68"/>
                <a:gd name="T25" fmla="*/ 16 w 68"/>
                <a:gd name="T26" fmla="*/ 15 w 68"/>
                <a:gd name="T27" fmla="*/ 13 w 68"/>
                <a:gd name="T28" fmla="*/ 11 w 68"/>
                <a:gd name="T29" fmla="*/ 9 w 68"/>
                <a:gd name="T30" fmla="*/ 7 w 68"/>
                <a:gd name="T31" fmla="*/ 5 w 68"/>
                <a:gd name="T32" fmla="*/ 3 w 68"/>
                <a:gd name="T33" fmla="*/ 2 w 68"/>
                <a:gd name="T34" fmla="*/ 1 w 68"/>
                <a:gd name="T35" fmla="*/ 0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68" y="0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4" name="Freeform 37">
              <a:extLst>
                <a:ext uri="{FF2B5EF4-FFF2-40B4-BE49-F238E27FC236}">
                  <a16:creationId xmlns:a16="http://schemas.microsoft.com/office/drawing/2014/main" id="{4C4EACA5-E808-4F3A-B0EC-8646328C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343151"/>
              <a:ext cx="107950" cy="0"/>
            </a:xfrm>
            <a:custGeom>
              <a:avLst/>
              <a:gdLst>
                <a:gd name="T0" fmla="*/ 0 w 68"/>
                <a:gd name="T1" fmla="*/ 1 w 68"/>
                <a:gd name="T2" fmla="*/ 2 w 68"/>
                <a:gd name="T3" fmla="*/ 3 w 68"/>
                <a:gd name="T4" fmla="*/ 5 w 68"/>
                <a:gd name="T5" fmla="*/ 7 w 68"/>
                <a:gd name="T6" fmla="*/ 9 w 68"/>
                <a:gd name="T7" fmla="*/ 11 w 68"/>
                <a:gd name="T8" fmla="*/ 13 w 68"/>
                <a:gd name="T9" fmla="*/ 15 w 68"/>
                <a:gd name="T10" fmla="*/ 16 w 68"/>
                <a:gd name="T11" fmla="*/ 16 w 68"/>
                <a:gd name="T12" fmla="*/ 17 w 68"/>
                <a:gd name="T13" fmla="*/ 17 w 68"/>
                <a:gd name="T14" fmla="*/ 18 w 68"/>
                <a:gd name="T15" fmla="*/ 21 w 68"/>
                <a:gd name="T16" fmla="*/ 23 w 68"/>
                <a:gd name="T17" fmla="*/ 26 w 68"/>
                <a:gd name="T18" fmla="*/ 30 w 68"/>
                <a:gd name="T19" fmla="*/ 36 w 68"/>
                <a:gd name="T20" fmla="*/ 40 w 68"/>
                <a:gd name="T21" fmla="*/ 41 w 68"/>
                <a:gd name="T22" fmla="*/ 42 w 68"/>
                <a:gd name="T23" fmla="*/ 43 w 68"/>
                <a:gd name="T24" fmla="*/ 44 w 68"/>
                <a:gd name="T25" fmla="*/ 45 w 68"/>
                <a:gd name="T26" fmla="*/ 48 w 68"/>
                <a:gd name="T27" fmla="*/ 52 w 68"/>
                <a:gd name="T28" fmla="*/ 56 w 68"/>
                <a:gd name="T29" fmla="*/ 58 w 68"/>
                <a:gd name="T30" fmla="*/ 60 w 68"/>
                <a:gd name="T31" fmla="*/ 62 w 68"/>
                <a:gd name="T32" fmla="*/ 64 w 68"/>
                <a:gd name="T33" fmla="*/ 66 w 68"/>
                <a:gd name="T34" fmla="*/ 67 w 68"/>
                <a:gd name="T35" fmla="*/ 68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B5BFC8C7-5F99-410E-B72F-B59FE076B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038" y="1879601"/>
              <a:ext cx="17463" cy="131763"/>
            </a:xfrm>
            <a:custGeom>
              <a:avLst/>
              <a:gdLst>
                <a:gd name="T0" fmla="*/ 11 w 11"/>
                <a:gd name="T1" fmla="*/ 83 h 83"/>
                <a:gd name="T2" fmla="*/ 5 w 11"/>
                <a:gd name="T3" fmla="*/ 41 h 83"/>
                <a:gd name="T4" fmla="*/ 0 w 11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83"/>
                  </a:moveTo>
                  <a:lnTo>
                    <a:pt x="5" y="41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8924475B-DFB7-497E-ADD2-E1018B2F9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1879601"/>
              <a:ext cx="17463" cy="131763"/>
            </a:xfrm>
            <a:custGeom>
              <a:avLst/>
              <a:gdLst>
                <a:gd name="T0" fmla="*/ 11 w 11"/>
                <a:gd name="T1" fmla="*/ 0 h 83"/>
                <a:gd name="T2" fmla="*/ 6 w 11"/>
                <a:gd name="T3" fmla="*/ 41 h 83"/>
                <a:gd name="T4" fmla="*/ 0 w 11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0"/>
                  </a:moveTo>
                  <a:lnTo>
                    <a:pt x="6" y="41"/>
                  </a:lnTo>
                  <a:lnTo>
                    <a:pt x="0" y="8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6B2F9AEA-2FEF-4A97-A425-3F8A6EE51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1879601"/>
              <a:ext cx="73025" cy="0"/>
            </a:xfrm>
            <a:custGeom>
              <a:avLst/>
              <a:gdLst>
                <a:gd name="T0" fmla="*/ 46 w 46"/>
                <a:gd name="T1" fmla="*/ 46 w 46"/>
                <a:gd name="T2" fmla="*/ 45 w 46"/>
                <a:gd name="T3" fmla="*/ 45 w 46"/>
                <a:gd name="T4" fmla="*/ 44 w 46"/>
                <a:gd name="T5" fmla="*/ 42 w 46"/>
                <a:gd name="T6" fmla="*/ 42 w 46"/>
                <a:gd name="T7" fmla="*/ 40 w 46"/>
                <a:gd name="T8" fmla="*/ 38 w 46"/>
                <a:gd name="T9" fmla="*/ 35 w 46"/>
                <a:gd name="T10" fmla="*/ 34 w 46"/>
                <a:gd name="T11" fmla="*/ 32 w 46"/>
                <a:gd name="T12" fmla="*/ 32 w 46"/>
                <a:gd name="T13" fmla="*/ 31 w 46"/>
                <a:gd name="T14" fmla="*/ 31 w 46"/>
                <a:gd name="T15" fmla="*/ 30 w 46"/>
                <a:gd name="T16" fmla="*/ 27 w 46"/>
                <a:gd name="T17" fmla="*/ 23 w 46"/>
                <a:gd name="T18" fmla="*/ 20 w 46"/>
                <a:gd name="T19" fmla="*/ 19 w 46"/>
                <a:gd name="T20" fmla="*/ 17 w 46"/>
                <a:gd name="T21" fmla="*/ 16 w 46"/>
                <a:gd name="T22" fmla="*/ 15 w 46"/>
                <a:gd name="T23" fmla="*/ 14 w 46"/>
                <a:gd name="T24" fmla="*/ 14 w 46"/>
                <a:gd name="T25" fmla="*/ 13 w 46"/>
                <a:gd name="T26" fmla="*/ 12 w 46"/>
                <a:gd name="T27" fmla="*/ 11 w 46"/>
                <a:gd name="T28" fmla="*/ 9 w 46"/>
                <a:gd name="T29" fmla="*/ 7 w 46"/>
                <a:gd name="T30" fmla="*/ 5 w 46"/>
                <a:gd name="T31" fmla="*/ 4 w 46"/>
                <a:gd name="T32" fmla="*/ 2 w 46"/>
                <a:gd name="T33" fmla="*/ 1 w 46"/>
                <a:gd name="T34" fmla="*/ 1 w 46"/>
                <a:gd name="T35" fmla="*/ 0 w 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46">
                  <a:moveTo>
                    <a:pt x="46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9" name="Line 41">
              <a:extLst>
                <a:ext uri="{FF2B5EF4-FFF2-40B4-BE49-F238E27FC236}">
                  <a16:creationId xmlns:a16="http://schemas.microsoft.com/office/drawing/2014/main" id="{B15219F9-28BC-4851-8534-611FA85C6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8200" y="1517651"/>
              <a:ext cx="5127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Line 42">
              <a:extLst>
                <a:ext uri="{FF2B5EF4-FFF2-40B4-BE49-F238E27FC236}">
                  <a16:creationId xmlns:a16="http://schemas.microsoft.com/office/drawing/2014/main" id="{72672DCA-7897-4080-B14B-405BFC5AE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688" y="1577976"/>
              <a:ext cx="1682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43">
              <a:extLst>
                <a:ext uri="{FF2B5EF4-FFF2-40B4-BE49-F238E27FC236}">
                  <a16:creationId xmlns:a16="http://schemas.microsoft.com/office/drawing/2014/main" id="{B469803E-4906-4E12-B9A9-BAF67C6CC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200" y="1577976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60D1BE31-4218-4DA5-9B48-2650A3650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1626"/>
              <a:ext cx="60325" cy="6350"/>
            </a:xfrm>
            <a:custGeom>
              <a:avLst/>
              <a:gdLst>
                <a:gd name="T0" fmla="*/ 38 w 38"/>
                <a:gd name="T1" fmla="*/ 4 h 4"/>
                <a:gd name="T2" fmla="*/ 38 w 38"/>
                <a:gd name="T3" fmla="*/ 4 h 4"/>
                <a:gd name="T4" fmla="*/ 38 w 38"/>
                <a:gd name="T5" fmla="*/ 3 h 4"/>
                <a:gd name="T6" fmla="*/ 38 w 38"/>
                <a:gd name="T7" fmla="*/ 3 h 4"/>
                <a:gd name="T8" fmla="*/ 38 w 38"/>
                <a:gd name="T9" fmla="*/ 3 h 4"/>
                <a:gd name="T10" fmla="*/ 37 w 38"/>
                <a:gd name="T11" fmla="*/ 3 h 4"/>
                <a:gd name="T12" fmla="*/ 36 w 38"/>
                <a:gd name="T13" fmla="*/ 3 h 4"/>
                <a:gd name="T14" fmla="*/ 36 w 38"/>
                <a:gd name="T15" fmla="*/ 3 h 4"/>
                <a:gd name="T16" fmla="*/ 35 w 38"/>
                <a:gd name="T17" fmla="*/ 2 h 4"/>
                <a:gd name="T18" fmla="*/ 35 w 38"/>
                <a:gd name="T19" fmla="*/ 2 h 4"/>
                <a:gd name="T20" fmla="*/ 34 w 38"/>
                <a:gd name="T21" fmla="*/ 2 h 4"/>
                <a:gd name="T22" fmla="*/ 33 w 38"/>
                <a:gd name="T23" fmla="*/ 1 h 4"/>
                <a:gd name="T24" fmla="*/ 32 w 38"/>
                <a:gd name="T25" fmla="*/ 1 h 4"/>
                <a:gd name="T26" fmla="*/ 31 w 38"/>
                <a:gd name="T27" fmla="*/ 1 h 4"/>
                <a:gd name="T28" fmla="*/ 30 w 38"/>
                <a:gd name="T29" fmla="*/ 1 h 4"/>
                <a:gd name="T30" fmla="*/ 30 w 38"/>
                <a:gd name="T31" fmla="*/ 0 h 4"/>
                <a:gd name="T32" fmla="*/ 30 w 38"/>
                <a:gd name="T33" fmla="*/ 0 h 4"/>
                <a:gd name="T34" fmla="*/ 29 w 38"/>
                <a:gd name="T35" fmla="*/ 0 h 4"/>
                <a:gd name="T36" fmla="*/ 28 w 38"/>
                <a:gd name="T37" fmla="*/ 0 h 4"/>
                <a:gd name="T38" fmla="*/ 28 w 38"/>
                <a:gd name="T39" fmla="*/ 0 h 4"/>
                <a:gd name="T40" fmla="*/ 27 w 38"/>
                <a:gd name="T41" fmla="*/ 0 h 4"/>
                <a:gd name="T42" fmla="*/ 23 w 38"/>
                <a:gd name="T43" fmla="*/ 0 h 4"/>
                <a:gd name="T44" fmla="*/ 13 w 38"/>
                <a:gd name="T45" fmla="*/ 0 h 4"/>
                <a:gd name="T46" fmla="*/ 11 w 38"/>
                <a:gd name="T47" fmla="*/ 0 h 4"/>
                <a:gd name="T48" fmla="*/ 11 w 38"/>
                <a:gd name="T49" fmla="*/ 0 h 4"/>
                <a:gd name="T50" fmla="*/ 9 w 38"/>
                <a:gd name="T51" fmla="*/ 0 h 4"/>
                <a:gd name="T52" fmla="*/ 9 w 38"/>
                <a:gd name="T53" fmla="*/ 0 h 4"/>
                <a:gd name="T54" fmla="*/ 8 w 38"/>
                <a:gd name="T55" fmla="*/ 0 h 4"/>
                <a:gd name="T56" fmla="*/ 8 w 38"/>
                <a:gd name="T57" fmla="*/ 1 h 4"/>
                <a:gd name="T58" fmla="*/ 7 w 38"/>
                <a:gd name="T59" fmla="*/ 1 h 4"/>
                <a:gd name="T60" fmla="*/ 6 w 38"/>
                <a:gd name="T61" fmla="*/ 1 h 4"/>
                <a:gd name="T62" fmla="*/ 6 w 38"/>
                <a:gd name="T63" fmla="*/ 1 h 4"/>
                <a:gd name="T64" fmla="*/ 5 w 38"/>
                <a:gd name="T65" fmla="*/ 1 h 4"/>
                <a:gd name="T66" fmla="*/ 4 w 38"/>
                <a:gd name="T67" fmla="*/ 2 h 4"/>
                <a:gd name="T68" fmla="*/ 3 w 38"/>
                <a:gd name="T69" fmla="*/ 2 h 4"/>
                <a:gd name="T70" fmla="*/ 3 w 38"/>
                <a:gd name="T71" fmla="*/ 2 h 4"/>
                <a:gd name="T72" fmla="*/ 3 w 38"/>
                <a:gd name="T73" fmla="*/ 2 h 4"/>
                <a:gd name="T74" fmla="*/ 2 w 38"/>
                <a:gd name="T75" fmla="*/ 3 h 4"/>
                <a:gd name="T76" fmla="*/ 1 w 38"/>
                <a:gd name="T77" fmla="*/ 3 h 4"/>
                <a:gd name="T78" fmla="*/ 1 w 38"/>
                <a:gd name="T79" fmla="*/ 3 h 4"/>
                <a:gd name="T80" fmla="*/ 1 w 38"/>
                <a:gd name="T81" fmla="*/ 3 h 4"/>
                <a:gd name="T82" fmla="*/ 0 w 38"/>
                <a:gd name="T83" fmla="*/ 4 h 4"/>
                <a:gd name="T84" fmla="*/ 0 w 38"/>
                <a:gd name="T85" fmla="*/ 4 h 4"/>
                <a:gd name="T86" fmla="*/ 0 w 38"/>
                <a:gd name="T8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" h="4">
                  <a:moveTo>
                    <a:pt x="38" y="4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3645844B-A739-43B9-A05C-43182A08C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Freeform 46">
              <a:extLst>
                <a:ext uri="{FF2B5EF4-FFF2-40B4-BE49-F238E27FC236}">
                  <a16:creationId xmlns:a16="http://schemas.microsoft.com/office/drawing/2014/main" id="{8B5ED5A9-B11A-46E1-8AF6-7061D51E7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0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Freeform 47">
              <a:extLst>
                <a:ext uri="{FF2B5EF4-FFF2-40B4-BE49-F238E27FC236}">
                  <a16:creationId xmlns:a16="http://schemas.microsoft.com/office/drawing/2014/main" id="{81CABCE9-5440-4D43-97CE-0EC2D9A52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1577976"/>
              <a:ext cx="0" cy="301625"/>
            </a:xfrm>
            <a:custGeom>
              <a:avLst/>
              <a:gdLst>
                <a:gd name="T0" fmla="*/ 190 h 190"/>
                <a:gd name="T1" fmla="*/ 184 h 190"/>
                <a:gd name="T2" fmla="*/ 177 h 190"/>
                <a:gd name="T3" fmla="*/ 172 h 190"/>
                <a:gd name="T4" fmla="*/ 166 h 190"/>
                <a:gd name="T5" fmla="*/ 161 h 190"/>
                <a:gd name="T6" fmla="*/ 155 h 190"/>
                <a:gd name="T7" fmla="*/ 151 h 190"/>
                <a:gd name="T8" fmla="*/ 146 h 190"/>
                <a:gd name="T9" fmla="*/ 141 h 190"/>
                <a:gd name="T10" fmla="*/ 137 h 190"/>
                <a:gd name="T11" fmla="*/ 133 h 190"/>
                <a:gd name="T12" fmla="*/ 129 h 190"/>
                <a:gd name="T13" fmla="*/ 126 h 190"/>
                <a:gd name="T14" fmla="*/ 123 h 190"/>
                <a:gd name="T15" fmla="*/ 121 h 190"/>
                <a:gd name="T16" fmla="*/ 118 h 190"/>
                <a:gd name="T17" fmla="*/ 116 h 190"/>
                <a:gd name="T18" fmla="*/ 114 h 190"/>
                <a:gd name="T19" fmla="*/ 111 h 190"/>
                <a:gd name="T20" fmla="*/ 109 h 190"/>
                <a:gd name="T21" fmla="*/ 108 h 190"/>
                <a:gd name="T22" fmla="*/ 106 h 190"/>
                <a:gd name="T23" fmla="*/ 103 h 190"/>
                <a:gd name="T24" fmla="*/ 101 h 190"/>
                <a:gd name="T25" fmla="*/ 99 h 190"/>
                <a:gd name="T26" fmla="*/ 96 h 190"/>
                <a:gd name="T27" fmla="*/ 93 h 190"/>
                <a:gd name="T28" fmla="*/ 89 h 190"/>
                <a:gd name="T29" fmla="*/ 85 h 190"/>
                <a:gd name="T30" fmla="*/ 81 h 190"/>
                <a:gd name="T31" fmla="*/ 77 h 190"/>
                <a:gd name="T32" fmla="*/ 73 h 190"/>
                <a:gd name="T33" fmla="*/ 69 h 190"/>
                <a:gd name="T34" fmla="*/ 64 h 190"/>
                <a:gd name="T35" fmla="*/ 59 h 190"/>
                <a:gd name="T36" fmla="*/ 54 h 190"/>
                <a:gd name="T37" fmla="*/ 48 h 190"/>
                <a:gd name="T38" fmla="*/ 44 h 190"/>
                <a:gd name="T39" fmla="*/ 38 h 190"/>
                <a:gd name="T40" fmla="*/ 32 h 190"/>
                <a:gd name="T41" fmla="*/ 26 h 190"/>
                <a:gd name="T42" fmla="*/ 21 h 190"/>
                <a:gd name="T43" fmla="*/ 15 h 190"/>
                <a:gd name="T44" fmla="*/ 9 h 190"/>
                <a:gd name="T45" fmla="*/ 4 h 190"/>
                <a:gd name="T46" fmla="*/ 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</a:cxnLst>
              <a:rect l="0" t="0" r="r" b="b"/>
              <a:pathLst>
                <a:path h="190">
                  <a:moveTo>
                    <a:pt x="0" y="190"/>
                  </a:moveTo>
                  <a:lnTo>
                    <a:pt x="0" y="184"/>
                  </a:lnTo>
                  <a:lnTo>
                    <a:pt x="0" y="177"/>
                  </a:lnTo>
                  <a:lnTo>
                    <a:pt x="0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Freeform 48">
              <a:extLst>
                <a:ext uri="{FF2B5EF4-FFF2-40B4-BE49-F238E27FC236}">
                  <a16:creationId xmlns:a16="http://schemas.microsoft.com/office/drawing/2014/main" id="{E5170F70-A631-4804-983D-3E232AB85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7976"/>
              <a:ext cx="0" cy="301625"/>
            </a:xfrm>
            <a:custGeom>
              <a:avLst/>
              <a:gdLst>
                <a:gd name="T0" fmla="*/ 0 h 190"/>
                <a:gd name="T1" fmla="*/ 8 h 190"/>
                <a:gd name="T2" fmla="*/ 13 h 190"/>
                <a:gd name="T3" fmla="*/ 18 h 190"/>
                <a:gd name="T4" fmla="*/ 24 h 190"/>
                <a:gd name="T5" fmla="*/ 29 h 190"/>
                <a:gd name="T6" fmla="*/ 34 h 190"/>
                <a:gd name="T7" fmla="*/ 39 h 190"/>
                <a:gd name="T8" fmla="*/ 43 h 190"/>
                <a:gd name="T9" fmla="*/ 47 h 190"/>
                <a:gd name="T10" fmla="*/ 52 h 190"/>
                <a:gd name="T11" fmla="*/ 55 h 190"/>
                <a:gd name="T12" fmla="*/ 58 h 190"/>
                <a:gd name="T13" fmla="*/ 62 h 190"/>
                <a:gd name="T14" fmla="*/ 64 h 190"/>
                <a:gd name="T15" fmla="*/ 67 h 190"/>
                <a:gd name="T16" fmla="*/ 69 h 190"/>
                <a:gd name="T17" fmla="*/ 71 h 190"/>
                <a:gd name="T18" fmla="*/ 73 h 190"/>
                <a:gd name="T19" fmla="*/ 76 h 190"/>
                <a:gd name="T20" fmla="*/ 77 h 190"/>
                <a:gd name="T21" fmla="*/ 79 h 190"/>
                <a:gd name="T22" fmla="*/ 81 h 190"/>
                <a:gd name="T23" fmla="*/ 83 h 190"/>
                <a:gd name="T24" fmla="*/ 86 h 190"/>
                <a:gd name="T25" fmla="*/ 89 h 190"/>
                <a:gd name="T26" fmla="*/ 93 h 190"/>
                <a:gd name="T27" fmla="*/ 95 h 190"/>
                <a:gd name="T28" fmla="*/ 100 h 190"/>
                <a:gd name="T29" fmla="*/ 103 h 190"/>
                <a:gd name="T30" fmla="*/ 108 h 190"/>
                <a:gd name="T31" fmla="*/ 111 h 190"/>
                <a:gd name="T32" fmla="*/ 116 h 190"/>
                <a:gd name="T33" fmla="*/ 121 h 190"/>
                <a:gd name="T34" fmla="*/ 126 h 190"/>
                <a:gd name="T35" fmla="*/ 131 h 190"/>
                <a:gd name="T36" fmla="*/ 136 h 190"/>
                <a:gd name="T37" fmla="*/ 141 h 190"/>
                <a:gd name="T38" fmla="*/ 146 h 190"/>
                <a:gd name="T39" fmla="*/ 152 h 190"/>
                <a:gd name="T40" fmla="*/ 158 h 190"/>
                <a:gd name="T41" fmla="*/ 164 h 190"/>
                <a:gd name="T42" fmla="*/ 170 h 190"/>
                <a:gd name="T43" fmla="*/ 177 h 190"/>
                <a:gd name="T44" fmla="*/ 183 h 190"/>
                <a:gd name="T45" fmla="*/ 19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</a:cxnLst>
              <a:rect l="0" t="0" r="r" b="b"/>
              <a:pathLst>
                <a:path h="190">
                  <a:moveTo>
                    <a:pt x="0" y="0"/>
                  </a:moveTo>
                  <a:lnTo>
                    <a:pt x="0" y="8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3"/>
                  </a:lnTo>
                  <a:lnTo>
                    <a:pt x="0" y="108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6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0" y="177"/>
                  </a:lnTo>
                  <a:lnTo>
                    <a:pt x="0" y="183"/>
                  </a:lnTo>
                  <a:lnTo>
                    <a:pt x="0" y="19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Line 49">
              <a:extLst>
                <a:ext uri="{FF2B5EF4-FFF2-40B4-BE49-F238E27FC236}">
                  <a16:creationId xmlns:a16="http://schemas.microsoft.com/office/drawing/2014/main" id="{0724A567-4D79-4FA1-929D-8810903D31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0963" y="153193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50">
              <a:extLst>
                <a:ext uri="{FF2B5EF4-FFF2-40B4-BE49-F238E27FC236}">
                  <a16:creationId xmlns:a16="http://schemas.microsoft.com/office/drawing/2014/main" id="{E235EEC3-634F-440E-98DB-51E4F3B984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56368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Freeform 51">
              <a:extLst>
                <a:ext uri="{FF2B5EF4-FFF2-40B4-BE49-F238E27FC236}">
                  <a16:creationId xmlns:a16="http://schemas.microsoft.com/office/drawing/2014/main" id="{0ADC8DFE-B91A-405E-8368-5968CCF67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425" y="1531938"/>
              <a:ext cx="0" cy="31750"/>
            </a:xfrm>
            <a:custGeom>
              <a:avLst/>
              <a:gdLst>
                <a:gd name="T0" fmla="*/ 0 h 20"/>
                <a:gd name="T1" fmla="*/ 0 h 20"/>
                <a:gd name="T2" fmla="*/ 5 h 20"/>
                <a:gd name="T3" fmla="*/ 10 h 20"/>
                <a:gd name="T4" fmla="*/ 15 h 20"/>
                <a:gd name="T5" fmla="*/ 19 h 20"/>
                <a:gd name="T6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141" name="Rechteck 140">
            <a:extLst>
              <a:ext uri="{FF2B5EF4-FFF2-40B4-BE49-F238E27FC236}">
                <a16:creationId xmlns:a16="http://schemas.microsoft.com/office/drawing/2014/main" id="{044A313E-BA95-46BC-860F-1AC4A9A2065F}"/>
              </a:ext>
            </a:extLst>
          </p:cNvPr>
          <p:cNvSpPr/>
          <p:nvPr/>
        </p:nvSpPr>
        <p:spPr>
          <a:xfrm>
            <a:off x="1853136" y="2781693"/>
            <a:ext cx="967652" cy="4408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Erreger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E6BE9E72-229E-4243-B489-435927939974}"/>
              </a:ext>
            </a:extLst>
          </p:cNvPr>
          <p:cNvSpPr txBox="1"/>
          <p:nvPr/>
        </p:nvSpPr>
        <p:spPr>
          <a:xfrm>
            <a:off x="800694" y="443789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350" dirty="0"/>
              <a:t>Struktur</a:t>
            </a:r>
          </a:p>
        </p:txBody>
      </p:sp>
      <p:cxnSp>
        <p:nvCxnSpPr>
          <p:cNvPr id="159" name="Verbinder: gewinkelt 158">
            <a:extLst>
              <a:ext uri="{FF2B5EF4-FFF2-40B4-BE49-F238E27FC236}">
                <a16:creationId xmlns:a16="http://schemas.microsoft.com/office/drawing/2014/main" id="{9EAFF30B-422B-43B5-AFDB-0E0289DDF5ED}"/>
              </a:ext>
            </a:extLst>
          </p:cNvPr>
          <p:cNvCxnSpPr>
            <a:cxnSpLocks/>
            <a:stCxn id="141" idx="1"/>
            <a:endCxn id="133" idx="1"/>
          </p:cNvCxnSpPr>
          <p:nvPr/>
        </p:nvCxnSpPr>
        <p:spPr>
          <a:xfrm rot="10800000" flipV="1">
            <a:off x="1204914" y="3002097"/>
            <a:ext cx="648223" cy="30460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D11746C-CC90-47EE-A923-EE37ACFFF1D5}"/>
              </a:ext>
            </a:extLst>
          </p:cNvPr>
          <p:cNvCxnSpPr>
            <a:cxnSpLocks/>
            <a:endCxn id="141" idx="3"/>
          </p:cNvCxnSpPr>
          <p:nvPr/>
        </p:nvCxnSpPr>
        <p:spPr>
          <a:xfrm flipH="1">
            <a:off x="2820788" y="3002098"/>
            <a:ext cx="103550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Grafik 160">
            <a:extLst>
              <a:ext uri="{FF2B5EF4-FFF2-40B4-BE49-F238E27FC236}">
                <a16:creationId xmlns:a16="http://schemas.microsoft.com/office/drawing/2014/main" id="{6222689F-81CF-4678-A166-75CB17E45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89" y="2291506"/>
            <a:ext cx="895350" cy="676275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Schnittstellen</a:t>
            </a:r>
          </a:p>
        </p:txBody>
      </p: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B0F1628-48D1-415C-A363-BC008AB8FFBA}"/>
              </a:ext>
            </a:extLst>
          </p:cNvPr>
          <p:cNvCxnSpPr>
            <a:cxnSpLocks/>
          </p:cNvCxnSpPr>
          <p:nvPr/>
        </p:nvCxnSpPr>
        <p:spPr>
          <a:xfrm>
            <a:off x="1762125" y="4804589"/>
            <a:ext cx="452585" cy="6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137D722-245A-4423-AE1F-34E1D2523B69}"/>
              </a:ext>
            </a:extLst>
          </p:cNvPr>
          <p:cNvGrpSpPr/>
          <p:nvPr/>
        </p:nvGrpSpPr>
        <p:grpSpPr>
          <a:xfrm>
            <a:off x="2328235" y="5932421"/>
            <a:ext cx="5692490" cy="332470"/>
            <a:chOff x="2328235" y="5932421"/>
            <a:chExt cx="5692490" cy="33247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A06C836-D596-40A2-918A-858A72E4DBD0}"/>
                </a:ext>
              </a:extLst>
            </p:cNvPr>
            <p:cNvSpPr/>
            <p:nvPr/>
          </p:nvSpPr>
          <p:spPr>
            <a:xfrm>
              <a:off x="2328235" y="5935578"/>
              <a:ext cx="5692490" cy="3293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BCC77C14-90CE-4221-8085-8D35EF610F69}"/>
                    </a:ext>
                  </a:extLst>
                </p:cNvPr>
                <p:cNvSpPr txBox="1"/>
                <p:nvPr/>
              </p:nvSpPr>
              <p:spPr>
                <a:xfrm>
                  <a:off x="4260675" y="5938383"/>
                  <a:ext cx="967631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de-CH" sz="1400" dirty="0"/>
                    <a:t>SPI [</a:t>
                  </a:r>
                  <a14:m>
                    <m:oMath xmlns:m="http://schemas.openxmlformats.org/officeDocument/2006/math">
                      <m:r>
                        <a:rPr lang="de-CH" sz="1400" i="1" dirty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a14:m>
                  <a:r>
                    <a:rPr lang="de-CH" sz="1400" dirty="0"/>
                    <a:t>]</a:t>
                  </a: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BCC77C14-90CE-4221-8085-8D35EF610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0675" y="5938383"/>
                  <a:ext cx="967631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4B8C3047-D27E-4BA2-82ED-B420E2361279}"/>
                    </a:ext>
                  </a:extLst>
                </p:cNvPr>
                <p:cNvSpPr txBox="1"/>
                <p:nvPr/>
              </p:nvSpPr>
              <p:spPr>
                <a:xfrm>
                  <a:off x="5516041" y="5939201"/>
                  <a:ext cx="1211589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de-CH" sz="1400" dirty="0"/>
                    <a:t>EIA-485 [</a:t>
                  </a:r>
                  <a14:m>
                    <m:oMath xmlns:m="http://schemas.openxmlformats.org/officeDocument/2006/math">
                      <m:r>
                        <a:rPr lang="de-CH" sz="140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de-CH" sz="1400" dirty="0"/>
                    <a:t>]</a:t>
                  </a:r>
                </a:p>
              </p:txBody>
            </p:sp>
          </mc:Choice>
          <mc:Fallback xmlns="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4B8C3047-D27E-4BA2-82ED-B420E2361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041" y="5939201"/>
                  <a:ext cx="1211589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1283F3A1-4F39-44B3-8455-F31D39AED806}"/>
                    </a:ext>
                  </a:extLst>
                </p:cNvPr>
                <p:cNvSpPr txBox="1"/>
                <p:nvPr/>
              </p:nvSpPr>
              <p:spPr>
                <a:xfrm>
                  <a:off x="6974369" y="5935578"/>
                  <a:ext cx="967631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de-CH" sz="1400" dirty="0"/>
                    <a:t>USB [</a:t>
                  </a:r>
                  <a14:m>
                    <m:oMath xmlns:m="http://schemas.openxmlformats.org/officeDocument/2006/math">
                      <m:r>
                        <a:rPr lang="de-CH" sz="1400" i="1" dirty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a14:m>
                  <a:r>
                    <a:rPr lang="de-CH" sz="1400" dirty="0"/>
                    <a:t>]</a:t>
                  </a:r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1283F3A1-4F39-44B3-8455-F31D39AED8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4369" y="5935578"/>
                  <a:ext cx="967631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479A5E7-8A47-42AD-A321-845465DA0321}"/>
                </a:ext>
              </a:extLst>
            </p:cNvPr>
            <p:cNvCxnSpPr/>
            <p:nvPr/>
          </p:nvCxnSpPr>
          <p:spPr>
            <a:xfrm>
              <a:off x="5380376" y="5939201"/>
              <a:ext cx="0" cy="32569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D4CD86D-9426-4F4A-A9A4-FA32A8D93C54}"/>
                </a:ext>
              </a:extLst>
            </p:cNvPr>
            <p:cNvCxnSpPr/>
            <p:nvPr/>
          </p:nvCxnSpPr>
          <p:spPr>
            <a:xfrm>
              <a:off x="6885326" y="5939201"/>
              <a:ext cx="0" cy="32569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B56DDD01-8277-47F6-8A32-2C2FE318547C}"/>
                </a:ext>
              </a:extLst>
            </p:cNvPr>
            <p:cNvCxnSpPr/>
            <p:nvPr/>
          </p:nvCxnSpPr>
          <p:spPr>
            <a:xfrm>
              <a:off x="4174950" y="5939201"/>
              <a:ext cx="0" cy="32569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FAB7F890-9B42-4588-A28F-32A67DDA1D9B}"/>
                    </a:ext>
                  </a:extLst>
                </p:cNvPr>
                <p:cNvSpPr txBox="1"/>
                <p:nvPr/>
              </p:nvSpPr>
              <p:spPr>
                <a:xfrm>
                  <a:off x="2442213" y="5932421"/>
                  <a:ext cx="1622554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de-CH" sz="1400" dirty="0"/>
                    <a:t>Protokol [</a:t>
                  </a:r>
                  <a14:m>
                    <m:oMath xmlns:m="http://schemas.openxmlformats.org/officeDocument/2006/math">
                      <m:r>
                        <a:rPr lang="de-CH" sz="1400" b="0" i="1" dirty="0" smtClean="0">
                          <a:latin typeface="Cambria Math" panose="02040503050406030204" pitchFamily="18" charset="0"/>
                        </a:rPr>
                        <m:t>𝐷𝑖𝑠𝑡𝑎𝑛𝑧</m:t>
                      </m:r>
                    </m:oMath>
                  </a14:m>
                  <a:r>
                    <a:rPr lang="de-CH" sz="1400" dirty="0"/>
                    <a:t>]</a:t>
                  </a:r>
                </a:p>
              </p:txBody>
            </p:sp>
          </mc:Choice>
          <mc:Fallback xmlns="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FAB7F890-9B42-4588-A28F-32A67DDA1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13" y="5932421"/>
                  <a:ext cx="162255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752" t="-3922" r="-376" b="-196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214019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10990C6-060E-427F-B8D2-BF73EE60EF13}"/>
              </a:ext>
            </a:extLst>
          </p:cNvPr>
          <p:cNvSpPr/>
          <p:nvPr/>
        </p:nvSpPr>
        <p:spPr>
          <a:xfrm>
            <a:off x="5373315" y="4921689"/>
            <a:ext cx="2012906" cy="7067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144B8A-0B0F-48B6-AC9B-9CCB471D4E06}"/>
              </a:ext>
            </a:extLst>
          </p:cNvPr>
          <p:cNvSpPr/>
          <p:nvPr/>
        </p:nvSpPr>
        <p:spPr>
          <a:xfrm>
            <a:off x="4251708" y="1989579"/>
            <a:ext cx="4168444" cy="23513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7E9D254-F62B-40C0-AC54-3A7DBA1F1930}"/>
              </a:ext>
            </a:extLst>
          </p:cNvPr>
          <p:cNvSpPr/>
          <p:nvPr/>
        </p:nvSpPr>
        <p:spPr>
          <a:xfrm>
            <a:off x="497307" y="1983644"/>
            <a:ext cx="3400836" cy="364479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E50B88C-0D96-4BCE-9160-FAB2088F3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1707" r="1330" b="1"/>
          <a:stretch/>
        </p:blipFill>
        <p:spPr>
          <a:xfrm>
            <a:off x="585926" y="2059620"/>
            <a:ext cx="3258106" cy="2841369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D77784-3F3F-49A7-9D64-48B47B6B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F58C3A-42E0-47D3-B628-7C3EDE41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CAD4DE-C807-4E01-AA11-835BAFEE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Schnittstellen Protokolle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C5C2A5-A899-4B85-8C7C-58F02676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6"/>
          <a:stretch/>
        </p:blipFill>
        <p:spPr>
          <a:xfrm>
            <a:off x="4312184" y="2036912"/>
            <a:ext cx="3979560" cy="163014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A03A0C6-1196-4921-B7CE-8195DDBC832F}"/>
              </a:ext>
            </a:extLst>
          </p:cNvPr>
          <p:cNvSpPr txBox="1"/>
          <p:nvPr/>
        </p:nvSpPr>
        <p:spPr>
          <a:xfrm>
            <a:off x="759542" y="4972897"/>
            <a:ext cx="2876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SPI</a:t>
            </a:r>
          </a:p>
          <a:p>
            <a:pPr algn="ctr"/>
            <a:r>
              <a:rPr lang="de-CH" sz="1400" dirty="0"/>
              <a:t>Serial </a:t>
            </a:r>
            <a:r>
              <a:rPr lang="de-CH" sz="1400" dirty="0" err="1"/>
              <a:t>Peripheral</a:t>
            </a:r>
            <a:r>
              <a:rPr lang="de-CH" sz="1400" dirty="0"/>
              <a:t> Interface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0A56D60-4095-4FD3-972E-185DC42F9DA4}"/>
              </a:ext>
            </a:extLst>
          </p:cNvPr>
          <p:cNvSpPr txBox="1"/>
          <p:nvPr/>
        </p:nvSpPr>
        <p:spPr>
          <a:xfrm>
            <a:off x="4572001" y="3649302"/>
            <a:ext cx="3426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EIA-485</a:t>
            </a:r>
          </a:p>
          <a:p>
            <a:pPr algn="ctr"/>
            <a:r>
              <a:rPr lang="de-CH" sz="1400" dirty="0"/>
              <a:t>Differential Transmission Standard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0675DC-867F-4BDE-83C2-FD049D3A1C77}"/>
              </a:ext>
            </a:extLst>
          </p:cNvPr>
          <p:cNvSpPr txBox="1"/>
          <p:nvPr/>
        </p:nvSpPr>
        <p:spPr>
          <a:xfrm>
            <a:off x="4931719" y="4921689"/>
            <a:ext cx="2876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USB</a:t>
            </a:r>
          </a:p>
          <a:p>
            <a:pPr algn="ctr"/>
            <a:r>
              <a:rPr lang="de-CH" sz="1400" dirty="0"/>
              <a:t>Universal Serial Bus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CF107B0-F44E-40B6-8397-EE5535198CEF}"/>
              </a:ext>
            </a:extLst>
          </p:cNvPr>
          <p:cNvSpPr txBox="1"/>
          <p:nvPr/>
        </p:nvSpPr>
        <p:spPr>
          <a:xfrm>
            <a:off x="4101484" y="5886847"/>
            <a:ext cx="455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400" dirty="0"/>
              <a:t>Bilder von der </a:t>
            </a:r>
            <a:r>
              <a:rPr lang="de-CH" sz="1400" dirty="0" err="1"/>
              <a:t>Sparkfun</a:t>
            </a:r>
            <a:r>
              <a:rPr lang="de-CH" sz="1400" dirty="0"/>
              <a:t>- resp. der </a:t>
            </a:r>
            <a:r>
              <a:rPr lang="de-CH" sz="1400" dirty="0" err="1"/>
              <a:t>mbedded</a:t>
            </a:r>
            <a:r>
              <a:rPr lang="de-CH" sz="1400" dirty="0"/>
              <a:t>-Webseite</a:t>
            </a:r>
          </a:p>
        </p:txBody>
      </p:sp>
    </p:spTree>
    <p:extLst>
      <p:ext uri="{BB962C8B-B14F-4D97-AF65-F5344CB8AC3E}">
        <p14:creationId xmlns:p14="http://schemas.microsoft.com/office/powerpoint/2010/main" val="14502452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77F2110-19AC-4602-80D3-EFD4A2CE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610" y="2024295"/>
            <a:ext cx="5612780" cy="420958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Breadboard</a:t>
            </a:r>
            <a:r>
              <a:rPr lang="de-CH" dirty="0"/>
              <a:t> Konfiguration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009D6E-1CFB-432D-A2E3-8B5702B7A1DB}"/>
              </a:ext>
            </a:extLst>
          </p:cNvPr>
          <p:cNvSpPr/>
          <p:nvPr/>
        </p:nvSpPr>
        <p:spPr>
          <a:xfrm>
            <a:off x="2082800" y="2524352"/>
            <a:ext cx="1147124" cy="206216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4E49B8-2A78-4495-A40E-154CCEC54AF0}"/>
              </a:ext>
            </a:extLst>
          </p:cNvPr>
          <p:cNvSpPr/>
          <p:nvPr/>
        </p:nvSpPr>
        <p:spPr>
          <a:xfrm>
            <a:off x="3594100" y="3398041"/>
            <a:ext cx="847725" cy="136683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5AA4803-C515-439C-BBC7-01395734E5FD}"/>
              </a:ext>
            </a:extLst>
          </p:cNvPr>
          <p:cNvSpPr/>
          <p:nvPr/>
        </p:nvSpPr>
        <p:spPr>
          <a:xfrm>
            <a:off x="5464174" y="3872941"/>
            <a:ext cx="1109663" cy="110490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6119FC-DE59-4552-BA15-1E0E73557752}"/>
              </a:ext>
            </a:extLst>
          </p:cNvPr>
          <p:cNvSpPr/>
          <p:nvPr/>
        </p:nvSpPr>
        <p:spPr>
          <a:xfrm>
            <a:off x="5464175" y="5351465"/>
            <a:ext cx="1109663" cy="652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B5EB0B-E4E7-47CD-92FF-05368FB9D07C}"/>
              </a:ext>
            </a:extLst>
          </p:cNvPr>
          <p:cNvSpPr/>
          <p:nvPr/>
        </p:nvSpPr>
        <p:spPr>
          <a:xfrm>
            <a:off x="7654615" y="5349880"/>
            <a:ext cx="1109663" cy="652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Sensor IC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C669156-21C0-4635-A04D-1653D7DF9283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6573838" y="5676111"/>
            <a:ext cx="1080777" cy="158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F4045FE-50A8-49FA-93E2-7E19DC45CEFE}"/>
              </a:ext>
            </a:extLst>
          </p:cNvPr>
          <p:cNvSpPr/>
          <p:nvPr/>
        </p:nvSpPr>
        <p:spPr>
          <a:xfrm>
            <a:off x="7656078" y="4086448"/>
            <a:ext cx="1109663" cy="652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Slave, Zyklischer Buffer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A52607A-8EC4-436C-850C-F1A52D37B6A4}"/>
              </a:ext>
            </a:extLst>
          </p:cNvPr>
          <p:cNvCxnSpPr>
            <a:stCxn id="20" idx="1"/>
            <a:endCxn id="11" idx="3"/>
          </p:cNvCxnSpPr>
          <p:nvPr/>
        </p:nvCxnSpPr>
        <p:spPr>
          <a:xfrm flipH="1">
            <a:off x="6573837" y="4412679"/>
            <a:ext cx="1082241" cy="12713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FE9F7E9B-A866-4F0A-8030-58C9C179064F}"/>
              </a:ext>
            </a:extLst>
          </p:cNvPr>
          <p:cNvSpPr/>
          <p:nvPr/>
        </p:nvSpPr>
        <p:spPr>
          <a:xfrm>
            <a:off x="388143" y="3220479"/>
            <a:ext cx="1109663" cy="652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Master, </a:t>
            </a:r>
            <a:r>
              <a:rPr lang="de-CH" sz="1400" dirty="0" err="1">
                <a:solidFill>
                  <a:schemeClr val="tx1"/>
                </a:solidFill>
              </a:rPr>
              <a:t>Datenak-quisation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F66790-31ED-4977-96C7-8A190E0CEBF9}"/>
              </a:ext>
            </a:extLst>
          </p:cNvPr>
          <p:cNvSpPr/>
          <p:nvPr/>
        </p:nvSpPr>
        <p:spPr>
          <a:xfrm>
            <a:off x="388143" y="4764878"/>
            <a:ext cx="1109663" cy="652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EIA-485</a:t>
            </a:r>
          </a:p>
          <a:p>
            <a:pPr algn="ctr"/>
            <a:r>
              <a:rPr lang="de-CH" sz="1400" dirty="0">
                <a:solidFill>
                  <a:schemeClr val="tx1"/>
                </a:solidFill>
              </a:rPr>
              <a:t>Wandler</a:t>
            </a: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E6240EEB-78CC-4BF2-91F3-42489F711FBC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1497806" y="3546710"/>
            <a:ext cx="584994" cy="87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61D7CCA-9885-4F28-A07D-CE032357D934}"/>
              </a:ext>
            </a:extLst>
          </p:cNvPr>
          <p:cNvCxnSpPr>
            <a:stCxn id="26" idx="3"/>
            <a:endCxn id="9" idx="2"/>
          </p:cNvCxnSpPr>
          <p:nvPr/>
        </p:nvCxnSpPr>
        <p:spPr>
          <a:xfrm flipV="1">
            <a:off x="1497806" y="4764878"/>
            <a:ext cx="2520157" cy="326231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97435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7F301D-86BF-46BD-B0BF-6111236D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7225AF-DE21-4839-B9A2-008FF0E2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0F5A8CD-3C09-426C-9715-BE411AB8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Aliasing Fehler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A3308F9-A8DC-44FB-B466-56FE74D8BD43}"/>
              </a:ext>
            </a:extLst>
          </p:cNvPr>
          <p:cNvGrpSpPr/>
          <p:nvPr/>
        </p:nvGrpSpPr>
        <p:grpSpPr>
          <a:xfrm>
            <a:off x="5331117" y="1667330"/>
            <a:ext cx="3392892" cy="2565400"/>
            <a:chOff x="4710907" y="1824831"/>
            <a:chExt cx="3392892" cy="2565400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1743811F-5F1C-483F-9A75-2D465918365B}"/>
                </a:ext>
              </a:extLst>
            </p:cNvPr>
            <p:cNvGrpSpPr/>
            <p:nvPr/>
          </p:nvGrpSpPr>
          <p:grpSpPr>
            <a:xfrm>
              <a:off x="4710907" y="1824831"/>
              <a:ext cx="3251200" cy="2565400"/>
              <a:chOff x="549275" y="2093913"/>
              <a:chExt cx="3251200" cy="2565400"/>
            </a:xfrm>
          </p:grpSpPr>
          <p:sp>
            <p:nvSpPr>
              <p:cNvPr id="16" name="Rectangle 7">
                <a:extLst>
                  <a:ext uri="{FF2B5EF4-FFF2-40B4-BE49-F238E27FC236}">
                    <a16:creationId xmlns:a16="http://schemas.microsoft.com/office/drawing/2014/main" id="{353A383D-8946-4E77-9EF8-0A51EE6F5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75" y="2093913"/>
                <a:ext cx="3251200" cy="256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CC878CE3-8DD0-4229-B20E-6BFF18502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625" y="2873375"/>
                <a:ext cx="2276475" cy="1008063"/>
              </a:xfrm>
              <a:custGeom>
                <a:avLst/>
                <a:gdLst>
                  <a:gd name="T0" fmla="*/ 22 w 1434"/>
                  <a:gd name="T1" fmla="*/ 157 h 635"/>
                  <a:gd name="T2" fmla="*/ 45 w 1434"/>
                  <a:gd name="T3" fmla="*/ 35 h 635"/>
                  <a:gd name="T4" fmla="*/ 68 w 1434"/>
                  <a:gd name="T5" fmla="*/ 1 h 635"/>
                  <a:gd name="T6" fmla="*/ 90 w 1434"/>
                  <a:gd name="T7" fmla="*/ 66 h 635"/>
                  <a:gd name="T8" fmla="*/ 113 w 1434"/>
                  <a:gd name="T9" fmla="*/ 210 h 635"/>
                  <a:gd name="T10" fmla="*/ 137 w 1434"/>
                  <a:gd name="T11" fmla="*/ 387 h 635"/>
                  <a:gd name="T12" fmla="*/ 159 w 1434"/>
                  <a:gd name="T13" fmla="*/ 542 h 635"/>
                  <a:gd name="T14" fmla="*/ 182 w 1434"/>
                  <a:gd name="T15" fmla="*/ 627 h 635"/>
                  <a:gd name="T16" fmla="*/ 205 w 1434"/>
                  <a:gd name="T17" fmla="*/ 616 h 635"/>
                  <a:gd name="T18" fmla="*/ 228 w 1434"/>
                  <a:gd name="T19" fmla="*/ 512 h 635"/>
                  <a:gd name="T20" fmla="*/ 251 w 1434"/>
                  <a:gd name="T21" fmla="*/ 347 h 635"/>
                  <a:gd name="T22" fmla="*/ 274 w 1434"/>
                  <a:gd name="T23" fmla="*/ 173 h 635"/>
                  <a:gd name="T24" fmla="*/ 297 w 1434"/>
                  <a:gd name="T25" fmla="*/ 44 h 635"/>
                  <a:gd name="T26" fmla="*/ 320 w 1434"/>
                  <a:gd name="T27" fmla="*/ 0 h 635"/>
                  <a:gd name="T28" fmla="*/ 343 w 1434"/>
                  <a:gd name="T29" fmla="*/ 56 h 635"/>
                  <a:gd name="T30" fmla="*/ 366 w 1434"/>
                  <a:gd name="T31" fmla="*/ 193 h 635"/>
                  <a:gd name="T32" fmla="*/ 389 w 1434"/>
                  <a:gd name="T33" fmla="*/ 369 h 635"/>
                  <a:gd name="T34" fmla="*/ 412 w 1434"/>
                  <a:gd name="T35" fmla="*/ 529 h 635"/>
                  <a:gd name="T36" fmla="*/ 435 w 1434"/>
                  <a:gd name="T37" fmla="*/ 623 h 635"/>
                  <a:gd name="T38" fmla="*/ 458 w 1434"/>
                  <a:gd name="T39" fmla="*/ 622 h 635"/>
                  <a:gd name="T40" fmla="*/ 481 w 1434"/>
                  <a:gd name="T41" fmla="*/ 525 h 635"/>
                  <a:gd name="T42" fmla="*/ 504 w 1434"/>
                  <a:gd name="T43" fmla="*/ 365 h 635"/>
                  <a:gd name="T44" fmla="*/ 527 w 1434"/>
                  <a:gd name="T45" fmla="*/ 189 h 635"/>
                  <a:gd name="T46" fmla="*/ 550 w 1434"/>
                  <a:gd name="T47" fmla="*/ 53 h 635"/>
                  <a:gd name="T48" fmla="*/ 573 w 1434"/>
                  <a:gd name="T49" fmla="*/ 0 h 635"/>
                  <a:gd name="T50" fmla="*/ 596 w 1434"/>
                  <a:gd name="T51" fmla="*/ 46 h 635"/>
                  <a:gd name="T52" fmla="*/ 619 w 1434"/>
                  <a:gd name="T53" fmla="*/ 177 h 635"/>
                  <a:gd name="T54" fmla="*/ 642 w 1434"/>
                  <a:gd name="T55" fmla="*/ 351 h 635"/>
                  <a:gd name="T56" fmla="*/ 665 w 1434"/>
                  <a:gd name="T57" fmla="*/ 515 h 635"/>
                  <a:gd name="T58" fmla="*/ 687 w 1434"/>
                  <a:gd name="T59" fmla="*/ 618 h 635"/>
                  <a:gd name="T60" fmla="*/ 710 w 1434"/>
                  <a:gd name="T61" fmla="*/ 626 h 635"/>
                  <a:gd name="T62" fmla="*/ 733 w 1434"/>
                  <a:gd name="T63" fmla="*/ 539 h 635"/>
                  <a:gd name="T64" fmla="*/ 756 w 1434"/>
                  <a:gd name="T65" fmla="*/ 382 h 635"/>
                  <a:gd name="T66" fmla="*/ 779 w 1434"/>
                  <a:gd name="T67" fmla="*/ 205 h 635"/>
                  <a:gd name="T68" fmla="*/ 802 w 1434"/>
                  <a:gd name="T69" fmla="*/ 63 h 635"/>
                  <a:gd name="T70" fmla="*/ 825 w 1434"/>
                  <a:gd name="T71" fmla="*/ 1 h 635"/>
                  <a:gd name="T72" fmla="*/ 848 w 1434"/>
                  <a:gd name="T73" fmla="*/ 37 h 635"/>
                  <a:gd name="T74" fmla="*/ 871 w 1434"/>
                  <a:gd name="T75" fmla="*/ 161 h 635"/>
                  <a:gd name="T76" fmla="*/ 894 w 1434"/>
                  <a:gd name="T77" fmla="*/ 333 h 635"/>
                  <a:gd name="T78" fmla="*/ 917 w 1434"/>
                  <a:gd name="T79" fmla="*/ 501 h 635"/>
                  <a:gd name="T80" fmla="*/ 940 w 1434"/>
                  <a:gd name="T81" fmla="*/ 611 h 635"/>
                  <a:gd name="T82" fmla="*/ 963 w 1434"/>
                  <a:gd name="T83" fmla="*/ 630 h 635"/>
                  <a:gd name="T84" fmla="*/ 986 w 1434"/>
                  <a:gd name="T85" fmla="*/ 551 h 635"/>
                  <a:gd name="T86" fmla="*/ 1009 w 1434"/>
                  <a:gd name="T87" fmla="*/ 400 h 635"/>
                  <a:gd name="T88" fmla="*/ 1032 w 1434"/>
                  <a:gd name="T89" fmla="*/ 223 h 635"/>
                  <a:gd name="T90" fmla="*/ 1055 w 1434"/>
                  <a:gd name="T91" fmla="*/ 75 h 635"/>
                  <a:gd name="T92" fmla="*/ 1078 w 1434"/>
                  <a:gd name="T93" fmla="*/ 3 h 635"/>
                  <a:gd name="T94" fmla="*/ 1101 w 1434"/>
                  <a:gd name="T95" fmla="*/ 29 h 635"/>
                  <a:gd name="T96" fmla="*/ 1124 w 1434"/>
                  <a:gd name="T97" fmla="*/ 145 h 635"/>
                  <a:gd name="T98" fmla="*/ 1147 w 1434"/>
                  <a:gd name="T99" fmla="*/ 315 h 635"/>
                  <a:gd name="T100" fmla="*/ 1170 w 1434"/>
                  <a:gd name="T101" fmla="*/ 486 h 635"/>
                  <a:gd name="T102" fmla="*/ 1193 w 1434"/>
                  <a:gd name="T103" fmla="*/ 604 h 635"/>
                  <a:gd name="T104" fmla="*/ 1215 w 1434"/>
                  <a:gd name="T105" fmla="*/ 633 h 635"/>
                  <a:gd name="T106" fmla="*/ 1238 w 1434"/>
                  <a:gd name="T107" fmla="*/ 563 h 635"/>
                  <a:gd name="T108" fmla="*/ 1262 w 1434"/>
                  <a:gd name="T109" fmla="*/ 417 h 635"/>
                  <a:gd name="T110" fmla="*/ 1284 w 1434"/>
                  <a:gd name="T111" fmla="*/ 240 h 635"/>
                  <a:gd name="T112" fmla="*/ 1307 w 1434"/>
                  <a:gd name="T113" fmla="*/ 87 h 635"/>
                  <a:gd name="T114" fmla="*/ 1330 w 1434"/>
                  <a:gd name="T115" fmla="*/ 6 h 635"/>
                  <a:gd name="T116" fmla="*/ 1353 w 1434"/>
                  <a:gd name="T117" fmla="*/ 22 h 635"/>
                  <a:gd name="T118" fmla="*/ 1376 w 1434"/>
                  <a:gd name="T119" fmla="*/ 131 h 635"/>
                  <a:gd name="T120" fmla="*/ 1399 w 1434"/>
                  <a:gd name="T121" fmla="*/ 297 h 635"/>
                  <a:gd name="T122" fmla="*/ 1422 w 1434"/>
                  <a:gd name="T123" fmla="*/ 47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4" h="635">
                    <a:moveTo>
                      <a:pt x="0" y="317"/>
                    </a:moveTo>
                    <a:lnTo>
                      <a:pt x="1" y="306"/>
                    </a:lnTo>
                    <a:lnTo>
                      <a:pt x="3" y="295"/>
                    </a:lnTo>
                    <a:lnTo>
                      <a:pt x="4" y="284"/>
                    </a:lnTo>
                    <a:lnTo>
                      <a:pt x="6" y="273"/>
                    </a:lnTo>
                    <a:lnTo>
                      <a:pt x="7" y="262"/>
                    </a:lnTo>
                    <a:lnTo>
                      <a:pt x="9" y="251"/>
                    </a:lnTo>
                    <a:lnTo>
                      <a:pt x="10" y="240"/>
                    </a:lnTo>
                    <a:lnTo>
                      <a:pt x="12" y="229"/>
                    </a:lnTo>
                    <a:lnTo>
                      <a:pt x="13" y="218"/>
                    </a:lnTo>
                    <a:lnTo>
                      <a:pt x="15" y="208"/>
                    </a:lnTo>
                    <a:lnTo>
                      <a:pt x="16" y="197"/>
                    </a:lnTo>
                    <a:lnTo>
                      <a:pt x="17" y="187"/>
                    </a:lnTo>
                    <a:lnTo>
                      <a:pt x="19" y="177"/>
                    </a:lnTo>
                    <a:lnTo>
                      <a:pt x="20" y="166"/>
                    </a:lnTo>
                    <a:lnTo>
                      <a:pt x="22" y="157"/>
                    </a:lnTo>
                    <a:lnTo>
                      <a:pt x="23" y="147"/>
                    </a:lnTo>
                    <a:lnTo>
                      <a:pt x="25" y="138"/>
                    </a:lnTo>
                    <a:lnTo>
                      <a:pt x="26" y="129"/>
                    </a:lnTo>
                    <a:lnTo>
                      <a:pt x="27" y="120"/>
                    </a:lnTo>
                    <a:lnTo>
                      <a:pt x="29" y="111"/>
                    </a:lnTo>
                    <a:lnTo>
                      <a:pt x="30" y="103"/>
                    </a:lnTo>
                    <a:lnTo>
                      <a:pt x="32" y="95"/>
                    </a:lnTo>
                    <a:lnTo>
                      <a:pt x="33" y="87"/>
                    </a:lnTo>
                    <a:lnTo>
                      <a:pt x="35" y="79"/>
                    </a:lnTo>
                    <a:lnTo>
                      <a:pt x="36" y="72"/>
                    </a:lnTo>
                    <a:lnTo>
                      <a:pt x="37" y="65"/>
                    </a:lnTo>
                    <a:lnTo>
                      <a:pt x="39" y="58"/>
                    </a:lnTo>
                    <a:lnTo>
                      <a:pt x="40" y="52"/>
                    </a:lnTo>
                    <a:lnTo>
                      <a:pt x="42" y="46"/>
                    </a:lnTo>
                    <a:lnTo>
                      <a:pt x="43" y="40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8" y="26"/>
                    </a:lnTo>
                    <a:lnTo>
                      <a:pt x="49" y="21"/>
                    </a:lnTo>
                    <a:lnTo>
                      <a:pt x="50" y="17"/>
                    </a:lnTo>
                    <a:lnTo>
                      <a:pt x="52" y="14"/>
                    </a:lnTo>
                    <a:lnTo>
                      <a:pt x="53" y="11"/>
                    </a:lnTo>
                    <a:lnTo>
                      <a:pt x="55" y="8"/>
                    </a:lnTo>
                    <a:lnTo>
                      <a:pt x="56" y="6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0" y="1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6" y="0"/>
                    </a:lnTo>
                    <a:lnTo>
                      <a:pt x="68" y="1"/>
                    </a:lnTo>
                    <a:lnTo>
                      <a:pt x="69" y="2"/>
                    </a:lnTo>
                    <a:lnTo>
                      <a:pt x="70" y="4"/>
                    </a:lnTo>
                    <a:lnTo>
                      <a:pt x="72" y="6"/>
                    </a:lnTo>
                    <a:lnTo>
                      <a:pt x="73" y="9"/>
                    </a:lnTo>
                    <a:lnTo>
                      <a:pt x="75" y="11"/>
                    </a:lnTo>
                    <a:lnTo>
                      <a:pt x="76" y="14"/>
                    </a:lnTo>
                    <a:lnTo>
                      <a:pt x="78" y="18"/>
                    </a:lnTo>
                    <a:lnTo>
                      <a:pt x="79" y="22"/>
                    </a:lnTo>
                    <a:lnTo>
                      <a:pt x="81" y="26"/>
                    </a:lnTo>
                    <a:lnTo>
                      <a:pt x="82" y="31"/>
                    </a:lnTo>
                    <a:lnTo>
                      <a:pt x="83" y="36"/>
                    </a:lnTo>
                    <a:lnTo>
                      <a:pt x="85" y="41"/>
                    </a:lnTo>
                    <a:lnTo>
                      <a:pt x="86" y="47"/>
                    </a:lnTo>
                    <a:lnTo>
                      <a:pt x="88" y="53"/>
                    </a:lnTo>
                    <a:lnTo>
                      <a:pt x="89" y="60"/>
                    </a:lnTo>
                    <a:lnTo>
                      <a:pt x="90" y="66"/>
                    </a:lnTo>
                    <a:lnTo>
                      <a:pt x="92" y="73"/>
                    </a:lnTo>
                    <a:lnTo>
                      <a:pt x="93" y="81"/>
                    </a:lnTo>
                    <a:lnTo>
                      <a:pt x="95" y="88"/>
                    </a:lnTo>
                    <a:lnTo>
                      <a:pt x="96" y="96"/>
                    </a:lnTo>
                    <a:lnTo>
                      <a:pt x="98" y="104"/>
                    </a:lnTo>
                    <a:lnTo>
                      <a:pt x="99" y="113"/>
                    </a:lnTo>
                    <a:lnTo>
                      <a:pt x="101" y="122"/>
                    </a:lnTo>
                    <a:lnTo>
                      <a:pt x="102" y="131"/>
                    </a:lnTo>
                    <a:lnTo>
                      <a:pt x="104" y="140"/>
                    </a:lnTo>
                    <a:lnTo>
                      <a:pt x="105" y="149"/>
                    </a:lnTo>
                    <a:lnTo>
                      <a:pt x="106" y="159"/>
                    </a:lnTo>
                    <a:lnTo>
                      <a:pt x="108" y="169"/>
                    </a:lnTo>
                    <a:lnTo>
                      <a:pt x="109" y="178"/>
                    </a:lnTo>
                    <a:lnTo>
                      <a:pt x="111" y="189"/>
                    </a:lnTo>
                    <a:lnTo>
                      <a:pt x="112" y="199"/>
                    </a:lnTo>
                    <a:lnTo>
                      <a:pt x="113" y="210"/>
                    </a:lnTo>
                    <a:lnTo>
                      <a:pt x="115" y="220"/>
                    </a:lnTo>
                    <a:lnTo>
                      <a:pt x="116" y="231"/>
                    </a:lnTo>
                    <a:lnTo>
                      <a:pt x="118" y="242"/>
                    </a:lnTo>
                    <a:lnTo>
                      <a:pt x="119" y="253"/>
                    </a:lnTo>
                    <a:lnTo>
                      <a:pt x="121" y="264"/>
                    </a:lnTo>
                    <a:lnTo>
                      <a:pt x="122" y="275"/>
                    </a:lnTo>
                    <a:lnTo>
                      <a:pt x="123" y="286"/>
                    </a:lnTo>
                    <a:lnTo>
                      <a:pt x="125" y="297"/>
                    </a:lnTo>
                    <a:lnTo>
                      <a:pt x="126" y="309"/>
                    </a:lnTo>
                    <a:lnTo>
                      <a:pt x="128" y="320"/>
                    </a:lnTo>
                    <a:lnTo>
                      <a:pt x="129" y="331"/>
                    </a:lnTo>
                    <a:lnTo>
                      <a:pt x="131" y="342"/>
                    </a:lnTo>
                    <a:lnTo>
                      <a:pt x="132" y="353"/>
                    </a:lnTo>
                    <a:lnTo>
                      <a:pt x="134" y="365"/>
                    </a:lnTo>
                    <a:lnTo>
                      <a:pt x="135" y="375"/>
                    </a:lnTo>
                    <a:lnTo>
                      <a:pt x="137" y="387"/>
                    </a:lnTo>
                    <a:lnTo>
                      <a:pt x="138" y="398"/>
                    </a:lnTo>
                    <a:lnTo>
                      <a:pt x="139" y="408"/>
                    </a:lnTo>
                    <a:lnTo>
                      <a:pt x="141" y="419"/>
                    </a:lnTo>
                    <a:lnTo>
                      <a:pt x="142" y="430"/>
                    </a:lnTo>
                    <a:lnTo>
                      <a:pt x="144" y="440"/>
                    </a:lnTo>
                    <a:lnTo>
                      <a:pt x="145" y="450"/>
                    </a:lnTo>
                    <a:lnTo>
                      <a:pt x="146" y="460"/>
                    </a:lnTo>
                    <a:lnTo>
                      <a:pt x="148" y="470"/>
                    </a:lnTo>
                    <a:lnTo>
                      <a:pt x="149" y="480"/>
                    </a:lnTo>
                    <a:lnTo>
                      <a:pt x="151" y="490"/>
                    </a:lnTo>
                    <a:lnTo>
                      <a:pt x="152" y="499"/>
                    </a:lnTo>
                    <a:lnTo>
                      <a:pt x="154" y="508"/>
                    </a:lnTo>
                    <a:lnTo>
                      <a:pt x="155" y="517"/>
                    </a:lnTo>
                    <a:lnTo>
                      <a:pt x="157" y="525"/>
                    </a:lnTo>
                    <a:lnTo>
                      <a:pt x="158" y="534"/>
                    </a:lnTo>
                    <a:lnTo>
                      <a:pt x="159" y="542"/>
                    </a:lnTo>
                    <a:lnTo>
                      <a:pt x="161" y="550"/>
                    </a:lnTo>
                    <a:lnTo>
                      <a:pt x="162" y="557"/>
                    </a:lnTo>
                    <a:lnTo>
                      <a:pt x="164" y="565"/>
                    </a:lnTo>
                    <a:lnTo>
                      <a:pt x="165" y="572"/>
                    </a:lnTo>
                    <a:lnTo>
                      <a:pt x="167" y="578"/>
                    </a:lnTo>
                    <a:lnTo>
                      <a:pt x="168" y="584"/>
                    </a:lnTo>
                    <a:lnTo>
                      <a:pt x="170" y="590"/>
                    </a:lnTo>
                    <a:lnTo>
                      <a:pt x="171" y="596"/>
                    </a:lnTo>
                    <a:lnTo>
                      <a:pt x="172" y="601"/>
                    </a:lnTo>
                    <a:lnTo>
                      <a:pt x="174" y="606"/>
                    </a:lnTo>
                    <a:lnTo>
                      <a:pt x="175" y="610"/>
                    </a:lnTo>
                    <a:lnTo>
                      <a:pt x="177" y="615"/>
                    </a:lnTo>
                    <a:lnTo>
                      <a:pt x="178" y="618"/>
                    </a:lnTo>
                    <a:lnTo>
                      <a:pt x="179" y="622"/>
                    </a:lnTo>
                    <a:lnTo>
                      <a:pt x="181" y="625"/>
                    </a:lnTo>
                    <a:lnTo>
                      <a:pt x="182" y="627"/>
                    </a:lnTo>
                    <a:lnTo>
                      <a:pt x="184" y="630"/>
                    </a:lnTo>
                    <a:lnTo>
                      <a:pt x="185" y="631"/>
                    </a:lnTo>
                    <a:lnTo>
                      <a:pt x="187" y="633"/>
                    </a:lnTo>
                    <a:lnTo>
                      <a:pt x="188" y="634"/>
                    </a:lnTo>
                    <a:lnTo>
                      <a:pt x="190" y="635"/>
                    </a:lnTo>
                    <a:lnTo>
                      <a:pt x="191" y="635"/>
                    </a:lnTo>
                    <a:lnTo>
                      <a:pt x="193" y="635"/>
                    </a:lnTo>
                    <a:lnTo>
                      <a:pt x="194" y="634"/>
                    </a:lnTo>
                    <a:lnTo>
                      <a:pt x="195" y="633"/>
                    </a:lnTo>
                    <a:lnTo>
                      <a:pt x="197" y="632"/>
                    </a:lnTo>
                    <a:lnTo>
                      <a:pt x="198" y="631"/>
                    </a:lnTo>
                    <a:lnTo>
                      <a:pt x="200" y="629"/>
                    </a:lnTo>
                    <a:lnTo>
                      <a:pt x="201" y="626"/>
                    </a:lnTo>
                    <a:lnTo>
                      <a:pt x="202" y="623"/>
                    </a:lnTo>
                    <a:lnTo>
                      <a:pt x="204" y="620"/>
                    </a:lnTo>
                    <a:lnTo>
                      <a:pt x="205" y="616"/>
                    </a:lnTo>
                    <a:lnTo>
                      <a:pt x="207" y="612"/>
                    </a:lnTo>
                    <a:lnTo>
                      <a:pt x="208" y="608"/>
                    </a:lnTo>
                    <a:lnTo>
                      <a:pt x="210" y="603"/>
                    </a:lnTo>
                    <a:lnTo>
                      <a:pt x="211" y="598"/>
                    </a:lnTo>
                    <a:lnTo>
                      <a:pt x="212" y="593"/>
                    </a:lnTo>
                    <a:lnTo>
                      <a:pt x="214" y="587"/>
                    </a:lnTo>
                    <a:lnTo>
                      <a:pt x="215" y="581"/>
                    </a:lnTo>
                    <a:lnTo>
                      <a:pt x="217" y="574"/>
                    </a:lnTo>
                    <a:lnTo>
                      <a:pt x="218" y="568"/>
                    </a:lnTo>
                    <a:lnTo>
                      <a:pt x="220" y="560"/>
                    </a:lnTo>
                    <a:lnTo>
                      <a:pt x="221" y="553"/>
                    </a:lnTo>
                    <a:lnTo>
                      <a:pt x="223" y="545"/>
                    </a:lnTo>
                    <a:lnTo>
                      <a:pt x="224" y="537"/>
                    </a:lnTo>
                    <a:lnTo>
                      <a:pt x="226" y="529"/>
                    </a:lnTo>
                    <a:lnTo>
                      <a:pt x="227" y="521"/>
                    </a:lnTo>
                    <a:lnTo>
                      <a:pt x="228" y="512"/>
                    </a:lnTo>
                    <a:lnTo>
                      <a:pt x="230" y="503"/>
                    </a:lnTo>
                    <a:lnTo>
                      <a:pt x="231" y="493"/>
                    </a:lnTo>
                    <a:lnTo>
                      <a:pt x="233" y="484"/>
                    </a:lnTo>
                    <a:lnTo>
                      <a:pt x="234" y="474"/>
                    </a:lnTo>
                    <a:lnTo>
                      <a:pt x="235" y="464"/>
                    </a:lnTo>
                    <a:lnTo>
                      <a:pt x="237" y="455"/>
                    </a:lnTo>
                    <a:lnTo>
                      <a:pt x="238" y="444"/>
                    </a:lnTo>
                    <a:lnTo>
                      <a:pt x="240" y="434"/>
                    </a:lnTo>
                    <a:lnTo>
                      <a:pt x="241" y="423"/>
                    </a:lnTo>
                    <a:lnTo>
                      <a:pt x="243" y="413"/>
                    </a:lnTo>
                    <a:lnTo>
                      <a:pt x="244" y="402"/>
                    </a:lnTo>
                    <a:lnTo>
                      <a:pt x="245" y="391"/>
                    </a:lnTo>
                    <a:lnTo>
                      <a:pt x="247" y="380"/>
                    </a:lnTo>
                    <a:lnTo>
                      <a:pt x="248" y="369"/>
                    </a:lnTo>
                    <a:lnTo>
                      <a:pt x="250" y="358"/>
                    </a:lnTo>
                    <a:lnTo>
                      <a:pt x="251" y="347"/>
                    </a:lnTo>
                    <a:lnTo>
                      <a:pt x="253" y="335"/>
                    </a:lnTo>
                    <a:lnTo>
                      <a:pt x="254" y="324"/>
                    </a:lnTo>
                    <a:lnTo>
                      <a:pt x="256" y="313"/>
                    </a:lnTo>
                    <a:lnTo>
                      <a:pt x="257" y="302"/>
                    </a:lnTo>
                    <a:lnTo>
                      <a:pt x="258" y="291"/>
                    </a:lnTo>
                    <a:lnTo>
                      <a:pt x="260" y="279"/>
                    </a:lnTo>
                    <a:lnTo>
                      <a:pt x="261" y="268"/>
                    </a:lnTo>
                    <a:lnTo>
                      <a:pt x="263" y="257"/>
                    </a:lnTo>
                    <a:lnTo>
                      <a:pt x="264" y="246"/>
                    </a:lnTo>
                    <a:lnTo>
                      <a:pt x="265" y="235"/>
                    </a:lnTo>
                    <a:lnTo>
                      <a:pt x="267" y="225"/>
                    </a:lnTo>
                    <a:lnTo>
                      <a:pt x="268" y="214"/>
                    </a:lnTo>
                    <a:lnTo>
                      <a:pt x="270" y="203"/>
                    </a:lnTo>
                    <a:lnTo>
                      <a:pt x="271" y="193"/>
                    </a:lnTo>
                    <a:lnTo>
                      <a:pt x="273" y="183"/>
                    </a:lnTo>
                    <a:lnTo>
                      <a:pt x="274" y="173"/>
                    </a:lnTo>
                    <a:lnTo>
                      <a:pt x="276" y="163"/>
                    </a:lnTo>
                    <a:lnTo>
                      <a:pt x="277" y="153"/>
                    </a:lnTo>
                    <a:lnTo>
                      <a:pt x="279" y="143"/>
                    </a:lnTo>
                    <a:lnTo>
                      <a:pt x="280" y="134"/>
                    </a:lnTo>
                    <a:lnTo>
                      <a:pt x="281" y="125"/>
                    </a:lnTo>
                    <a:lnTo>
                      <a:pt x="283" y="116"/>
                    </a:lnTo>
                    <a:lnTo>
                      <a:pt x="284" y="108"/>
                    </a:lnTo>
                    <a:lnTo>
                      <a:pt x="286" y="99"/>
                    </a:lnTo>
                    <a:lnTo>
                      <a:pt x="287" y="91"/>
                    </a:lnTo>
                    <a:lnTo>
                      <a:pt x="289" y="84"/>
                    </a:lnTo>
                    <a:lnTo>
                      <a:pt x="290" y="76"/>
                    </a:lnTo>
                    <a:lnTo>
                      <a:pt x="291" y="69"/>
                    </a:lnTo>
                    <a:lnTo>
                      <a:pt x="293" y="62"/>
                    </a:lnTo>
                    <a:lnTo>
                      <a:pt x="294" y="56"/>
                    </a:lnTo>
                    <a:lnTo>
                      <a:pt x="296" y="49"/>
                    </a:lnTo>
                    <a:lnTo>
                      <a:pt x="297" y="44"/>
                    </a:lnTo>
                    <a:lnTo>
                      <a:pt x="298" y="38"/>
                    </a:lnTo>
                    <a:lnTo>
                      <a:pt x="300" y="33"/>
                    </a:lnTo>
                    <a:lnTo>
                      <a:pt x="301" y="28"/>
                    </a:lnTo>
                    <a:lnTo>
                      <a:pt x="303" y="24"/>
                    </a:lnTo>
                    <a:lnTo>
                      <a:pt x="304" y="20"/>
                    </a:lnTo>
                    <a:lnTo>
                      <a:pt x="306" y="16"/>
                    </a:lnTo>
                    <a:lnTo>
                      <a:pt x="307" y="13"/>
                    </a:lnTo>
                    <a:lnTo>
                      <a:pt x="309" y="10"/>
                    </a:lnTo>
                    <a:lnTo>
                      <a:pt x="310" y="7"/>
                    </a:lnTo>
                    <a:lnTo>
                      <a:pt x="312" y="5"/>
                    </a:lnTo>
                    <a:lnTo>
                      <a:pt x="313" y="3"/>
                    </a:lnTo>
                    <a:lnTo>
                      <a:pt x="315" y="2"/>
                    </a:lnTo>
                    <a:lnTo>
                      <a:pt x="316" y="1"/>
                    </a:lnTo>
                    <a:lnTo>
                      <a:pt x="317" y="0"/>
                    </a:lnTo>
                    <a:lnTo>
                      <a:pt x="319" y="0"/>
                    </a:lnTo>
                    <a:lnTo>
                      <a:pt x="320" y="0"/>
                    </a:lnTo>
                    <a:lnTo>
                      <a:pt x="322" y="1"/>
                    </a:lnTo>
                    <a:lnTo>
                      <a:pt x="323" y="2"/>
                    </a:lnTo>
                    <a:lnTo>
                      <a:pt x="324" y="3"/>
                    </a:lnTo>
                    <a:lnTo>
                      <a:pt x="326" y="5"/>
                    </a:lnTo>
                    <a:lnTo>
                      <a:pt x="327" y="7"/>
                    </a:lnTo>
                    <a:lnTo>
                      <a:pt x="329" y="10"/>
                    </a:lnTo>
                    <a:lnTo>
                      <a:pt x="330" y="13"/>
                    </a:lnTo>
                    <a:lnTo>
                      <a:pt x="332" y="16"/>
                    </a:lnTo>
                    <a:lnTo>
                      <a:pt x="333" y="20"/>
                    </a:lnTo>
                    <a:lnTo>
                      <a:pt x="334" y="24"/>
                    </a:lnTo>
                    <a:lnTo>
                      <a:pt x="336" y="28"/>
                    </a:lnTo>
                    <a:lnTo>
                      <a:pt x="337" y="33"/>
                    </a:lnTo>
                    <a:lnTo>
                      <a:pt x="339" y="38"/>
                    </a:lnTo>
                    <a:lnTo>
                      <a:pt x="340" y="44"/>
                    </a:lnTo>
                    <a:lnTo>
                      <a:pt x="342" y="49"/>
                    </a:lnTo>
                    <a:lnTo>
                      <a:pt x="343" y="56"/>
                    </a:lnTo>
                    <a:lnTo>
                      <a:pt x="345" y="62"/>
                    </a:lnTo>
                    <a:lnTo>
                      <a:pt x="346" y="69"/>
                    </a:lnTo>
                    <a:lnTo>
                      <a:pt x="347" y="76"/>
                    </a:lnTo>
                    <a:lnTo>
                      <a:pt x="349" y="84"/>
                    </a:lnTo>
                    <a:lnTo>
                      <a:pt x="350" y="91"/>
                    </a:lnTo>
                    <a:lnTo>
                      <a:pt x="352" y="99"/>
                    </a:lnTo>
                    <a:lnTo>
                      <a:pt x="353" y="108"/>
                    </a:lnTo>
                    <a:lnTo>
                      <a:pt x="354" y="116"/>
                    </a:lnTo>
                    <a:lnTo>
                      <a:pt x="356" y="125"/>
                    </a:lnTo>
                    <a:lnTo>
                      <a:pt x="357" y="134"/>
                    </a:lnTo>
                    <a:lnTo>
                      <a:pt x="359" y="143"/>
                    </a:lnTo>
                    <a:lnTo>
                      <a:pt x="360" y="153"/>
                    </a:lnTo>
                    <a:lnTo>
                      <a:pt x="362" y="163"/>
                    </a:lnTo>
                    <a:lnTo>
                      <a:pt x="363" y="173"/>
                    </a:lnTo>
                    <a:lnTo>
                      <a:pt x="365" y="183"/>
                    </a:lnTo>
                    <a:lnTo>
                      <a:pt x="366" y="193"/>
                    </a:lnTo>
                    <a:lnTo>
                      <a:pt x="368" y="203"/>
                    </a:lnTo>
                    <a:lnTo>
                      <a:pt x="369" y="214"/>
                    </a:lnTo>
                    <a:lnTo>
                      <a:pt x="370" y="225"/>
                    </a:lnTo>
                    <a:lnTo>
                      <a:pt x="372" y="235"/>
                    </a:lnTo>
                    <a:lnTo>
                      <a:pt x="373" y="246"/>
                    </a:lnTo>
                    <a:lnTo>
                      <a:pt x="375" y="257"/>
                    </a:lnTo>
                    <a:lnTo>
                      <a:pt x="376" y="268"/>
                    </a:lnTo>
                    <a:lnTo>
                      <a:pt x="378" y="279"/>
                    </a:lnTo>
                    <a:lnTo>
                      <a:pt x="379" y="291"/>
                    </a:lnTo>
                    <a:lnTo>
                      <a:pt x="380" y="302"/>
                    </a:lnTo>
                    <a:lnTo>
                      <a:pt x="382" y="313"/>
                    </a:lnTo>
                    <a:lnTo>
                      <a:pt x="383" y="324"/>
                    </a:lnTo>
                    <a:lnTo>
                      <a:pt x="385" y="335"/>
                    </a:lnTo>
                    <a:lnTo>
                      <a:pt x="386" y="347"/>
                    </a:lnTo>
                    <a:lnTo>
                      <a:pt x="387" y="358"/>
                    </a:lnTo>
                    <a:lnTo>
                      <a:pt x="389" y="369"/>
                    </a:lnTo>
                    <a:lnTo>
                      <a:pt x="390" y="380"/>
                    </a:lnTo>
                    <a:lnTo>
                      <a:pt x="392" y="391"/>
                    </a:lnTo>
                    <a:lnTo>
                      <a:pt x="393" y="402"/>
                    </a:lnTo>
                    <a:lnTo>
                      <a:pt x="395" y="413"/>
                    </a:lnTo>
                    <a:lnTo>
                      <a:pt x="396" y="423"/>
                    </a:lnTo>
                    <a:lnTo>
                      <a:pt x="398" y="434"/>
                    </a:lnTo>
                    <a:lnTo>
                      <a:pt x="399" y="444"/>
                    </a:lnTo>
                    <a:lnTo>
                      <a:pt x="401" y="455"/>
                    </a:lnTo>
                    <a:lnTo>
                      <a:pt x="402" y="464"/>
                    </a:lnTo>
                    <a:lnTo>
                      <a:pt x="403" y="474"/>
                    </a:lnTo>
                    <a:lnTo>
                      <a:pt x="405" y="484"/>
                    </a:lnTo>
                    <a:lnTo>
                      <a:pt x="406" y="493"/>
                    </a:lnTo>
                    <a:lnTo>
                      <a:pt x="408" y="503"/>
                    </a:lnTo>
                    <a:lnTo>
                      <a:pt x="409" y="512"/>
                    </a:lnTo>
                    <a:lnTo>
                      <a:pt x="410" y="521"/>
                    </a:lnTo>
                    <a:lnTo>
                      <a:pt x="412" y="529"/>
                    </a:lnTo>
                    <a:lnTo>
                      <a:pt x="413" y="537"/>
                    </a:lnTo>
                    <a:lnTo>
                      <a:pt x="415" y="545"/>
                    </a:lnTo>
                    <a:lnTo>
                      <a:pt x="416" y="553"/>
                    </a:lnTo>
                    <a:lnTo>
                      <a:pt x="418" y="560"/>
                    </a:lnTo>
                    <a:lnTo>
                      <a:pt x="419" y="568"/>
                    </a:lnTo>
                    <a:lnTo>
                      <a:pt x="421" y="574"/>
                    </a:lnTo>
                    <a:lnTo>
                      <a:pt x="422" y="581"/>
                    </a:lnTo>
                    <a:lnTo>
                      <a:pt x="423" y="587"/>
                    </a:lnTo>
                    <a:lnTo>
                      <a:pt x="425" y="593"/>
                    </a:lnTo>
                    <a:lnTo>
                      <a:pt x="426" y="598"/>
                    </a:lnTo>
                    <a:lnTo>
                      <a:pt x="428" y="603"/>
                    </a:lnTo>
                    <a:lnTo>
                      <a:pt x="429" y="608"/>
                    </a:lnTo>
                    <a:lnTo>
                      <a:pt x="431" y="612"/>
                    </a:lnTo>
                    <a:lnTo>
                      <a:pt x="432" y="616"/>
                    </a:lnTo>
                    <a:lnTo>
                      <a:pt x="434" y="620"/>
                    </a:lnTo>
                    <a:lnTo>
                      <a:pt x="435" y="623"/>
                    </a:lnTo>
                    <a:lnTo>
                      <a:pt x="436" y="626"/>
                    </a:lnTo>
                    <a:lnTo>
                      <a:pt x="438" y="629"/>
                    </a:lnTo>
                    <a:lnTo>
                      <a:pt x="439" y="631"/>
                    </a:lnTo>
                    <a:lnTo>
                      <a:pt x="441" y="632"/>
                    </a:lnTo>
                    <a:lnTo>
                      <a:pt x="442" y="633"/>
                    </a:lnTo>
                    <a:lnTo>
                      <a:pt x="443" y="634"/>
                    </a:lnTo>
                    <a:lnTo>
                      <a:pt x="445" y="635"/>
                    </a:lnTo>
                    <a:lnTo>
                      <a:pt x="446" y="635"/>
                    </a:lnTo>
                    <a:lnTo>
                      <a:pt x="448" y="635"/>
                    </a:lnTo>
                    <a:lnTo>
                      <a:pt x="449" y="634"/>
                    </a:lnTo>
                    <a:lnTo>
                      <a:pt x="451" y="633"/>
                    </a:lnTo>
                    <a:lnTo>
                      <a:pt x="452" y="631"/>
                    </a:lnTo>
                    <a:lnTo>
                      <a:pt x="454" y="630"/>
                    </a:lnTo>
                    <a:lnTo>
                      <a:pt x="455" y="627"/>
                    </a:lnTo>
                    <a:lnTo>
                      <a:pt x="456" y="625"/>
                    </a:lnTo>
                    <a:lnTo>
                      <a:pt x="458" y="622"/>
                    </a:lnTo>
                    <a:lnTo>
                      <a:pt x="459" y="618"/>
                    </a:lnTo>
                    <a:lnTo>
                      <a:pt x="461" y="615"/>
                    </a:lnTo>
                    <a:lnTo>
                      <a:pt x="462" y="610"/>
                    </a:lnTo>
                    <a:lnTo>
                      <a:pt x="464" y="606"/>
                    </a:lnTo>
                    <a:lnTo>
                      <a:pt x="465" y="601"/>
                    </a:lnTo>
                    <a:lnTo>
                      <a:pt x="467" y="596"/>
                    </a:lnTo>
                    <a:lnTo>
                      <a:pt x="468" y="590"/>
                    </a:lnTo>
                    <a:lnTo>
                      <a:pt x="469" y="584"/>
                    </a:lnTo>
                    <a:lnTo>
                      <a:pt x="471" y="578"/>
                    </a:lnTo>
                    <a:lnTo>
                      <a:pt x="472" y="572"/>
                    </a:lnTo>
                    <a:lnTo>
                      <a:pt x="474" y="565"/>
                    </a:lnTo>
                    <a:lnTo>
                      <a:pt x="475" y="557"/>
                    </a:lnTo>
                    <a:lnTo>
                      <a:pt x="476" y="550"/>
                    </a:lnTo>
                    <a:lnTo>
                      <a:pt x="478" y="542"/>
                    </a:lnTo>
                    <a:lnTo>
                      <a:pt x="479" y="534"/>
                    </a:lnTo>
                    <a:lnTo>
                      <a:pt x="481" y="525"/>
                    </a:lnTo>
                    <a:lnTo>
                      <a:pt x="482" y="517"/>
                    </a:lnTo>
                    <a:lnTo>
                      <a:pt x="484" y="508"/>
                    </a:lnTo>
                    <a:lnTo>
                      <a:pt x="485" y="499"/>
                    </a:lnTo>
                    <a:lnTo>
                      <a:pt x="487" y="490"/>
                    </a:lnTo>
                    <a:lnTo>
                      <a:pt x="488" y="480"/>
                    </a:lnTo>
                    <a:lnTo>
                      <a:pt x="490" y="470"/>
                    </a:lnTo>
                    <a:lnTo>
                      <a:pt x="491" y="460"/>
                    </a:lnTo>
                    <a:lnTo>
                      <a:pt x="492" y="450"/>
                    </a:lnTo>
                    <a:lnTo>
                      <a:pt x="494" y="440"/>
                    </a:lnTo>
                    <a:lnTo>
                      <a:pt x="495" y="430"/>
                    </a:lnTo>
                    <a:lnTo>
                      <a:pt x="497" y="419"/>
                    </a:lnTo>
                    <a:lnTo>
                      <a:pt x="498" y="408"/>
                    </a:lnTo>
                    <a:lnTo>
                      <a:pt x="499" y="398"/>
                    </a:lnTo>
                    <a:lnTo>
                      <a:pt x="501" y="387"/>
                    </a:lnTo>
                    <a:lnTo>
                      <a:pt x="502" y="375"/>
                    </a:lnTo>
                    <a:lnTo>
                      <a:pt x="504" y="365"/>
                    </a:lnTo>
                    <a:lnTo>
                      <a:pt x="505" y="353"/>
                    </a:lnTo>
                    <a:lnTo>
                      <a:pt x="507" y="342"/>
                    </a:lnTo>
                    <a:lnTo>
                      <a:pt x="508" y="331"/>
                    </a:lnTo>
                    <a:lnTo>
                      <a:pt x="509" y="320"/>
                    </a:lnTo>
                    <a:lnTo>
                      <a:pt x="511" y="309"/>
                    </a:lnTo>
                    <a:lnTo>
                      <a:pt x="512" y="297"/>
                    </a:lnTo>
                    <a:lnTo>
                      <a:pt x="514" y="286"/>
                    </a:lnTo>
                    <a:lnTo>
                      <a:pt x="515" y="275"/>
                    </a:lnTo>
                    <a:lnTo>
                      <a:pt x="517" y="264"/>
                    </a:lnTo>
                    <a:lnTo>
                      <a:pt x="518" y="253"/>
                    </a:lnTo>
                    <a:lnTo>
                      <a:pt x="520" y="242"/>
                    </a:lnTo>
                    <a:lnTo>
                      <a:pt x="521" y="231"/>
                    </a:lnTo>
                    <a:lnTo>
                      <a:pt x="523" y="220"/>
                    </a:lnTo>
                    <a:lnTo>
                      <a:pt x="524" y="210"/>
                    </a:lnTo>
                    <a:lnTo>
                      <a:pt x="525" y="199"/>
                    </a:lnTo>
                    <a:lnTo>
                      <a:pt x="527" y="189"/>
                    </a:lnTo>
                    <a:lnTo>
                      <a:pt x="528" y="178"/>
                    </a:lnTo>
                    <a:lnTo>
                      <a:pt x="530" y="169"/>
                    </a:lnTo>
                    <a:lnTo>
                      <a:pt x="531" y="159"/>
                    </a:lnTo>
                    <a:lnTo>
                      <a:pt x="532" y="149"/>
                    </a:lnTo>
                    <a:lnTo>
                      <a:pt x="534" y="140"/>
                    </a:lnTo>
                    <a:lnTo>
                      <a:pt x="535" y="131"/>
                    </a:lnTo>
                    <a:lnTo>
                      <a:pt x="537" y="122"/>
                    </a:lnTo>
                    <a:lnTo>
                      <a:pt x="538" y="113"/>
                    </a:lnTo>
                    <a:lnTo>
                      <a:pt x="540" y="104"/>
                    </a:lnTo>
                    <a:lnTo>
                      <a:pt x="541" y="96"/>
                    </a:lnTo>
                    <a:lnTo>
                      <a:pt x="543" y="88"/>
                    </a:lnTo>
                    <a:lnTo>
                      <a:pt x="544" y="81"/>
                    </a:lnTo>
                    <a:lnTo>
                      <a:pt x="545" y="73"/>
                    </a:lnTo>
                    <a:lnTo>
                      <a:pt x="547" y="66"/>
                    </a:lnTo>
                    <a:lnTo>
                      <a:pt x="548" y="60"/>
                    </a:lnTo>
                    <a:lnTo>
                      <a:pt x="550" y="53"/>
                    </a:lnTo>
                    <a:lnTo>
                      <a:pt x="551" y="47"/>
                    </a:lnTo>
                    <a:lnTo>
                      <a:pt x="553" y="41"/>
                    </a:lnTo>
                    <a:lnTo>
                      <a:pt x="554" y="36"/>
                    </a:lnTo>
                    <a:lnTo>
                      <a:pt x="555" y="31"/>
                    </a:lnTo>
                    <a:lnTo>
                      <a:pt x="557" y="26"/>
                    </a:lnTo>
                    <a:lnTo>
                      <a:pt x="558" y="22"/>
                    </a:lnTo>
                    <a:lnTo>
                      <a:pt x="560" y="18"/>
                    </a:lnTo>
                    <a:lnTo>
                      <a:pt x="561" y="14"/>
                    </a:lnTo>
                    <a:lnTo>
                      <a:pt x="562" y="11"/>
                    </a:lnTo>
                    <a:lnTo>
                      <a:pt x="564" y="9"/>
                    </a:lnTo>
                    <a:lnTo>
                      <a:pt x="565" y="6"/>
                    </a:lnTo>
                    <a:lnTo>
                      <a:pt x="567" y="4"/>
                    </a:lnTo>
                    <a:lnTo>
                      <a:pt x="568" y="2"/>
                    </a:lnTo>
                    <a:lnTo>
                      <a:pt x="570" y="1"/>
                    </a:lnTo>
                    <a:lnTo>
                      <a:pt x="571" y="0"/>
                    </a:lnTo>
                    <a:lnTo>
                      <a:pt x="573" y="0"/>
                    </a:lnTo>
                    <a:lnTo>
                      <a:pt x="574" y="0"/>
                    </a:lnTo>
                    <a:lnTo>
                      <a:pt x="576" y="0"/>
                    </a:lnTo>
                    <a:lnTo>
                      <a:pt x="577" y="1"/>
                    </a:lnTo>
                    <a:lnTo>
                      <a:pt x="579" y="2"/>
                    </a:lnTo>
                    <a:lnTo>
                      <a:pt x="580" y="4"/>
                    </a:lnTo>
                    <a:lnTo>
                      <a:pt x="581" y="6"/>
                    </a:lnTo>
                    <a:lnTo>
                      <a:pt x="583" y="8"/>
                    </a:lnTo>
                    <a:lnTo>
                      <a:pt x="584" y="11"/>
                    </a:lnTo>
                    <a:lnTo>
                      <a:pt x="586" y="14"/>
                    </a:lnTo>
                    <a:lnTo>
                      <a:pt x="587" y="17"/>
                    </a:lnTo>
                    <a:lnTo>
                      <a:pt x="588" y="21"/>
                    </a:lnTo>
                    <a:lnTo>
                      <a:pt x="590" y="26"/>
                    </a:lnTo>
                    <a:lnTo>
                      <a:pt x="591" y="30"/>
                    </a:lnTo>
                    <a:lnTo>
                      <a:pt x="593" y="35"/>
                    </a:lnTo>
                    <a:lnTo>
                      <a:pt x="594" y="40"/>
                    </a:lnTo>
                    <a:lnTo>
                      <a:pt x="596" y="46"/>
                    </a:lnTo>
                    <a:lnTo>
                      <a:pt x="597" y="52"/>
                    </a:lnTo>
                    <a:lnTo>
                      <a:pt x="598" y="58"/>
                    </a:lnTo>
                    <a:lnTo>
                      <a:pt x="600" y="65"/>
                    </a:lnTo>
                    <a:lnTo>
                      <a:pt x="601" y="72"/>
                    </a:lnTo>
                    <a:lnTo>
                      <a:pt x="603" y="79"/>
                    </a:lnTo>
                    <a:lnTo>
                      <a:pt x="604" y="87"/>
                    </a:lnTo>
                    <a:lnTo>
                      <a:pt x="606" y="95"/>
                    </a:lnTo>
                    <a:lnTo>
                      <a:pt x="607" y="103"/>
                    </a:lnTo>
                    <a:lnTo>
                      <a:pt x="609" y="111"/>
                    </a:lnTo>
                    <a:lnTo>
                      <a:pt x="610" y="120"/>
                    </a:lnTo>
                    <a:lnTo>
                      <a:pt x="612" y="129"/>
                    </a:lnTo>
                    <a:lnTo>
                      <a:pt x="613" y="138"/>
                    </a:lnTo>
                    <a:lnTo>
                      <a:pt x="614" y="147"/>
                    </a:lnTo>
                    <a:lnTo>
                      <a:pt x="616" y="157"/>
                    </a:lnTo>
                    <a:lnTo>
                      <a:pt x="617" y="166"/>
                    </a:lnTo>
                    <a:lnTo>
                      <a:pt x="619" y="177"/>
                    </a:lnTo>
                    <a:lnTo>
                      <a:pt x="620" y="187"/>
                    </a:lnTo>
                    <a:lnTo>
                      <a:pt x="621" y="197"/>
                    </a:lnTo>
                    <a:lnTo>
                      <a:pt x="623" y="208"/>
                    </a:lnTo>
                    <a:lnTo>
                      <a:pt x="624" y="218"/>
                    </a:lnTo>
                    <a:lnTo>
                      <a:pt x="626" y="229"/>
                    </a:lnTo>
                    <a:lnTo>
                      <a:pt x="627" y="240"/>
                    </a:lnTo>
                    <a:lnTo>
                      <a:pt x="629" y="251"/>
                    </a:lnTo>
                    <a:lnTo>
                      <a:pt x="630" y="262"/>
                    </a:lnTo>
                    <a:lnTo>
                      <a:pt x="631" y="273"/>
                    </a:lnTo>
                    <a:lnTo>
                      <a:pt x="633" y="284"/>
                    </a:lnTo>
                    <a:lnTo>
                      <a:pt x="634" y="295"/>
                    </a:lnTo>
                    <a:lnTo>
                      <a:pt x="636" y="306"/>
                    </a:lnTo>
                    <a:lnTo>
                      <a:pt x="637" y="317"/>
                    </a:lnTo>
                    <a:lnTo>
                      <a:pt x="639" y="329"/>
                    </a:lnTo>
                    <a:lnTo>
                      <a:pt x="640" y="340"/>
                    </a:lnTo>
                    <a:lnTo>
                      <a:pt x="642" y="351"/>
                    </a:lnTo>
                    <a:lnTo>
                      <a:pt x="643" y="362"/>
                    </a:lnTo>
                    <a:lnTo>
                      <a:pt x="644" y="373"/>
                    </a:lnTo>
                    <a:lnTo>
                      <a:pt x="646" y="385"/>
                    </a:lnTo>
                    <a:lnTo>
                      <a:pt x="647" y="395"/>
                    </a:lnTo>
                    <a:lnTo>
                      <a:pt x="649" y="406"/>
                    </a:lnTo>
                    <a:lnTo>
                      <a:pt x="650" y="417"/>
                    </a:lnTo>
                    <a:lnTo>
                      <a:pt x="651" y="427"/>
                    </a:lnTo>
                    <a:lnTo>
                      <a:pt x="653" y="438"/>
                    </a:lnTo>
                    <a:lnTo>
                      <a:pt x="654" y="448"/>
                    </a:lnTo>
                    <a:lnTo>
                      <a:pt x="656" y="458"/>
                    </a:lnTo>
                    <a:lnTo>
                      <a:pt x="657" y="469"/>
                    </a:lnTo>
                    <a:lnTo>
                      <a:pt x="659" y="478"/>
                    </a:lnTo>
                    <a:lnTo>
                      <a:pt x="660" y="488"/>
                    </a:lnTo>
                    <a:lnTo>
                      <a:pt x="662" y="497"/>
                    </a:lnTo>
                    <a:lnTo>
                      <a:pt x="663" y="506"/>
                    </a:lnTo>
                    <a:lnTo>
                      <a:pt x="665" y="515"/>
                    </a:lnTo>
                    <a:lnTo>
                      <a:pt x="666" y="524"/>
                    </a:lnTo>
                    <a:lnTo>
                      <a:pt x="667" y="532"/>
                    </a:lnTo>
                    <a:lnTo>
                      <a:pt x="669" y="540"/>
                    </a:lnTo>
                    <a:lnTo>
                      <a:pt x="670" y="548"/>
                    </a:lnTo>
                    <a:lnTo>
                      <a:pt x="672" y="556"/>
                    </a:lnTo>
                    <a:lnTo>
                      <a:pt x="673" y="563"/>
                    </a:lnTo>
                    <a:lnTo>
                      <a:pt x="675" y="570"/>
                    </a:lnTo>
                    <a:lnTo>
                      <a:pt x="676" y="577"/>
                    </a:lnTo>
                    <a:lnTo>
                      <a:pt x="677" y="583"/>
                    </a:lnTo>
                    <a:lnTo>
                      <a:pt x="679" y="589"/>
                    </a:lnTo>
                    <a:lnTo>
                      <a:pt x="680" y="595"/>
                    </a:lnTo>
                    <a:lnTo>
                      <a:pt x="682" y="600"/>
                    </a:lnTo>
                    <a:lnTo>
                      <a:pt x="683" y="605"/>
                    </a:lnTo>
                    <a:lnTo>
                      <a:pt x="684" y="610"/>
                    </a:lnTo>
                    <a:lnTo>
                      <a:pt x="686" y="614"/>
                    </a:lnTo>
                    <a:lnTo>
                      <a:pt x="687" y="618"/>
                    </a:lnTo>
                    <a:lnTo>
                      <a:pt x="689" y="621"/>
                    </a:lnTo>
                    <a:lnTo>
                      <a:pt x="690" y="624"/>
                    </a:lnTo>
                    <a:lnTo>
                      <a:pt x="692" y="627"/>
                    </a:lnTo>
                    <a:lnTo>
                      <a:pt x="693" y="629"/>
                    </a:lnTo>
                    <a:lnTo>
                      <a:pt x="695" y="631"/>
                    </a:lnTo>
                    <a:lnTo>
                      <a:pt x="696" y="633"/>
                    </a:lnTo>
                    <a:lnTo>
                      <a:pt x="698" y="634"/>
                    </a:lnTo>
                    <a:lnTo>
                      <a:pt x="699" y="635"/>
                    </a:lnTo>
                    <a:lnTo>
                      <a:pt x="700" y="635"/>
                    </a:lnTo>
                    <a:lnTo>
                      <a:pt x="702" y="635"/>
                    </a:lnTo>
                    <a:lnTo>
                      <a:pt x="703" y="635"/>
                    </a:lnTo>
                    <a:lnTo>
                      <a:pt x="705" y="634"/>
                    </a:lnTo>
                    <a:lnTo>
                      <a:pt x="706" y="633"/>
                    </a:lnTo>
                    <a:lnTo>
                      <a:pt x="707" y="631"/>
                    </a:lnTo>
                    <a:lnTo>
                      <a:pt x="709" y="629"/>
                    </a:lnTo>
                    <a:lnTo>
                      <a:pt x="710" y="626"/>
                    </a:lnTo>
                    <a:lnTo>
                      <a:pt x="712" y="624"/>
                    </a:lnTo>
                    <a:lnTo>
                      <a:pt x="713" y="620"/>
                    </a:lnTo>
                    <a:lnTo>
                      <a:pt x="715" y="617"/>
                    </a:lnTo>
                    <a:lnTo>
                      <a:pt x="716" y="613"/>
                    </a:lnTo>
                    <a:lnTo>
                      <a:pt x="718" y="609"/>
                    </a:lnTo>
                    <a:lnTo>
                      <a:pt x="719" y="604"/>
                    </a:lnTo>
                    <a:lnTo>
                      <a:pt x="720" y="599"/>
                    </a:lnTo>
                    <a:lnTo>
                      <a:pt x="722" y="593"/>
                    </a:lnTo>
                    <a:lnTo>
                      <a:pt x="723" y="588"/>
                    </a:lnTo>
                    <a:lnTo>
                      <a:pt x="725" y="582"/>
                    </a:lnTo>
                    <a:lnTo>
                      <a:pt x="726" y="575"/>
                    </a:lnTo>
                    <a:lnTo>
                      <a:pt x="728" y="569"/>
                    </a:lnTo>
                    <a:lnTo>
                      <a:pt x="729" y="562"/>
                    </a:lnTo>
                    <a:lnTo>
                      <a:pt x="731" y="554"/>
                    </a:lnTo>
                    <a:lnTo>
                      <a:pt x="732" y="547"/>
                    </a:lnTo>
                    <a:lnTo>
                      <a:pt x="733" y="539"/>
                    </a:lnTo>
                    <a:lnTo>
                      <a:pt x="735" y="531"/>
                    </a:lnTo>
                    <a:lnTo>
                      <a:pt x="736" y="522"/>
                    </a:lnTo>
                    <a:lnTo>
                      <a:pt x="738" y="514"/>
                    </a:lnTo>
                    <a:lnTo>
                      <a:pt x="739" y="504"/>
                    </a:lnTo>
                    <a:lnTo>
                      <a:pt x="740" y="495"/>
                    </a:lnTo>
                    <a:lnTo>
                      <a:pt x="742" y="486"/>
                    </a:lnTo>
                    <a:lnTo>
                      <a:pt x="743" y="476"/>
                    </a:lnTo>
                    <a:lnTo>
                      <a:pt x="745" y="467"/>
                    </a:lnTo>
                    <a:lnTo>
                      <a:pt x="746" y="456"/>
                    </a:lnTo>
                    <a:lnTo>
                      <a:pt x="748" y="446"/>
                    </a:lnTo>
                    <a:lnTo>
                      <a:pt x="749" y="436"/>
                    </a:lnTo>
                    <a:lnTo>
                      <a:pt x="751" y="425"/>
                    </a:lnTo>
                    <a:lnTo>
                      <a:pt x="752" y="415"/>
                    </a:lnTo>
                    <a:lnTo>
                      <a:pt x="754" y="404"/>
                    </a:lnTo>
                    <a:lnTo>
                      <a:pt x="755" y="393"/>
                    </a:lnTo>
                    <a:lnTo>
                      <a:pt x="756" y="382"/>
                    </a:lnTo>
                    <a:lnTo>
                      <a:pt x="758" y="371"/>
                    </a:lnTo>
                    <a:lnTo>
                      <a:pt x="759" y="360"/>
                    </a:lnTo>
                    <a:lnTo>
                      <a:pt x="761" y="349"/>
                    </a:lnTo>
                    <a:lnTo>
                      <a:pt x="762" y="338"/>
                    </a:lnTo>
                    <a:lnTo>
                      <a:pt x="764" y="326"/>
                    </a:lnTo>
                    <a:lnTo>
                      <a:pt x="765" y="315"/>
                    </a:lnTo>
                    <a:lnTo>
                      <a:pt x="766" y="304"/>
                    </a:lnTo>
                    <a:lnTo>
                      <a:pt x="768" y="293"/>
                    </a:lnTo>
                    <a:lnTo>
                      <a:pt x="769" y="282"/>
                    </a:lnTo>
                    <a:lnTo>
                      <a:pt x="771" y="270"/>
                    </a:lnTo>
                    <a:lnTo>
                      <a:pt x="772" y="259"/>
                    </a:lnTo>
                    <a:lnTo>
                      <a:pt x="773" y="248"/>
                    </a:lnTo>
                    <a:lnTo>
                      <a:pt x="775" y="237"/>
                    </a:lnTo>
                    <a:lnTo>
                      <a:pt x="776" y="227"/>
                    </a:lnTo>
                    <a:lnTo>
                      <a:pt x="778" y="216"/>
                    </a:lnTo>
                    <a:lnTo>
                      <a:pt x="779" y="205"/>
                    </a:lnTo>
                    <a:lnTo>
                      <a:pt x="781" y="195"/>
                    </a:lnTo>
                    <a:lnTo>
                      <a:pt x="782" y="185"/>
                    </a:lnTo>
                    <a:lnTo>
                      <a:pt x="784" y="175"/>
                    </a:lnTo>
                    <a:lnTo>
                      <a:pt x="785" y="165"/>
                    </a:lnTo>
                    <a:lnTo>
                      <a:pt x="787" y="155"/>
                    </a:lnTo>
                    <a:lnTo>
                      <a:pt x="788" y="145"/>
                    </a:lnTo>
                    <a:lnTo>
                      <a:pt x="789" y="136"/>
                    </a:lnTo>
                    <a:lnTo>
                      <a:pt x="791" y="127"/>
                    </a:lnTo>
                    <a:lnTo>
                      <a:pt x="792" y="118"/>
                    </a:lnTo>
                    <a:lnTo>
                      <a:pt x="794" y="109"/>
                    </a:lnTo>
                    <a:lnTo>
                      <a:pt x="795" y="101"/>
                    </a:lnTo>
                    <a:lnTo>
                      <a:pt x="796" y="93"/>
                    </a:lnTo>
                    <a:lnTo>
                      <a:pt x="798" y="85"/>
                    </a:lnTo>
                    <a:lnTo>
                      <a:pt x="799" y="78"/>
                    </a:lnTo>
                    <a:lnTo>
                      <a:pt x="801" y="70"/>
                    </a:lnTo>
                    <a:lnTo>
                      <a:pt x="802" y="63"/>
                    </a:lnTo>
                    <a:lnTo>
                      <a:pt x="804" y="57"/>
                    </a:lnTo>
                    <a:lnTo>
                      <a:pt x="805" y="51"/>
                    </a:lnTo>
                    <a:lnTo>
                      <a:pt x="807" y="45"/>
                    </a:lnTo>
                    <a:lnTo>
                      <a:pt x="808" y="39"/>
                    </a:lnTo>
                    <a:lnTo>
                      <a:pt x="809" y="34"/>
                    </a:lnTo>
                    <a:lnTo>
                      <a:pt x="811" y="29"/>
                    </a:lnTo>
                    <a:lnTo>
                      <a:pt x="812" y="25"/>
                    </a:lnTo>
                    <a:lnTo>
                      <a:pt x="814" y="21"/>
                    </a:lnTo>
                    <a:lnTo>
                      <a:pt x="815" y="17"/>
                    </a:lnTo>
                    <a:lnTo>
                      <a:pt x="817" y="13"/>
                    </a:lnTo>
                    <a:lnTo>
                      <a:pt x="818" y="10"/>
                    </a:lnTo>
                    <a:lnTo>
                      <a:pt x="820" y="8"/>
                    </a:lnTo>
                    <a:lnTo>
                      <a:pt x="821" y="5"/>
                    </a:lnTo>
                    <a:lnTo>
                      <a:pt x="822" y="4"/>
                    </a:lnTo>
                    <a:lnTo>
                      <a:pt x="824" y="2"/>
                    </a:lnTo>
                    <a:lnTo>
                      <a:pt x="825" y="1"/>
                    </a:lnTo>
                    <a:lnTo>
                      <a:pt x="827" y="0"/>
                    </a:lnTo>
                    <a:lnTo>
                      <a:pt x="828" y="0"/>
                    </a:lnTo>
                    <a:lnTo>
                      <a:pt x="829" y="0"/>
                    </a:lnTo>
                    <a:lnTo>
                      <a:pt x="831" y="1"/>
                    </a:lnTo>
                    <a:lnTo>
                      <a:pt x="832" y="2"/>
                    </a:lnTo>
                    <a:lnTo>
                      <a:pt x="834" y="3"/>
                    </a:lnTo>
                    <a:lnTo>
                      <a:pt x="835" y="4"/>
                    </a:lnTo>
                    <a:lnTo>
                      <a:pt x="837" y="7"/>
                    </a:lnTo>
                    <a:lnTo>
                      <a:pt x="838" y="9"/>
                    </a:lnTo>
                    <a:lnTo>
                      <a:pt x="840" y="12"/>
                    </a:lnTo>
                    <a:lnTo>
                      <a:pt x="841" y="15"/>
                    </a:lnTo>
                    <a:lnTo>
                      <a:pt x="842" y="19"/>
                    </a:lnTo>
                    <a:lnTo>
                      <a:pt x="844" y="23"/>
                    </a:lnTo>
                    <a:lnTo>
                      <a:pt x="845" y="27"/>
                    </a:lnTo>
                    <a:lnTo>
                      <a:pt x="847" y="32"/>
                    </a:lnTo>
                    <a:lnTo>
                      <a:pt x="848" y="37"/>
                    </a:lnTo>
                    <a:lnTo>
                      <a:pt x="850" y="42"/>
                    </a:lnTo>
                    <a:lnTo>
                      <a:pt x="851" y="48"/>
                    </a:lnTo>
                    <a:lnTo>
                      <a:pt x="852" y="54"/>
                    </a:lnTo>
                    <a:lnTo>
                      <a:pt x="854" y="61"/>
                    </a:lnTo>
                    <a:lnTo>
                      <a:pt x="855" y="68"/>
                    </a:lnTo>
                    <a:lnTo>
                      <a:pt x="857" y="75"/>
                    </a:lnTo>
                    <a:lnTo>
                      <a:pt x="858" y="82"/>
                    </a:lnTo>
                    <a:lnTo>
                      <a:pt x="860" y="90"/>
                    </a:lnTo>
                    <a:lnTo>
                      <a:pt x="861" y="98"/>
                    </a:lnTo>
                    <a:lnTo>
                      <a:pt x="862" y="106"/>
                    </a:lnTo>
                    <a:lnTo>
                      <a:pt x="864" y="115"/>
                    </a:lnTo>
                    <a:lnTo>
                      <a:pt x="865" y="123"/>
                    </a:lnTo>
                    <a:lnTo>
                      <a:pt x="867" y="132"/>
                    </a:lnTo>
                    <a:lnTo>
                      <a:pt x="868" y="142"/>
                    </a:lnTo>
                    <a:lnTo>
                      <a:pt x="870" y="151"/>
                    </a:lnTo>
                    <a:lnTo>
                      <a:pt x="871" y="161"/>
                    </a:lnTo>
                    <a:lnTo>
                      <a:pt x="873" y="171"/>
                    </a:lnTo>
                    <a:lnTo>
                      <a:pt x="874" y="180"/>
                    </a:lnTo>
                    <a:lnTo>
                      <a:pt x="876" y="191"/>
                    </a:lnTo>
                    <a:lnTo>
                      <a:pt x="877" y="201"/>
                    </a:lnTo>
                    <a:lnTo>
                      <a:pt x="878" y="212"/>
                    </a:lnTo>
                    <a:lnTo>
                      <a:pt x="880" y="223"/>
                    </a:lnTo>
                    <a:lnTo>
                      <a:pt x="881" y="233"/>
                    </a:lnTo>
                    <a:lnTo>
                      <a:pt x="883" y="244"/>
                    </a:lnTo>
                    <a:lnTo>
                      <a:pt x="884" y="255"/>
                    </a:lnTo>
                    <a:lnTo>
                      <a:pt x="885" y="266"/>
                    </a:lnTo>
                    <a:lnTo>
                      <a:pt x="887" y="277"/>
                    </a:lnTo>
                    <a:lnTo>
                      <a:pt x="888" y="288"/>
                    </a:lnTo>
                    <a:lnTo>
                      <a:pt x="890" y="300"/>
                    </a:lnTo>
                    <a:lnTo>
                      <a:pt x="891" y="311"/>
                    </a:lnTo>
                    <a:lnTo>
                      <a:pt x="893" y="322"/>
                    </a:lnTo>
                    <a:lnTo>
                      <a:pt x="894" y="333"/>
                    </a:lnTo>
                    <a:lnTo>
                      <a:pt x="895" y="345"/>
                    </a:lnTo>
                    <a:lnTo>
                      <a:pt x="897" y="356"/>
                    </a:lnTo>
                    <a:lnTo>
                      <a:pt x="898" y="367"/>
                    </a:lnTo>
                    <a:lnTo>
                      <a:pt x="900" y="378"/>
                    </a:lnTo>
                    <a:lnTo>
                      <a:pt x="901" y="389"/>
                    </a:lnTo>
                    <a:lnTo>
                      <a:pt x="903" y="400"/>
                    </a:lnTo>
                    <a:lnTo>
                      <a:pt x="904" y="410"/>
                    </a:lnTo>
                    <a:lnTo>
                      <a:pt x="906" y="421"/>
                    </a:lnTo>
                    <a:lnTo>
                      <a:pt x="907" y="432"/>
                    </a:lnTo>
                    <a:lnTo>
                      <a:pt x="909" y="442"/>
                    </a:lnTo>
                    <a:lnTo>
                      <a:pt x="910" y="453"/>
                    </a:lnTo>
                    <a:lnTo>
                      <a:pt x="911" y="462"/>
                    </a:lnTo>
                    <a:lnTo>
                      <a:pt x="913" y="472"/>
                    </a:lnTo>
                    <a:lnTo>
                      <a:pt x="914" y="482"/>
                    </a:lnTo>
                    <a:lnTo>
                      <a:pt x="916" y="492"/>
                    </a:lnTo>
                    <a:lnTo>
                      <a:pt x="917" y="501"/>
                    </a:lnTo>
                    <a:lnTo>
                      <a:pt x="918" y="510"/>
                    </a:lnTo>
                    <a:lnTo>
                      <a:pt x="920" y="519"/>
                    </a:lnTo>
                    <a:lnTo>
                      <a:pt x="921" y="527"/>
                    </a:lnTo>
                    <a:lnTo>
                      <a:pt x="923" y="536"/>
                    </a:lnTo>
                    <a:lnTo>
                      <a:pt x="924" y="544"/>
                    </a:lnTo>
                    <a:lnTo>
                      <a:pt x="926" y="551"/>
                    </a:lnTo>
                    <a:lnTo>
                      <a:pt x="927" y="559"/>
                    </a:lnTo>
                    <a:lnTo>
                      <a:pt x="929" y="566"/>
                    </a:lnTo>
                    <a:lnTo>
                      <a:pt x="930" y="573"/>
                    </a:lnTo>
                    <a:lnTo>
                      <a:pt x="931" y="579"/>
                    </a:lnTo>
                    <a:lnTo>
                      <a:pt x="933" y="586"/>
                    </a:lnTo>
                    <a:lnTo>
                      <a:pt x="934" y="591"/>
                    </a:lnTo>
                    <a:lnTo>
                      <a:pt x="936" y="597"/>
                    </a:lnTo>
                    <a:lnTo>
                      <a:pt x="937" y="602"/>
                    </a:lnTo>
                    <a:lnTo>
                      <a:pt x="939" y="607"/>
                    </a:lnTo>
                    <a:lnTo>
                      <a:pt x="940" y="611"/>
                    </a:lnTo>
                    <a:lnTo>
                      <a:pt x="941" y="615"/>
                    </a:lnTo>
                    <a:lnTo>
                      <a:pt x="943" y="619"/>
                    </a:lnTo>
                    <a:lnTo>
                      <a:pt x="944" y="622"/>
                    </a:lnTo>
                    <a:lnTo>
                      <a:pt x="946" y="625"/>
                    </a:lnTo>
                    <a:lnTo>
                      <a:pt x="947" y="628"/>
                    </a:lnTo>
                    <a:lnTo>
                      <a:pt x="948" y="630"/>
                    </a:lnTo>
                    <a:lnTo>
                      <a:pt x="950" y="632"/>
                    </a:lnTo>
                    <a:lnTo>
                      <a:pt x="951" y="633"/>
                    </a:lnTo>
                    <a:lnTo>
                      <a:pt x="953" y="634"/>
                    </a:lnTo>
                    <a:lnTo>
                      <a:pt x="954" y="635"/>
                    </a:lnTo>
                    <a:lnTo>
                      <a:pt x="956" y="635"/>
                    </a:lnTo>
                    <a:lnTo>
                      <a:pt x="957" y="635"/>
                    </a:lnTo>
                    <a:lnTo>
                      <a:pt x="959" y="634"/>
                    </a:lnTo>
                    <a:lnTo>
                      <a:pt x="960" y="633"/>
                    </a:lnTo>
                    <a:lnTo>
                      <a:pt x="962" y="632"/>
                    </a:lnTo>
                    <a:lnTo>
                      <a:pt x="963" y="630"/>
                    </a:lnTo>
                    <a:lnTo>
                      <a:pt x="965" y="628"/>
                    </a:lnTo>
                    <a:lnTo>
                      <a:pt x="966" y="625"/>
                    </a:lnTo>
                    <a:lnTo>
                      <a:pt x="967" y="622"/>
                    </a:lnTo>
                    <a:lnTo>
                      <a:pt x="969" y="619"/>
                    </a:lnTo>
                    <a:lnTo>
                      <a:pt x="970" y="615"/>
                    </a:lnTo>
                    <a:lnTo>
                      <a:pt x="972" y="611"/>
                    </a:lnTo>
                    <a:lnTo>
                      <a:pt x="973" y="607"/>
                    </a:lnTo>
                    <a:lnTo>
                      <a:pt x="974" y="602"/>
                    </a:lnTo>
                    <a:lnTo>
                      <a:pt x="976" y="597"/>
                    </a:lnTo>
                    <a:lnTo>
                      <a:pt x="977" y="591"/>
                    </a:lnTo>
                    <a:lnTo>
                      <a:pt x="979" y="586"/>
                    </a:lnTo>
                    <a:lnTo>
                      <a:pt x="980" y="579"/>
                    </a:lnTo>
                    <a:lnTo>
                      <a:pt x="982" y="573"/>
                    </a:lnTo>
                    <a:lnTo>
                      <a:pt x="983" y="566"/>
                    </a:lnTo>
                    <a:lnTo>
                      <a:pt x="984" y="559"/>
                    </a:lnTo>
                    <a:lnTo>
                      <a:pt x="986" y="551"/>
                    </a:lnTo>
                    <a:lnTo>
                      <a:pt x="987" y="544"/>
                    </a:lnTo>
                    <a:lnTo>
                      <a:pt x="989" y="536"/>
                    </a:lnTo>
                    <a:lnTo>
                      <a:pt x="990" y="527"/>
                    </a:lnTo>
                    <a:lnTo>
                      <a:pt x="992" y="519"/>
                    </a:lnTo>
                    <a:lnTo>
                      <a:pt x="993" y="510"/>
                    </a:lnTo>
                    <a:lnTo>
                      <a:pt x="995" y="501"/>
                    </a:lnTo>
                    <a:lnTo>
                      <a:pt x="996" y="492"/>
                    </a:lnTo>
                    <a:lnTo>
                      <a:pt x="997" y="482"/>
                    </a:lnTo>
                    <a:lnTo>
                      <a:pt x="999" y="472"/>
                    </a:lnTo>
                    <a:lnTo>
                      <a:pt x="1000" y="462"/>
                    </a:lnTo>
                    <a:lnTo>
                      <a:pt x="1002" y="453"/>
                    </a:lnTo>
                    <a:lnTo>
                      <a:pt x="1003" y="442"/>
                    </a:lnTo>
                    <a:lnTo>
                      <a:pt x="1004" y="432"/>
                    </a:lnTo>
                    <a:lnTo>
                      <a:pt x="1006" y="421"/>
                    </a:lnTo>
                    <a:lnTo>
                      <a:pt x="1007" y="410"/>
                    </a:lnTo>
                    <a:lnTo>
                      <a:pt x="1009" y="400"/>
                    </a:lnTo>
                    <a:lnTo>
                      <a:pt x="1010" y="389"/>
                    </a:lnTo>
                    <a:lnTo>
                      <a:pt x="1012" y="378"/>
                    </a:lnTo>
                    <a:lnTo>
                      <a:pt x="1013" y="367"/>
                    </a:lnTo>
                    <a:lnTo>
                      <a:pt x="1015" y="356"/>
                    </a:lnTo>
                    <a:lnTo>
                      <a:pt x="1016" y="345"/>
                    </a:lnTo>
                    <a:lnTo>
                      <a:pt x="1018" y="333"/>
                    </a:lnTo>
                    <a:lnTo>
                      <a:pt x="1019" y="322"/>
                    </a:lnTo>
                    <a:lnTo>
                      <a:pt x="1020" y="311"/>
                    </a:lnTo>
                    <a:lnTo>
                      <a:pt x="1022" y="300"/>
                    </a:lnTo>
                    <a:lnTo>
                      <a:pt x="1023" y="288"/>
                    </a:lnTo>
                    <a:lnTo>
                      <a:pt x="1025" y="277"/>
                    </a:lnTo>
                    <a:lnTo>
                      <a:pt x="1026" y="266"/>
                    </a:lnTo>
                    <a:lnTo>
                      <a:pt x="1028" y="255"/>
                    </a:lnTo>
                    <a:lnTo>
                      <a:pt x="1029" y="244"/>
                    </a:lnTo>
                    <a:lnTo>
                      <a:pt x="1030" y="233"/>
                    </a:lnTo>
                    <a:lnTo>
                      <a:pt x="1032" y="223"/>
                    </a:lnTo>
                    <a:lnTo>
                      <a:pt x="1033" y="212"/>
                    </a:lnTo>
                    <a:lnTo>
                      <a:pt x="1035" y="201"/>
                    </a:lnTo>
                    <a:lnTo>
                      <a:pt x="1036" y="191"/>
                    </a:lnTo>
                    <a:lnTo>
                      <a:pt x="1037" y="180"/>
                    </a:lnTo>
                    <a:lnTo>
                      <a:pt x="1039" y="171"/>
                    </a:lnTo>
                    <a:lnTo>
                      <a:pt x="1040" y="161"/>
                    </a:lnTo>
                    <a:lnTo>
                      <a:pt x="1042" y="151"/>
                    </a:lnTo>
                    <a:lnTo>
                      <a:pt x="1043" y="142"/>
                    </a:lnTo>
                    <a:lnTo>
                      <a:pt x="1045" y="132"/>
                    </a:lnTo>
                    <a:lnTo>
                      <a:pt x="1046" y="123"/>
                    </a:lnTo>
                    <a:lnTo>
                      <a:pt x="1048" y="115"/>
                    </a:lnTo>
                    <a:lnTo>
                      <a:pt x="1049" y="106"/>
                    </a:lnTo>
                    <a:lnTo>
                      <a:pt x="1051" y="98"/>
                    </a:lnTo>
                    <a:lnTo>
                      <a:pt x="1052" y="90"/>
                    </a:lnTo>
                    <a:lnTo>
                      <a:pt x="1053" y="82"/>
                    </a:lnTo>
                    <a:lnTo>
                      <a:pt x="1055" y="75"/>
                    </a:lnTo>
                    <a:lnTo>
                      <a:pt x="1056" y="68"/>
                    </a:lnTo>
                    <a:lnTo>
                      <a:pt x="1058" y="61"/>
                    </a:lnTo>
                    <a:lnTo>
                      <a:pt x="1059" y="54"/>
                    </a:lnTo>
                    <a:lnTo>
                      <a:pt x="1061" y="48"/>
                    </a:lnTo>
                    <a:lnTo>
                      <a:pt x="1062" y="42"/>
                    </a:lnTo>
                    <a:lnTo>
                      <a:pt x="1063" y="37"/>
                    </a:lnTo>
                    <a:lnTo>
                      <a:pt x="1065" y="32"/>
                    </a:lnTo>
                    <a:lnTo>
                      <a:pt x="1066" y="27"/>
                    </a:lnTo>
                    <a:lnTo>
                      <a:pt x="1068" y="23"/>
                    </a:lnTo>
                    <a:lnTo>
                      <a:pt x="1069" y="19"/>
                    </a:lnTo>
                    <a:lnTo>
                      <a:pt x="1070" y="15"/>
                    </a:lnTo>
                    <a:lnTo>
                      <a:pt x="1072" y="12"/>
                    </a:lnTo>
                    <a:lnTo>
                      <a:pt x="1073" y="9"/>
                    </a:lnTo>
                    <a:lnTo>
                      <a:pt x="1075" y="7"/>
                    </a:lnTo>
                    <a:lnTo>
                      <a:pt x="1076" y="4"/>
                    </a:lnTo>
                    <a:lnTo>
                      <a:pt x="1078" y="3"/>
                    </a:lnTo>
                    <a:lnTo>
                      <a:pt x="1079" y="2"/>
                    </a:lnTo>
                    <a:lnTo>
                      <a:pt x="1081" y="1"/>
                    </a:lnTo>
                    <a:lnTo>
                      <a:pt x="1082" y="0"/>
                    </a:lnTo>
                    <a:lnTo>
                      <a:pt x="1084" y="0"/>
                    </a:lnTo>
                    <a:lnTo>
                      <a:pt x="1085" y="0"/>
                    </a:lnTo>
                    <a:lnTo>
                      <a:pt x="1086" y="1"/>
                    </a:lnTo>
                    <a:lnTo>
                      <a:pt x="1088" y="2"/>
                    </a:lnTo>
                    <a:lnTo>
                      <a:pt x="1089" y="4"/>
                    </a:lnTo>
                    <a:lnTo>
                      <a:pt x="1091" y="5"/>
                    </a:lnTo>
                    <a:lnTo>
                      <a:pt x="1092" y="8"/>
                    </a:lnTo>
                    <a:lnTo>
                      <a:pt x="1093" y="10"/>
                    </a:lnTo>
                    <a:lnTo>
                      <a:pt x="1095" y="13"/>
                    </a:lnTo>
                    <a:lnTo>
                      <a:pt x="1096" y="17"/>
                    </a:lnTo>
                    <a:lnTo>
                      <a:pt x="1098" y="21"/>
                    </a:lnTo>
                    <a:lnTo>
                      <a:pt x="1099" y="25"/>
                    </a:lnTo>
                    <a:lnTo>
                      <a:pt x="1101" y="29"/>
                    </a:lnTo>
                    <a:lnTo>
                      <a:pt x="1102" y="34"/>
                    </a:lnTo>
                    <a:lnTo>
                      <a:pt x="1104" y="39"/>
                    </a:lnTo>
                    <a:lnTo>
                      <a:pt x="1105" y="45"/>
                    </a:lnTo>
                    <a:lnTo>
                      <a:pt x="1106" y="51"/>
                    </a:lnTo>
                    <a:lnTo>
                      <a:pt x="1108" y="57"/>
                    </a:lnTo>
                    <a:lnTo>
                      <a:pt x="1109" y="63"/>
                    </a:lnTo>
                    <a:lnTo>
                      <a:pt x="1111" y="70"/>
                    </a:lnTo>
                    <a:lnTo>
                      <a:pt x="1112" y="78"/>
                    </a:lnTo>
                    <a:lnTo>
                      <a:pt x="1114" y="85"/>
                    </a:lnTo>
                    <a:lnTo>
                      <a:pt x="1115" y="93"/>
                    </a:lnTo>
                    <a:lnTo>
                      <a:pt x="1117" y="101"/>
                    </a:lnTo>
                    <a:lnTo>
                      <a:pt x="1118" y="109"/>
                    </a:lnTo>
                    <a:lnTo>
                      <a:pt x="1119" y="118"/>
                    </a:lnTo>
                    <a:lnTo>
                      <a:pt x="1121" y="127"/>
                    </a:lnTo>
                    <a:lnTo>
                      <a:pt x="1122" y="136"/>
                    </a:lnTo>
                    <a:lnTo>
                      <a:pt x="1124" y="145"/>
                    </a:lnTo>
                    <a:lnTo>
                      <a:pt x="1125" y="155"/>
                    </a:lnTo>
                    <a:lnTo>
                      <a:pt x="1126" y="165"/>
                    </a:lnTo>
                    <a:lnTo>
                      <a:pt x="1128" y="175"/>
                    </a:lnTo>
                    <a:lnTo>
                      <a:pt x="1129" y="185"/>
                    </a:lnTo>
                    <a:lnTo>
                      <a:pt x="1131" y="195"/>
                    </a:lnTo>
                    <a:lnTo>
                      <a:pt x="1132" y="205"/>
                    </a:lnTo>
                    <a:lnTo>
                      <a:pt x="1134" y="216"/>
                    </a:lnTo>
                    <a:lnTo>
                      <a:pt x="1135" y="227"/>
                    </a:lnTo>
                    <a:lnTo>
                      <a:pt x="1137" y="237"/>
                    </a:lnTo>
                    <a:lnTo>
                      <a:pt x="1138" y="248"/>
                    </a:lnTo>
                    <a:lnTo>
                      <a:pt x="1140" y="259"/>
                    </a:lnTo>
                    <a:lnTo>
                      <a:pt x="1141" y="270"/>
                    </a:lnTo>
                    <a:lnTo>
                      <a:pt x="1142" y="282"/>
                    </a:lnTo>
                    <a:lnTo>
                      <a:pt x="1144" y="293"/>
                    </a:lnTo>
                    <a:lnTo>
                      <a:pt x="1145" y="304"/>
                    </a:lnTo>
                    <a:lnTo>
                      <a:pt x="1147" y="315"/>
                    </a:lnTo>
                    <a:lnTo>
                      <a:pt x="1148" y="326"/>
                    </a:lnTo>
                    <a:lnTo>
                      <a:pt x="1149" y="338"/>
                    </a:lnTo>
                    <a:lnTo>
                      <a:pt x="1151" y="349"/>
                    </a:lnTo>
                    <a:lnTo>
                      <a:pt x="1152" y="360"/>
                    </a:lnTo>
                    <a:lnTo>
                      <a:pt x="1154" y="371"/>
                    </a:lnTo>
                    <a:lnTo>
                      <a:pt x="1155" y="382"/>
                    </a:lnTo>
                    <a:lnTo>
                      <a:pt x="1157" y="393"/>
                    </a:lnTo>
                    <a:lnTo>
                      <a:pt x="1158" y="404"/>
                    </a:lnTo>
                    <a:lnTo>
                      <a:pt x="1159" y="415"/>
                    </a:lnTo>
                    <a:lnTo>
                      <a:pt x="1161" y="425"/>
                    </a:lnTo>
                    <a:lnTo>
                      <a:pt x="1162" y="436"/>
                    </a:lnTo>
                    <a:lnTo>
                      <a:pt x="1164" y="446"/>
                    </a:lnTo>
                    <a:lnTo>
                      <a:pt x="1165" y="456"/>
                    </a:lnTo>
                    <a:lnTo>
                      <a:pt x="1167" y="467"/>
                    </a:lnTo>
                    <a:lnTo>
                      <a:pt x="1168" y="476"/>
                    </a:lnTo>
                    <a:lnTo>
                      <a:pt x="1170" y="486"/>
                    </a:lnTo>
                    <a:lnTo>
                      <a:pt x="1171" y="495"/>
                    </a:lnTo>
                    <a:lnTo>
                      <a:pt x="1173" y="504"/>
                    </a:lnTo>
                    <a:lnTo>
                      <a:pt x="1174" y="514"/>
                    </a:lnTo>
                    <a:lnTo>
                      <a:pt x="1175" y="522"/>
                    </a:lnTo>
                    <a:lnTo>
                      <a:pt x="1177" y="531"/>
                    </a:lnTo>
                    <a:lnTo>
                      <a:pt x="1178" y="539"/>
                    </a:lnTo>
                    <a:lnTo>
                      <a:pt x="1180" y="547"/>
                    </a:lnTo>
                    <a:lnTo>
                      <a:pt x="1181" y="554"/>
                    </a:lnTo>
                    <a:lnTo>
                      <a:pt x="1182" y="562"/>
                    </a:lnTo>
                    <a:lnTo>
                      <a:pt x="1184" y="569"/>
                    </a:lnTo>
                    <a:lnTo>
                      <a:pt x="1185" y="575"/>
                    </a:lnTo>
                    <a:lnTo>
                      <a:pt x="1187" y="582"/>
                    </a:lnTo>
                    <a:lnTo>
                      <a:pt x="1188" y="588"/>
                    </a:lnTo>
                    <a:lnTo>
                      <a:pt x="1190" y="593"/>
                    </a:lnTo>
                    <a:lnTo>
                      <a:pt x="1191" y="599"/>
                    </a:lnTo>
                    <a:lnTo>
                      <a:pt x="1193" y="604"/>
                    </a:lnTo>
                    <a:lnTo>
                      <a:pt x="1194" y="609"/>
                    </a:lnTo>
                    <a:lnTo>
                      <a:pt x="1195" y="613"/>
                    </a:lnTo>
                    <a:lnTo>
                      <a:pt x="1197" y="617"/>
                    </a:lnTo>
                    <a:lnTo>
                      <a:pt x="1198" y="620"/>
                    </a:lnTo>
                    <a:lnTo>
                      <a:pt x="1200" y="624"/>
                    </a:lnTo>
                    <a:lnTo>
                      <a:pt x="1201" y="626"/>
                    </a:lnTo>
                    <a:lnTo>
                      <a:pt x="1203" y="629"/>
                    </a:lnTo>
                    <a:lnTo>
                      <a:pt x="1204" y="631"/>
                    </a:lnTo>
                    <a:lnTo>
                      <a:pt x="1206" y="633"/>
                    </a:lnTo>
                    <a:lnTo>
                      <a:pt x="1207" y="634"/>
                    </a:lnTo>
                    <a:lnTo>
                      <a:pt x="1208" y="635"/>
                    </a:lnTo>
                    <a:lnTo>
                      <a:pt x="1210" y="635"/>
                    </a:lnTo>
                    <a:lnTo>
                      <a:pt x="1211" y="635"/>
                    </a:lnTo>
                    <a:lnTo>
                      <a:pt x="1213" y="635"/>
                    </a:lnTo>
                    <a:lnTo>
                      <a:pt x="1214" y="634"/>
                    </a:lnTo>
                    <a:lnTo>
                      <a:pt x="1215" y="633"/>
                    </a:lnTo>
                    <a:lnTo>
                      <a:pt x="1217" y="631"/>
                    </a:lnTo>
                    <a:lnTo>
                      <a:pt x="1218" y="629"/>
                    </a:lnTo>
                    <a:lnTo>
                      <a:pt x="1220" y="627"/>
                    </a:lnTo>
                    <a:lnTo>
                      <a:pt x="1221" y="624"/>
                    </a:lnTo>
                    <a:lnTo>
                      <a:pt x="1223" y="621"/>
                    </a:lnTo>
                    <a:lnTo>
                      <a:pt x="1224" y="618"/>
                    </a:lnTo>
                    <a:lnTo>
                      <a:pt x="1226" y="614"/>
                    </a:lnTo>
                    <a:lnTo>
                      <a:pt x="1227" y="610"/>
                    </a:lnTo>
                    <a:lnTo>
                      <a:pt x="1228" y="605"/>
                    </a:lnTo>
                    <a:lnTo>
                      <a:pt x="1230" y="600"/>
                    </a:lnTo>
                    <a:lnTo>
                      <a:pt x="1231" y="595"/>
                    </a:lnTo>
                    <a:lnTo>
                      <a:pt x="1233" y="589"/>
                    </a:lnTo>
                    <a:lnTo>
                      <a:pt x="1234" y="583"/>
                    </a:lnTo>
                    <a:lnTo>
                      <a:pt x="1236" y="577"/>
                    </a:lnTo>
                    <a:lnTo>
                      <a:pt x="1237" y="570"/>
                    </a:lnTo>
                    <a:lnTo>
                      <a:pt x="1238" y="563"/>
                    </a:lnTo>
                    <a:lnTo>
                      <a:pt x="1240" y="556"/>
                    </a:lnTo>
                    <a:lnTo>
                      <a:pt x="1241" y="548"/>
                    </a:lnTo>
                    <a:lnTo>
                      <a:pt x="1243" y="540"/>
                    </a:lnTo>
                    <a:lnTo>
                      <a:pt x="1244" y="532"/>
                    </a:lnTo>
                    <a:lnTo>
                      <a:pt x="1246" y="524"/>
                    </a:lnTo>
                    <a:lnTo>
                      <a:pt x="1247" y="515"/>
                    </a:lnTo>
                    <a:lnTo>
                      <a:pt x="1248" y="506"/>
                    </a:lnTo>
                    <a:lnTo>
                      <a:pt x="1250" y="497"/>
                    </a:lnTo>
                    <a:lnTo>
                      <a:pt x="1251" y="488"/>
                    </a:lnTo>
                    <a:lnTo>
                      <a:pt x="1253" y="478"/>
                    </a:lnTo>
                    <a:lnTo>
                      <a:pt x="1254" y="469"/>
                    </a:lnTo>
                    <a:lnTo>
                      <a:pt x="1256" y="458"/>
                    </a:lnTo>
                    <a:lnTo>
                      <a:pt x="1257" y="448"/>
                    </a:lnTo>
                    <a:lnTo>
                      <a:pt x="1259" y="438"/>
                    </a:lnTo>
                    <a:lnTo>
                      <a:pt x="1260" y="427"/>
                    </a:lnTo>
                    <a:lnTo>
                      <a:pt x="1262" y="417"/>
                    </a:lnTo>
                    <a:lnTo>
                      <a:pt x="1263" y="406"/>
                    </a:lnTo>
                    <a:lnTo>
                      <a:pt x="1264" y="395"/>
                    </a:lnTo>
                    <a:lnTo>
                      <a:pt x="1266" y="385"/>
                    </a:lnTo>
                    <a:lnTo>
                      <a:pt x="1267" y="373"/>
                    </a:lnTo>
                    <a:lnTo>
                      <a:pt x="1269" y="362"/>
                    </a:lnTo>
                    <a:lnTo>
                      <a:pt x="1270" y="351"/>
                    </a:lnTo>
                    <a:lnTo>
                      <a:pt x="1271" y="340"/>
                    </a:lnTo>
                    <a:lnTo>
                      <a:pt x="1273" y="329"/>
                    </a:lnTo>
                    <a:lnTo>
                      <a:pt x="1274" y="317"/>
                    </a:lnTo>
                    <a:lnTo>
                      <a:pt x="1276" y="306"/>
                    </a:lnTo>
                    <a:lnTo>
                      <a:pt x="1277" y="295"/>
                    </a:lnTo>
                    <a:lnTo>
                      <a:pt x="1279" y="284"/>
                    </a:lnTo>
                    <a:lnTo>
                      <a:pt x="1280" y="273"/>
                    </a:lnTo>
                    <a:lnTo>
                      <a:pt x="1281" y="262"/>
                    </a:lnTo>
                    <a:lnTo>
                      <a:pt x="1283" y="251"/>
                    </a:lnTo>
                    <a:lnTo>
                      <a:pt x="1284" y="240"/>
                    </a:lnTo>
                    <a:lnTo>
                      <a:pt x="1286" y="229"/>
                    </a:lnTo>
                    <a:lnTo>
                      <a:pt x="1287" y="218"/>
                    </a:lnTo>
                    <a:lnTo>
                      <a:pt x="1289" y="208"/>
                    </a:lnTo>
                    <a:lnTo>
                      <a:pt x="1290" y="197"/>
                    </a:lnTo>
                    <a:lnTo>
                      <a:pt x="1292" y="187"/>
                    </a:lnTo>
                    <a:lnTo>
                      <a:pt x="1293" y="177"/>
                    </a:lnTo>
                    <a:lnTo>
                      <a:pt x="1294" y="166"/>
                    </a:lnTo>
                    <a:lnTo>
                      <a:pt x="1296" y="157"/>
                    </a:lnTo>
                    <a:lnTo>
                      <a:pt x="1297" y="147"/>
                    </a:lnTo>
                    <a:lnTo>
                      <a:pt x="1299" y="138"/>
                    </a:lnTo>
                    <a:lnTo>
                      <a:pt x="1300" y="129"/>
                    </a:lnTo>
                    <a:lnTo>
                      <a:pt x="1301" y="120"/>
                    </a:lnTo>
                    <a:lnTo>
                      <a:pt x="1303" y="111"/>
                    </a:lnTo>
                    <a:lnTo>
                      <a:pt x="1304" y="103"/>
                    </a:lnTo>
                    <a:lnTo>
                      <a:pt x="1306" y="95"/>
                    </a:lnTo>
                    <a:lnTo>
                      <a:pt x="1307" y="87"/>
                    </a:lnTo>
                    <a:lnTo>
                      <a:pt x="1309" y="79"/>
                    </a:lnTo>
                    <a:lnTo>
                      <a:pt x="1310" y="72"/>
                    </a:lnTo>
                    <a:lnTo>
                      <a:pt x="1312" y="65"/>
                    </a:lnTo>
                    <a:lnTo>
                      <a:pt x="1313" y="58"/>
                    </a:lnTo>
                    <a:lnTo>
                      <a:pt x="1315" y="52"/>
                    </a:lnTo>
                    <a:lnTo>
                      <a:pt x="1316" y="46"/>
                    </a:lnTo>
                    <a:lnTo>
                      <a:pt x="1317" y="40"/>
                    </a:lnTo>
                    <a:lnTo>
                      <a:pt x="1319" y="35"/>
                    </a:lnTo>
                    <a:lnTo>
                      <a:pt x="1320" y="30"/>
                    </a:lnTo>
                    <a:lnTo>
                      <a:pt x="1322" y="26"/>
                    </a:lnTo>
                    <a:lnTo>
                      <a:pt x="1323" y="21"/>
                    </a:lnTo>
                    <a:lnTo>
                      <a:pt x="1325" y="17"/>
                    </a:lnTo>
                    <a:lnTo>
                      <a:pt x="1326" y="14"/>
                    </a:lnTo>
                    <a:lnTo>
                      <a:pt x="1327" y="11"/>
                    </a:lnTo>
                    <a:lnTo>
                      <a:pt x="1329" y="8"/>
                    </a:lnTo>
                    <a:lnTo>
                      <a:pt x="1330" y="6"/>
                    </a:lnTo>
                    <a:lnTo>
                      <a:pt x="1332" y="4"/>
                    </a:lnTo>
                    <a:lnTo>
                      <a:pt x="1333" y="2"/>
                    </a:lnTo>
                    <a:lnTo>
                      <a:pt x="1334" y="1"/>
                    </a:lnTo>
                    <a:lnTo>
                      <a:pt x="1336" y="0"/>
                    </a:lnTo>
                    <a:lnTo>
                      <a:pt x="1337" y="0"/>
                    </a:lnTo>
                    <a:lnTo>
                      <a:pt x="1339" y="0"/>
                    </a:lnTo>
                    <a:lnTo>
                      <a:pt x="1340" y="0"/>
                    </a:lnTo>
                    <a:lnTo>
                      <a:pt x="1342" y="1"/>
                    </a:lnTo>
                    <a:lnTo>
                      <a:pt x="1343" y="2"/>
                    </a:lnTo>
                    <a:lnTo>
                      <a:pt x="1345" y="4"/>
                    </a:lnTo>
                    <a:lnTo>
                      <a:pt x="1346" y="6"/>
                    </a:lnTo>
                    <a:lnTo>
                      <a:pt x="1348" y="9"/>
                    </a:lnTo>
                    <a:lnTo>
                      <a:pt x="1349" y="11"/>
                    </a:lnTo>
                    <a:lnTo>
                      <a:pt x="1351" y="14"/>
                    </a:lnTo>
                    <a:lnTo>
                      <a:pt x="1352" y="18"/>
                    </a:lnTo>
                    <a:lnTo>
                      <a:pt x="1353" y="22"/>
                    </a:lnTo>
                    <a:lnTo>
                      <a:pt x="1355" y="26"/>
                    </a:lnTo>
                    <a:lnTo>
                      <a:pt x="1356" y="31"/>
                    </a:lnTo>
                    <a:lnTo>
                      <a:pt x="1358" y="36"/>
                    </a:lnTo>
                    <a:lnTo>
                      <a:pt x="1359" y="41"/>
                    </a:lnTo>
                    <a:lnTo>
                      <a:pt x="1360" y="47"/>
                    </a:lnTo>
                    <a:lnTo>
                      <a:pt x="1362" y="53"/>
                    </a:lnTo>
                    <a:lnTo>
                      <a:pt x="1363" y="60"/>
                    </a:lnTo>
                    <a:lnTo>
                      <a:pt x="1365" y="66"/>
                    </a:lnTo>
                    <a:lnTo>
                      <a:pt x="1366" y="73"/>
                    </a:lnTo>
                    <a:lnTo>
                      <a:pt x="1368" y="81"/>
                    </a:lnTo>
                    <a:lnTo>
                      <a:pt x="1369" y="88"/>
                    </a:lnTo>
                    <a:lnTo>
                      <a:pt x="1370" y="96"/>
                    </a:lnTo>
                    <a:lnTo>
                      <a:pt x="1372" y="104"/>
                    </a:lnTo>
                    <a:lnTo>
                      <a:pt x="1373" y="113"/>
                    </a:lnTo>
                    <a:lnTo>
                      <a:pt x="1375" y="122"/>
                    </a:lnTo>
                    <a:lnTo>
                      <a:pt x="1376" y="131"/>
                    </a:lnTo>
                    <a:lnTo>
                      <a:pt x="1378" y="140"/>
                    </a:lnTo>
                    <a:lnTo>
                      <a:pt x="1379" y="149"/>
                    </a:lnTo>
                    <a:lnTo>
                      <a:pt x="1381" y="159"/>
                    </a:lnTo>
                    <a:lnTo>
                      <a:pt x="1382" y="169"/>
                    </a:lnTo>
                    <a:lnTo>
                      <a:pt x="1383" y="178"/>
                    </a:lnTo>
                    <a:lnTo>
                      <a:pt x="1385" y="189"/>
                    </a:lnTo>
                    <a:lnTo>
                      <a:pt x="1386" y="199"/>
                    </a:lnTo>
                    <a:lnTo>
                      <a:pt x="1388" y="210"/>
                    </a:lnTo>
                    <a:lnTo>
                      <a:pt x="1389" y="220"/>
                    </a:lnTo>
                    <a:lnTo>
                      <a:pt x="1390" y="231"/>
                    </a:lnTo>
                    <a:lnTo>
                      <a:pt x="1392" y="242"/>
                    </a:lnTo>
                    <a:lnTo>
                      <a:pt x="1393" y="253"/>
                    </a:lnTo>
                    <a:lnTo>
                      <a:pt x="1395" y="264"/>
                    </a:lnTo>
                    <a:lnTo>
                      <a:pt x="1396" y="275"/>
                    </a:lnTo>
                    <a:lnTo>
                      <a:pt x="1398" y="286"/>
                    </a:lnTo>
                    <a:lnTo>
                      <a:pt x="1399" y="297"/>
                    </a:lnTo>
                    <a:lnTo>
                      <a:pt x="1401" y="309"/>
                    </a:lnTo>
                    <a:lnTo>
                      <a:pt x="1402" y="320"/>
                    </a:lnTo>
                    <a:lnTo>
                      <a:pt x="1404" y="331"/>
                    </a:lnTo>
                    <a:lnTo>
                      <a:pt x="1405" y="342"/>
                    </a:lnTo>
                    <a:lnTo>
                      <a:pt x="1406" y="353"/>
                    </a:lnTo>
                    <a:lnTo>
                      <a:pt x="1408" y="365"/>
                    </a:lnTo>
                    <a:lnTo>
                      <a:pt x="1409" y="375"/>
                    </a:lnTo>
                    <a:lnTo>
                      <a:pt x="1411" y="387"/>
                    </a:lnTo>
                    <a:lnTo>
                      <a:pt x="1412" y="398"/>
                    </a:lnTo>
                    <a:lnTo>
                      <a:pt x="1414" y="408"/>
                    </a:lnTo>
                    <a:lnTo>
                      <a:pt x="1415" y="419"/>
                    </a:lnTo>
                    <a:lnTo>
                      <a:pt x="1416" y="430"/>
                    </a:lnTo>
                    <a:lnTo>
                      <a:pt x="1418" y="440"/>
                    </a:lnTo>
                    <a:lnTo>
                      <a:pt x="1419" y="450"/>
                    </a:lnTo>
                    <a:lnTo>
                      <a:pt x="1421" y="460"/>
                    </a:lnTo>
                    <a:lnTo>
                      <a:pt x="1422" y="470"/>
                    </a:lnTo>
                    <a:lnTo>
                      <a:pt x="1423" y="480"/>
                    </a:lnTo>
                    <a:lnTo>
                      <a:pt x="1425" y="490"/>
                    </a:lnTo>
                    <a:lnTo>
                      <a:pt x="1426" y="499"/>
                    </a:lnTo>
                    <a:lnTo>
                      <a:pt x="1428" y="508"/>
                    </a:lnTo>
                    <a:lnTo>
                      <a:pt x="1429" y="517"/>
                    </a:lnTo>
                    <a:lnTo>
                      <a:pt x="1431" y="525"/>
                    </a:lnTo>
                    <a:lnTo>
                      <a:pt x="1432" y="534"/>
                    </a:lnTo>
                    <a:lnTo>
                      <a:pt x="1434" y="542"/>
                    </a:lnTo>
                  </a:path>
                </a:pathLst>
              </a:custGeom>
              <a:noFill/>
              <a:ln w="12700" cap="flat">
                <a:solidFill>
                  <a:srgbClr val="1269B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1" name="Freeform 12">
                <a:extLst>
                  <a:ext uri="{FF2B5EF4-FFF2-40B4-BE49-F238E27FC236}">
                    <a16:creationId xmlns:a16="http://schemas.microsoft.com/office/drawing/2014/main" id="{4BCFCB05-BBCE-468D-A6B3-808D2127B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9525" y="2838450"/>
                <a:ext cx="71438" cy="69850"/>
              </a:xfrm>
              <a:custGeom>
                <a:avLst/>
                <a:gdLst>
                  <a:gd name="T0" fmla="*/ 76 w 153"/>
                  <a:gd name="T1" fmla="*/ 25 h 153"/>
                  <a:gd name="T2" fmla="*/ 128 w 153"/>
                  <a:gd name="T3" fmla="*/ 77 h 153"/>
                  <a:gd name="T4" fmla="*/ 128 w 153"/>
                  <a:gd name="T5" fmla="*/ 77 h 153"/>
                  <a:gd name="T6" fmla="*/ 76 w 153"/>
                  <a:gd name="T7" fmla="*/ 128 h 153"/>
                  <a:gd name="T8" fmla="*/ 25 w 153"/>
                  <a:gd name="T9" fmla="*/ 77 h 153"/>
                  <a:gd name="T10" fmla="*/ 76 w 153"/>
                  <a:gd name="T11" fmla="*/ 25 h 153"/>
                  <a:gd name="T12" fmla="*/ 76 w 153"/>
                  <a:gd name="T13" fmla="*/ 0 h 153"/>
                  <a:gd name="T14" fmla="*/ 0 w 153"/>
                  <a:gd name="T15" fmla="*/ 77 h 153"/>
                  <a:gd name="T16" fmla="*/ 76 w 153"/>
                  <a:gd name="T17" fmla="*/ 153 h 153"/>
                  <a:gd name="T18" fmla="*/ 153 w 153"/>
                  <a:gd name="T19" fmla="*/ 77 h 153"/>
                  <a:gd name="T20" fmla="*/ 153 w 153"/>
                  <a:gd name="T21" fmla="*/ 77 h 153"/>
                  <a:gd name="T22" fmla="*/ 76 w 153"/>
                  <a:gd name="T2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153">
                    <a:moveTo>
                      <a:pt x="76" y="25"/>
                    </a:moveTo>
                    <a:cubicBezTo>
                      <a:pt x="105" y="25"/>
                      <a:pt x="128" y="48"/>
                      <a:pt x="128" y="77"/>
                    </a:cubicBezTo>
                    <a:lnTo>
                      <a:pt x="128" y="77"/>
                    </a:lnTo>
                    <a:cubicBezTo>
                      <a:pt x="128" y="105"/>
                      <a:pt x="105" y="128"/>
                      <a:pt x="76" y="128"/>
                    </a:cubicBezTo>
                    <a:cubicBezTo>
                      <a:pt x="48" y="128"/>
                      <a:pt x="25" y="105"/>
                      <a:pt x="25" y="77"/>
                    </a:cubicBezTo>
                    <a:cubicBezTo>
                      <a:pt x="25" y="48"/>
                      <a:pt x="48" y="25"/>
                      <a:pt x="76" y="25"/>
                    </a:cubicBezTo>
                    <a:close/>
                    <a:moveTo>
                      <a:pt x="76" y="0"/>
                    </a:moveTo>
                    <a:cubicBezTo>
                      <a:pt x="34" y="0"/>
                      <a:pt x="0" y="34"/>
                      <a:pt x="0" y="77"/>
                    </a:cubicBezTo>
                    <a:cubicBezTo>
                      <a:pt x="0" y="119"/>
                      <a:pt x="34" y="153"/>
                      <a:pt x="76" y="153"/>
                    </a:cubicBezTo>
                    <a:cubicBezTo>
                      <a:pt x="119" y="153"/>
                      <a:pt x="153" y="119"/>
                      <a:pt x="153" y="77"/>
                    </a:cubicBezTo>
                    <a:lnTo>
                      <a:pt x="153" y="77"/>
                    </a:lnTo>
                    <a:cubicBezTo>
                      <a:pt x="153" y="34"/>
                      <a:pt x="119" y="0"/>
                      <a:pt x="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B4362D24-253C-4E5F-8E4A-11FFA68B1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90763" y="3846513"/>
                <a:ext cx="71438" cy="69850"/>
              </a:xfrm>
              <a:custGeom>
                <a:avLst/>
                <a:gdLst>
                  <a:gd name="T0" fmla="*/ 77 w 154"/>
                  <a:gd name="T1" fmla="*/ 25 h 153"/>
                  <a:gd name="T2" fmla="*/ 128 w 154"/>
                  <a:gd name="T3" fmla="*/ 76 h 153"/>
                  <a:gd name="T4" fmla="*/ 128 w 154"/>
                  <a:gd name="T5" fmla="*/ 76 h 153"/>
                  <a:gd name="T6" fmla="*/ 77 w 154"/>
                  <a:gd name="T7" fmla="*/ 128 h 153"/>
                  <a:gd name="T8" fmla="*/ 26 w 154"/>
                  <a:gd name="T9" fmla="*/ 76 h 153"/>
                  <a:gd name="T10" fmla="*/ 77 w 154"/>
                  <a:gd name="T11" fmla="*/ 25 h 153"/>
                  <a:gd name="T12" fmla="*/ 77 w 154"/>
                  <a:gd name="T13" fmla="*/ 0 h 153"/>
                  <a:gd name="T14" fmla="*/ 0 w 154"/>
                  <a:gd name="T15" fmla="*/ 76 h 153"/>
                  <a:gd name="T16" fmla="*/ 77 w 154"/>
                  <a:gd name="T17" fmla="*/ 153 h 153"/>
                  <a:gd name="T18" fmla="*/ 154 w 154"/>
                  <a:gd name="T19" fmla="*/ 76 h 153"/>
                  <a:gd name="T20" fmla="*/ 154 w 154"/>
                  <a:gd name="T21" fmla="*/ 76 h 153"/>
                  <a:gd name="T22" fmla="*/ 77 w 154"/>
                  <a:gd name="T2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4" h="153">
                    <a:moveTo>
                      <a:pt x="77" y="25"/>
                    </a:moveTo>
                    <a:cubicBezTo>
                      <a:pt x="105" y="25"/>
                      <a:pt x="128" y="48"/>
                      <a:pt x="128" y="76"/>
                    </a:cubicBezTo>
                    <a:lnTo>
                      <a:pt x="128" y="76"/>
                    </a:lnTo>
                    <a:cubicBezTo>
                      <a:pt x="128" y="105"/>
                      <a:pt x="105" y="128"/>
                      <a:pt x="77" y="128"/>
                    </a:cubicBezTo>
                    <a:cubicBezTo>
                      <a:pt x="49" y="128"/>
                      <a:pt x="26" y="105"/>
                      <a:pt x="26" y="76"/>
                    </a:cubicBezTo>
                    <a:cubicBezTo>
                      <a:pt x="26" y="48"/>
                      <a:pt x="49" y="25"/>
                      <a:pt x="77" y="25"/>
                    </a:cubicBezTo>
                    <a:close/>
                    <a:moveTo>
                      <a:pt x="77" y="0"/>
                    </a:moveTo>
                    <a:cubicBezTo>
                      <a:pt x="35" y="0"/>
                      <a:pt x="0" y="34"/>
                      <a:pt x="0" y="76"/>
                    </a:cubicBezTo>
                    <a:cubicBezTo>
                      <a:pt x="0" y="119"/>
                      <a:pt x="35" y="153"/>
                      <a:pt x="77" y="153"/>
                    </a:cubicBezTo>
                    <a:cubicBezTo>
                      <a:pt x="119" y="153"/>
                      <a:pt x="154" y="119"/>
                      <a:pt x="154" y="76"/>
                    </a:cubicBezTo>
                    <a:lnTo>
                      <a:pt x="154" y="76"/>
                    </a:lnTo>
                    <a:cubicBezTo>
                      <a:pt x="154" y="34"/>
                      <a:pt x="119" y="0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D1A69C92-F1C0-48B2-A65D-D96C339CB6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038" y="2873375"/>
                <a:ext cx="0" cy="5032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7D983887-A1E4-4FF3-81F3-DDA7F0A535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7275" y="3376613"/>
                <a:ext cx="0" cy="50482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5" name="Rectangle 16">
                <a:extLst>
                  <a:ext uri="{FF2B5EF4-FFF2-40B4-BE49-F238E27FC236}">
                    <a16:creationId xmlns:a16="http://schemas.microsoft.com/office/drawing/2014/main" id="{AFF41448-81AC-476F-8A7E-9A8DD71AD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9788" y="3117850"/>
                <a:ext cx="111125" cy="20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1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de-DE" alt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" name="Line 17">
                <a:extLst>
                  <a:ext uri="{FF2B5EF4-FFF2-40B4-BE49-F238E27FC236}">
                    <a16:creationId xmlns:a16="http://schemas.microsoft.com/office/drawing/2014/main" id="{68F62701-F0D3-4D3E-8DA4-BC21F2E71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9625" y="2422525"/>
                <a:ext cx="0" cy="1914525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3B663C63-80B3-49EC-9A7C-376EE7AA2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588" y="2417763"/>
                <a:ext cx="93663" cy="149225"/>
              </a:xfrm>
              <a:custGeom>
                <a:avLst/>
                <a:gdLst>
                  <a:gd name="T0" fmla="*/ 0 w 59"/>
                  <a:gd name="T1" fmla="*/ 94 h 94"/>
                  <a:gd name="T2" fmla="*/ 29 w 59"/>
                  <a:gd name="T3" fmla="*/ 0 h 94"/>
                  <a:gd name="T4" fmla="*/ 59 w 59"/>
                  <a:gd name="T5" fmla="*/ 94 h 94"/>
                  <a:gd name="T6" fmla="*/ 0 w 59"/>
                  <a:gd name="T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4">
                    <a:moveTo>
                      <a:pt x="0" y="94"/>
                    </a:moveTo>
                    <a:lnTo>
                      <a:pt x="29" y="0"/>
                    </a:lnTo>
                    <a:lnTo>
                      <a:pt x="59" y="94"/>
                    </a:lnTo>
                    <a:lnTo>
                      <a:pt x="0" y="94"/>
                    </a:lnTo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88CDCEC1-B1C3-489B-87F3-B62101236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588" y="2417763"/>
                <a:ext cx="93663" cy="149225"/>
              </a:xfrm>
              <a:custGeom>
                <a:avLst/>
                <a:gdLst>
                  <a:gd name="T0" fmla="*/ 59 w 59"/>
                  <a:gd name="T1" fmla="*/ 94 h 94"/>
                  <a:gd name="T2" fmla="*/ 29 w 59"/>
                  <a:gd name="T3" fmla="*/ 0 h 94"/>
                  <a:gd name="T4" fmla="*/ 0 w 59"/>
                  <a:gd name="T5" fmla="*/ 94 h 94"/>
                  <a:gd name="T6" fmla="*/ 59 w 59"/>
                  <a:gd name="T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4">
                    <a:moveTo>
                      <a:pt x="59" y="94"/>
                    </a:moveTo>
                    <a:lnTo>
                      <a:pt x="29" y="0"/>
                    </a:lnTo>
                    <a:lnTo>
                      <a:pt x="0" y="94"/>
                    </a:lnTo>
                    <a:lnTo>
                      <a:pt x="59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9" name="Rectangle 20">
                <a:extLst>
                  <a:ext uri="{FF2B5EF4-FFF2-40B4-BE49-F238E27FC236}">
                    <a16:creationId xmlns:a16="http://schemas.microsoft.com/office/drawing/2014/main" id="{5471CB44-BB12-4FDF-B4B1-11C2F6D9B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225" y="2487613"/>
                <a:ext cx="141288" cy="20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1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x</a:t>
                </a:r>
                <a:endParaRPr kumimoji="0" lang="de-DE" alt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Freeform 21">
                <a:extLst>
                  <a:ext uri="{FF2B5EF4-FFF2-40B4-BE49-F238E27FC236}">
                    <a16:creationId xmlns:a16="http://schemas.microsoft.com/office/drawing/2014/main" id="{B9616AF9-60F4-4375-93A1-4E4E0A3717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4863" y="2867025"/>
                <a:ext cx="2284413" cy="1020763"/>
              </a:xfrm>
              <a:custGeom>
                <a:avLst/>
                <a:gdLst>
                  <a:gd name="T0" fmla="*/ 66 w 1439"/>
                  <a:gd name="T1" fmla="*/ 218 h 643"/>
                  <a:gd name="T2" fmla="*/ 91 w 1439"/>
                  <a:gd name="T3" fmla="*/ 195 h 643"/>
                  <a:gd name="T4" fmla="*/ 103 w 1439"/>
                  <a:gd name="T5" fmla="*/ 164 h 643"/>
                  <a:gd name="T6" fmla="*/ 140 w 1439"/>
                  <a:gd name="T7" fmla="*/ 130 h 643"/>
                  <a:gd name="T8" fmla="*/ 149 w 1439"/>
                  <a:gd name="T9" fmla="*/ 106 h 643"/>
                  <a:gd name="T10" fmla="*/ 187 w 1439"/>
                  <a:gd name="T11" fmla="*/ 77 h 643"/>
                  <a:gd name="T12" fmla="*/ 209 w 1439"/>
                  <a:gd name="T13" fmla="*/ 47 h 643"/>
                  <a:gd name="T14" fmla="*/ 177 w 1439"/>
                  <a:gd name="T15" fmla="*/ 76 h 643"/>
                  <a:gd name="T16" fmla="*/ 264 w 1439"/>
                  <a:gd name="T17" fmla="*/ 21 h 643"/>
                  <a:gd name="T18" fmla="*/ 260 w 1439"/>
                  <a:gd name="T19" fmla="*/ 15 h 643"/>
                  <a:gd name="T20" fmla="*/ 308 w 1439"/>
                  <a:gd name="T21" fmla="*/ 8 h 643"/>
                  <a:gd name="T22" fmla="*/ 339 w 1439"/>
                  <a:gd name="T23" fmla="*/ 9 h 643"/>
                  <a:gd name="T24" fmla="*/ 335 w 1439"/>
                  <a:gd name="T25" fmla="*/ 1 h 643"/>
                  <a:gd name="T26" fmla="*/ 305 w 1439"/>
                  <a:gd name="T27" fmla="*/ 9 h 643"/>
                  <a:gd name="T28" fmla="*/ 406 w 1439"/>
                  <a:gd name="T29" fmla="*/ 35 h 643"/>
                  <a:gd name="T30" fmla="*/ 399 w 1439"/>
                  <a:gd name="T31" fmla="*/ 23 h 643"/>
                  <a:gd name="T32" fmla="*/ 446 w 1439"/>
                  <a:gd name="T33" fmla="*/ 66 h 643"/>
                  <a:gd name="T34" fmla="*/ 472 w 1439"/>
                  <a:gd name="T35" fmla="*/ 82 h 643"/>
                  <a:gd name="T36" fmla="*/ 437 w 1439"/>
                  <a:gd name="T37" fmla="*/ 59 h 643"/>
                  <a:gd name="T38" fmla="*/ 518 w 1439"/>
                  <a:gd name="T39" fmla="*/ 148 h 643"/>
                  <a:gd name="T40" fmla="*/ 497 w 1439"/>
                  <a:gd name="T41" fmla="*/ 109 h 643"/>
                  <a:gd name="T42" fmla="*/ 561 w 1439"/>
                  <a:gd name="T43" fmla="*/ 207 h 643"/>
                  <a:gd name="T44" fmla="*/ 535 w 1439"/>
                  <a:gd name="T45" fmla="*/ 171 h 643"/>
                  <a:gd name="T46" fmla="*/ 609 w 1439"/>
                  <a:gd name="T47" fmla="*/ 266 h 643"/>
                  <a:gd name="T48" fmla="*/ 621 w 1439"/>
                  <a:gd name="T49" fmla="*/ 299 h 643"/>
                  <a:gd name="T50" fmla="*/ 643 w 1439"/>
                  <a:gd name="T51" fmla="*/ 320 h 643"/>
                  <a:gd name="T52" fmla="*/ 669 w 1439"/>
                  <a:gd name="T53" fmla="*/ 373 h 643"/>
                  <a:gd name="T54" fmla="*/ 676 w 1439"/>
                  <a:gd name="T55" fmla="*/ 371 h 643"/>
                  <a:gd name="T56" fmla="*/ 716 w 1439"/>
                  <a:gd name="T57" fmla="*/ 444 h 643"/>
                  <a:gd name="T58" fmla="*/ 712 w 1439"/>
                  <a:gd name="T59" fmla="*/ 425 h 643"/>
                  <a:gd name="T60" fmla="*/ 764 w 1439"/>
                  <a:gd name="T61" fmla="*/ 509 h 643"/>
                  <a:gd name="T62" fmla="*/ 757 w 1439"/>
                  <a:gd name="T63" fmla="*/ 488 h 643"/>
                  <a:gd name="T64" fmla="*/ 808 w 1439"/>
                  <a:gd name="T65" fmla="*/ 561 h 643"/>
                  <a:gd name="T66" fmla="*/ 809 w 1439"/>
                  <a:gd name="T67" fmla="*/ 551 h 643"/>
                  <a:gd name="T68" fmla="*/ 855 w 1439"/>
                  <a:gd name="T69" fmla="*/ 603 h 643"/>
                  <a:gd name="T70" fmla="*/ 880 w 1439"/>
                  <a:gd name="T71" fmla="*/ 611 h 643"/>
                  <a:gd name="T72" fmla="*/ 849 w 1439"/>
                  <a:gd name="T73" fmla="*/ 589 h 643"/>
                  <a:gd name="T74" fmla="*/ 932 w 1439"/>
                  <a:gd name="T75" fmla="*/ 640 h 643"/>
                  <a:gd name="T76" fmla="*/ 946 w 1439"/>
                  <a:gd name="T77" fmla="*/ 635 h 643"/>
                  <a:gd name="T78" fmla="*/ 916 w 1439"/>
                  <a:gd name="T79" fmla="*/ 628 h 643"/>
                  <a:gd name="T80" fmla="*/ 1005 w 1439"/>
                  <a:gd name="T81" fmla="*/ 635 h 643"/>
                  <a:gd name="T82" fmla="*/ 1017 w 1439"/>
                  <a:gd name="T83" fmla="*/ 622 h 643"/>
                  <a:gd name="T84" fmla="*/ 987 w 1439"/>
                  <a:gd name="T85" fmla="*/ 632 h 643"/>
                  <a:gd name="T86" fmla="*/ 1075 w 1439"/>
                  <a:gd name="T87" fmla="*/ 594 h 643"/>
                  <a:gd name="T88" fmla="*/ 1068 w 1439"/>
                  <a:gd name="T89" fmla="*/ 589 h 643"/>
                  <a:gd name="T90" fmla="*/ 1115 w 1439"/>
                  <a:gd name="T91" fmla="*/ 555 h 643"/>
                  <a:gd name="T92" fmla="*/ 1131 w 1439"/>
                  <a:gd name="T93" fmla="*/ 525 h 643"/>
                  <a:gd name="T94" fmla="*/ 1157 w 1439"/>
                  <a:gd name="T95" fmla="*/ 505 h 643"/>
                  <a:gd name="T96" fmla="*/ 1178 w 1439"/>
                  <a:gd name="T97" fmla="*/ 464 h 643"/>
                  <a:gd name="T98" fmla="*/ 1203 w 1439"/>
                  <a:gd name="T99" fmla="*/ 442 h 643"/>
                  <a:gd name="T100" fmla="*/ 1218 w 1439"/>
                  <a:gd name="T101" fmla="*/ 406 h 643"/>
                  <a:gd name="T102" fmla="*/ 1249 w 1439"/>
                  <a:gd name="T103" fmla="*/ 373 h 643"/>
                  <a:gd name="T104" fmla="*/ 1253 w 1439"/>
                  <a:gd name="T105" fmla="*/ 353 h 643"/>
                  <a:gd name="T106" fmla="*/ 1296 w 1439"/>
                  <a:gd name="T107" fmla="*/ 299 h 643"/>
                  <a:gd name="T108" fmla="*/ 1286 w 1439"/>
                  <a:gd name="T109" fmla="*/ 302 h 643"/>
                  <a:gd name="T110" fmla="*/ 1344 w 1439"/>
                  <a:gd name="T111" fmla="*/ 226 h 643"/>
                  <a:gd name="T112" fmla="*/ 1321 w 1439"/>
                  <a:gd name="T113" fmla="*/ 246 h 643"/>
                  <a:gd name="T114" fmla="*/ 1389 w 1439"/>
                  <a:gd name="T115" fmla="*/ 161 h 643"/>
                  <a:gd name="T116" fmla="*/ 1362 w 1439"/>
                  <a:gd name="T117" fmla="*/ 187 h 643"/>
                  <a:gd name="T118" fmla="*/ 1435 w 1439"/>
                  <a:gd name="T119" fmla="*/ 104 h 643"/>
                  <a:gd name="T120" fmla="*/ 1408 w 1439"/>
                  <a:gd name="T121" fmla="*/ 125 h 643"/>
                  <a:gd name="T122" fmla="*/ 31 w 1439"/>
                  <a:gd name="T123" fmla="*/ 285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9" h="643">
                    <a:moveTo>
                      <a:pt x="47" y="261"/>
                    </a:moveTo>
                    <a:lnTo>
                      <a:pt x="48" y="259"/>
                    </a:lnTo>
                    <a:lnTo>
                      <a:pt x="49" y="257"/>
                    </a:lnTo>
                    <a:lnTo>
                      <a:pt x="51" y="255"/>
                    </a:lnTo>
                    <a:lnTo>
                      <a:pt x="52" y="252"/>
                    </a:lnTo>
                    <a:lnTo>
                      <a:pt x="53" y="250"/>
                    </a:lnTo>
                    <a:lnTo>
                      <a:pt x="55" y="248"/>
                    </a:lnTo>
                    <a:lnTo>
                      <a:pt x="56" y="246"/>
                    </a:lnTo>
                    <a:lnTo>
                      <a:pt x="58" y="243"/>
                    </a:lnTo>
                    <a:lnTo>
                      <a:pt x="59" y="241"/>
                    </a:lnTo>
                    <a:lnTo>
                      <a:pt x="61" y="239"/>
                    </a:lnTo>
                    <a:lnTo>
                      <a:pt x="62" y="237"/>
                    </a:lnTo>
                    <a:lnTo>
                      <a:pt x="64" y="235"/>
                    </a:lnTo>
                    <a:lnTo>
                      <a:pt x="65" y="233"/>
                    </a:lnTo>
                    <a:lnTo>
                      <a:pt x="67" y="231"/>
                    </a:lnTo>
                    <a:lnTo>
                      <a:pt x="68" y="229"/>
                    </a:lnTo>
                    <a:lnTo>
                      <a:pt x="69" y="226"/>
                    </a:lnTo>
                    <a:lnTo>
                      <a:pt x="71" y="224"/>
                    </a:lnTo>
                    <a:lnTo>
                      <a:pt x="72" y="222"/>
                    </a:lnTo>
                    <a:lnTo>
                      <a:pt x="72" y="222"/>
                    </a:lnTo>
                    <a:lnTo>
                      <a:pt x="66" y="218"/>
                    </a:lnTo>
                    <a:lnTo>
                      <a:pt x="66" y="218"/>
                    </a:lnTo>
                    <a:lnTo>
                      <a:pt x="65" y="220"/>
                    </a:lnTo>
                    <a:lnTo>
                      <a:pt x="63" y="222"/>
                    </a:lnTo>
                    <a:lnTo>
                      <a:pt x="62" y="224"/>
                    </a:lnTo>
                    <a:lnTo>
                      <a:pt x="60" y="227"/>
                    </a:lnTo>
                    <a:lnTo>
                      <a:pt x="59" y="229"/>
                    </a:lnTo>
                    <a:lnTo>
                      <a:pt x="58" y="231"/>
                    </a:lnTo>
                    <a:lnTo>
                      <a:pt x="56" y="233"/>
                    </a:lnTo>
                    <a:lnTo>
                      <a:pt x="55" y="235"/>
                    </a:lnTo>
                    <a:lnTo>
                      <a:pt x="53" y="237"/>
                    </a:lnTo>
                    <a:lnTo>
                      <a:pt x="52" y="239"/>
                    </a:lnTo>
                    <a:lnTo>
                      <a:pt x="50" y="242"/>
                    </a:lnTo>
                    <a:lnTo>
                      <a:pt x="49" y="244"/>
                    </a:lnTo>
                    <a:lnTo>
                      <a:pt x="47" y="246"/>
                    </a:lnTo>
                    <a:lnTo>
                      <a:pt x="46" y="248"/>
                    </a:lnTo>
                    <a:lnTo>
                      <a:pt x="44" y="250"/>
                    </a:lnTo>
                    <a:lnTo>
                      <a:pt x="43" y="252"/>
                    </a:lnTo>
                    <a:lnTo>
                      <a:pt x="42" y="255"/>
                    </a:lnTo>
                    <a:lnTo>
                      <a:pt x="40" y="257"/>
                    </a:lnTo>
                    <a:lnTo>
                      <a:pt x="47" y="261"/>
                    </a:lnTo>
                    <a:close/>
                    <a:moveTo>
                      <a:pt x="88" y="199"/>
                    </a:moveTo>
                    <a:lnTo>
                      <a:pt x="89" y="197"/>
                    </a:lnTo>
                    <a:lnTo>
                      <a:pt x="91" y="195"/>
                    </a:lnTo>
                    <a:lnTo>
                      <a:pt x="92" y="193"/>
                    </a:lnTo>
                    <a:lnTo>
                      <a:pt x="94" y="191"/>
                    </a:lnTo>
                    <a:lnTo>
                      <a:pt x="95" y="189"/>
                    </a:lnTo>
                    <a:lnTo>
                      <a:pt x="97" y="187"/>
                    </a:lnTo>
                    <a:lnTo>
                      <a:pt x="98" y="185"/>
                    </a:lnTo>
                    <a:lnTo>
                      <a:pt x="100" y="183"/>
                    </a:lnTo>
                    <a:lnTo>
                      <a:pt x="101" y="181"/>
                    </a:lnTo>
                    <a:lnTo>
                      <a:pt x="102" y="179"/>
                    </a:lnTo>
                    <a:lnTo>
                      <a:pt x="104" y="177"/>
                    </a:lnTo>
                    <a:lnTo>
                      <a:pt x="105" y="175"/>
                    </a:lnTo>
                    <a:lnTo>
                      <a:pt x="107" y="173"/>
                    </a:lnTo>
                    <a:lnTo>
                      <a:pt x="108" y="171"/>
                    </a:lnTo>
                    <a:lnTo>
                      <a:pt x="109" y="169"/>
                    </a:lnTo>
                    <a:lnTo>
                      <a:pt x="111" y="167"/>
                    </a:lnTo>
                    <a:lnTo>
                      <a:pt x="112" y="165"/>
                    </a:lnTo>
                    <a:lnTo>
                      <a:pt x="114" y="163"/>
                    </a:lnTo>
                    <a:lnTo>
                      <a:pt x="115" y="161"/>
                    </a:lnTo>
                    <a:lnTo>
                      <a:pt x="109" y="157"/>
                    </a:lnTo>
                    <a:lnTo>
                      <a:pt x="108" y="159"/>
                    </a:lnTo>
                    <a:lnTo>
                      <a:pt x="106" y="161"/>
                    </a:lnTo>
                    <a:lnTo>
                      <a:pt x="105" y="163"/>
                    </a:lnTo>
                    <a:lnTo>
                      <a:pt x="103" y="164"/>
                    </a:lnTo>
                    <a:lnTo>
                      <a:pt x="102" y="166"/>
                    </a:lnTo>
                    <a:lnTo>
                      <a:pt x="100" y="168"/>
                    </a:lnTo>
                    <a:lnTo>
                      <a:pt x="99" y="170"/>
                    </a:lnTo>
                    <a:lnTo>
                      <a:pt x="98" y="172"/>
                    </a:lnTo>
                    <a:lnTo>
                      <a:pt x="96" y="174"/>
                    </a:lnTo>
                    <a:lnTo>
                      <a:pt x="95" y="176"/>
                    </a:lnTo>
                    <a:lnTo>
                      <a:pt x="93" y="178"/>
                    </a:lnTo>
                    <a:lnTo>
                      <a:pt x="92" y="180"/>
                    </a:lnTo>
                    <a:lnTo>
                      <a:pt x="91" y="182"/>
                    </a:lnTo>
                    <a:lnTo>
                      <a:pt x="89" y="184"/>
                    </a:lnTo>
                    <a:lnTo>
                      <a:pt x="88" y="187"/>
                    </a:lnTo>
                    <a:lnTo>
                      <a:pt x="86" y="189"/>
                    </a:lnTo>
                    <a:lnTo>
                      <a:pt x="85" y="191"/>
                    </a:lnTo>
                    <a:lnTo>
                      <a:pt x="83" y="193"/>
                    </a:lnTo>
                    <a:lnTo>
                      <a:pt x="82" y="194"/>
                    </a:lnTo>
                    <a:lnTo>
                      <a:pt x="88" y="199"/>
                    </a:lnTo>
                    <a:close/>
                    <a:moveTo>
                      <a:pt x="132" y="139"/>
                    </a:moveTo>
                    <a:lnTo>
                      <a:pt x="134" y="137"/>
                    </a:lnTo>
                    <a:lnTo>
                      <a:pt x="135" y="135"/>
                    </a:lnTo>
                    <a:lnTo>
                      <a:pt x="137" y="133"/>
                    </a:lnTo>
                    <a:lnTo>
                      <a:pt x="138" y="131"/>
                    </a:lnTo>
                    <a:lnTo>
                      <a:pt x="140" y="130"/>
                    </a:lnTo>
                    <a:lnTo>
                      <a:pt x="141" y="128"/>
                    </a:lnTo>
                    <a:lnTo>
                      <a:pt x="142" y="126"/>
                    </a:lnTo>
                    <a:lnTo>
                      <a:pt x="144" y="124"/>
                    </a:lnTo>
                    <a:lnTo>
                      <a:pt x="145" y="123"/>
                    </a:lnTo>
                    <a:lnTo>
                      <a:pt x="147" y="121"/>
                    </a:lnTo>
                    <a:lnTo>
                      <a:pt x="148" y="119"/>
                    </a:lnTo>
                    <a:lnTo>
                      <a:pt x="149" y="118"/>
                    </a:lnTo>
                    <a:lnTo>
                      <a:pt x="151" y="116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5" y="111"/>
                    </a:lnTo>
                    <a:lnTo>
                      <a:pt x="157" y="109"/>
                    </a:lnTo>
                    <a:lnTo>
                      <a:pt x="158" y="107"/>
                    </a:lnTo>
                    <a:lnTo>
                      <a:pt x="159" y="106"/>
                    </a:lnTo>
                    <a:lnTo>
                      <a:pt x="161" y="104"/>
                    </a:lnTo>
                    <a:lnTo>
                      <a:pt x="162" y="103"/>
                    </a:lnTo>
                    <a:lnTo>
                      <a:pt x="156" y="98"/>
                    </a:lnTo>
                    <a:lnTo>
                      <a:pt x="155" y="99"/>
                    </a:lnTo>
                    <a:lnTo>
                      <a:pt x="154" y="101"/>
                    </a:lnTo>
                    <a:lnTo>
                      <a:pt x="152" y="102"/>
                    </a:lnTo>
                    <a:lnTo>
                      <a:pt x="151" y="104"/>
                    </a:lnTo>
                    <a:lnTo>
                      <a:pt x="149" y="106"/>
                    </a:lnTo>
                    <a:lnTo>
                      <a:pt x="148" y="108"/>
                    </a:lnTo>
                    <a:lnTo>
                      <a:pt x="147" y="109"/>
                    </a:lnTo>
                    <a:lnTo>
                      <a:pt x="145" y="111"/>
                    </a:lnTo>
                    <a:lnTo>
                      <a:pt x="144" y="113"/>
                    </a:lnTo>
                    <a:lnTo>
                      <a:pt x="142" y="114"/>
                    </a:lnTo>
                    <a:lnTo>
                      <a:pt x="141" y="116"/>
                    </a:lnTo>
                    <a:lnTo>
                      <a:pt x="140" y="118"/>
                    </a:lnTo>
                    <a:lnTo>
                      <a:pt x="138" y="120"/>
                    </a:lnTo>
                    <a:lnTo>
                      <a:pt x="137" y="121"/>
                    </a:lnTo>
                    <a:lnTo>
                      <a:pt x="135" y="123"/>
                    </a:lnTo>
                    <a:lnTo>
                      <a:pt x="134" y="125"/>
                    </a:lnTo>
                    <a:lnTo>
                      <a:pt x="132" y="127"/>
                    </a:lnTo>
                    <a:lnTo>
                      <a:pt x="131" y="128"/>
                    </a:lnTo>
                    <a:lnTo>
                      <a:pt x="129" y="130"/>
                    </a:lnTo>
                    <a:lnTo>
                      <a:pt x="128" y="132"/>
                    </a:lnTo>
                    <a:lnTo>
                      <a:pt x="126" y="134"/>
                    </a:lnTo>
                    <a:lnTo>
                      <a:pt x="132" y="139"/>
                    </a:lnTo>
                    <a:close/>
                    <a:moveTo>
                      <a:pt x="181" y="83"/>
                    </a:moveTo>
                    <a:lnTo>
                      <a:pt x="182" y="81"/>
                    </a:lnTo>
                    <a:lnTo>
                      <a:pt x="184" y="80"/>
                    </a:lnTo>
                    <a:lnTo>
                      <a:pt x="185" y="79"/>
                    </a:lnTo>
                    <a:lnTo>
                      <a:pt x="187" y="77"/>
                    </a:lnTo>
                    <a:lnTo>
                      <a:pt x="188" y="76"/>
                    </a:lnTo>
                    <a:lnTo>
                      <a:pt x="189" y="74"/>
                    </a:lnTo>
                    <a:lnTo>
                      <a:pt x="191" y="73"/>
                    </a:lnTo>
                    <a:lnTo>
                      <a:pt x="192" y="72"/>
                    </a:lnTo>
                    <a:lnTo>
                      <a:pt x="194" y="70"/>
                    </a:lnTo>
                    <a:lnTo>
                      <a:pt x="195" y="69"/>
                    </a:lnTo>
                    <a:lnTo>
                      <a:pt x="196" y="68"/>
                    </a:lnTo>
                    <a:lnTo>
                      <a:pt x="198" y="66"/>
                    </a:lnTo>
                    <a:lnTo>
                      <a:pt x="199" y="65"/>
                    </a:lnTo>
                    <a:lnTo>
                      <a:pt x="201" y="64"/>
                    </a:lnTo>
                    <a:lnTo>
                      <a:pt x="202" y="62"/>
                    </a:lnTo>
                    <a:lnTo>
                      <a:pt x="204" y="61"/>
                    </a:lnTo>
                    <a:lnTo>
                      <a:pt x="205" y="60"/>
                    </a:lnTo>
                    <a:lnTo>
                      <a:pt x="206" y="59"/>
                    </a:lnTo>
                    <a:lnTo>
                      <a:pt x="208" y="58"/>
                    </a:lnTo>
                    <a:lnTo>
                      <a:pt x="209" y="56"/>
                    </a:lnTo>
                    <a:lnTo>
                      <a:pt x="211" y="55"/>
                    </a:lnTo>
                    <a:lnTo>
                      <a:pt x="212" y="54"/>
                    </a:lnTo>
                    <a:lnTo>
                      <a:pt x="214" y="53"/>
                    </a:lnTo>
                    <a:lnTo>
                      <a:pt x="215" y="52"/>
                    </a:lnTo>
                    <a:lnTo>
                      <a:pt x="210" y="46"/>
                    </a:lnTo>
                    <a:lnTo>
                      <a:pt x="209" y="47"/>
                    </a:lnTo>
                    <a:lnTo>
                      <a:pt x="208" y="48"/>
                    </a:lnTo>
                    <a:lnTo>
                      <a:pt x="206" y="49"/>
                    </a:lnTo>
                    <a:lnTo>
                      <a:pt x="205" y="51"/>
                    </a:lnTo>
                    <a:lnTo>
                      <a:pt x="203" y="52"/>
                    </a:lnTo>
                    <a:lnTo>
                      <a:pt x="202" y="53"/>
                    </a:lnTo>
                    <a:lnTo>
                      <a:pt x="200" y="54"/>
                    </a:lnTo>
                    <a:lnTo>
                      <a:pt x="199" y="55"/>
                    </a:lnTo>
                    <a:lnTo>
                      <a:pt x="197" y="57"/>
                    </a:lnTo>
                    <a:lnTo>
                      <a:pt x="196" y="58"/>
                    </a:lnTo>
                    <a:lnTo>
                      <a:pt x="194" y="60"/>
                    </a:lnTo>
                    <a:lnTo>
                      <a:pt x="193" y="61"/>
                    </a:lnTo>
                    <a:lnTo>
                      <a:pt x="191" y="62"/>
                    </a:lnTo>
                    <a:lnTo>
                      <a:pt x="190" y="63"/>
                    </a:lnTo>
                    <a:lnTo>
                      <a:pt x="189" y="65"/>
                    </a:lnTo>
                    <a:lnTo>
                      <a:pt x="187" y="66"/>
                    </a:lnTo>
                    <a:lnTo>
                      <a:pt x="186" y="67"/>
                    </a:lnTo>
                    <a:lnTo>
                      <a:pt x="184" y="69"/>
                    </a:lnTo>
                    <a:lnTo>
                      <a:pt x="183" y="70"/>
                    </a:lnTo>
                    <a:lnTo>
                      <a:pt x="181" y="72"/>
                    </a:lnTo>
                    <a:lnTo>
                      <a:pt x="180" y="73"/>
                    </a:lnTo>
                    <a:lnTo>
                      <a:pt x="178" y="75"/>
                    </a:lnTo>
                    <a:lnTo>
                      <a:pt x="177" y="76"/>
                    </a:lnTo>
                    <a:lnTo>
                      <a:pt x="176" y="77"/>
                    </a:lnTo>
                    <a:lnTo>
                      <a:pt x="181" y="83"/>
                    </a:lnTo>
                    <a:close/>
                    <a:moveTo>
                      <a:pt x="238" y="35"/>
                    </a:moveTo>
                    <a:lnTo>
                      <a:pt x="239" y="34"/>
                    </a:lnTo>
                    <a:lnTo>
                      <a:pt x="240" y="34"/>
                    </a:lnTo>
                    <a:lnTo>
                      <a:pt x="242" y="33"/>
                    </a:lnTo>
                    <a:lnTo>
                      <a:pt x="243" y="32"/>
                    </a:lnTo>
                    <a:lnTo>
                      <a:pt x="245" y="31"/>
                    </a:lnTo>
                    <a:lnTo>
                      <a:pt x="246" y="30"/>
                    </a:lnTo>
                    <a:lnTo>
                      <a:pt x="247" y="29"/>
                    </a:lnTo>
                    <a:lnTo>
                      <a:pt x="249" y="28"/>
                    </a:lnTo>
                    <a:lnTo>
                      <a:pt x="250" y="28"/>
                    </a:lnTo>
                    <a:lnTo>
                      <a:pt x="252" y="27"/>
                    </a:lnTo>
                    <a:lnTo>
                      <a:pt x="253" y="26"/>
                    </a:lnTo>
                    <a:lnTo>
                      <a:pt x="254" y="25"/>
                    </a:lnTo>
                    <a:lnTo>
                      <a:pt x="256" y="25"/>
                    </a:lnTo>
                    <a:lnTo>
                      <a:pt x="257" y="24"/>
                    </a:lnTo>
                    <a:lnTo>
                      <a:pt x="259" y="23"/>
                    </a:lnTo>
                    <a:lnTo>
                      <a:pt x="260" y="22"/>
                    </a:lnTo>
                    <a:lnTo>
                      <a:pt x="261" y="22"/>
                    </a:lnTo>
                    <a:lnTo>
                      <a:pt x="263" y="21"/>
                    </a:lnTo>
                    <a:lnTo>
                      <a:pt x="264" y="21"/>
                    </a:lnTo>
                    <a:lnTo>
                      <a:pt x="266" y="20"/>
                    </a:lnTo>
                    <a:lnTo>
                      <a:pt x="267" y="19"/>
                    </a:lnTo>
                    <a:lnTo>
                      <a:pt x="268" y="19"/>
                    </a:lnTo>
                    <a:lnTo>
                      <a:pt x="270" y="18"/>
                    </a:lnTo>
                    <a:lnTo>
                      <a:pt x="271" y="18"/>
                    </a:lnTo>
                    <a:lnTo>
                      <a:pt x="273" y="17"/>
                    </a:lnTo>
                    <a:lnTo>
                      <a:pt x="274" y="17"/>
                    </a:lnTo>
                    <a:lnTo>
                      <a:pt x="275" y="16"/>
                    </a:lnTo>
                    <a:lnTo>
                      <a:pt x="277" y="15"/>
                    </a:lnTo>
                    <a:lnTo>
                      <a:pt x="278" y="15"/>
                    </a:lnTo>
                    <a:lnTo>
                      <a:pt x="276" y="8"/>
                    </a:lnTo>
                    <a:lnTo>
                      <a:pt x="275" y="8"/>
                    </a:lnTo>
                    <a:lnTo>
                      <a:pt x="273" y="9"/>
                    </a:lnTo>
                    <a:lnTo>
                      <a:pt x="272" y="10"/>
                    </a:lnTo>
                    <a:lnTo>
                      <a:pt x="270" y="10"/>
                    </a:lnTo>
                    <a:lnTo>
                      <a:pt x="269" y="11"/>
                    </a:lnTo>
                    <a:lnTo>
                      <a:pt x="267" y="11"/>
                    </a:lnTo>
                    <a:lnTo>
                      <a:pt x="266" y="12"/>
                    </a:lnTo>
                    <a:lnTo>
                      <a:pt x="264" y="13"/>
                    </a:lnTo>
                    <a:lnTo>
                      <a:pt x="263" y="13"/>
                    </a:lnTo>
                    <a:lnTo>
                      <a:pt x="261" y="14"/>
                    </a:lnTo>
                    <a:lnTo>
                      <a:pt x="260" y="15"/>
                    </a:lnTo>
                    <a:lnTo>
                      <a:pt x="258" y="15"/>
                    </a:lnTo>
                    <a:lnTo>
                      <a:pt x="257" y="16"/>
                    </a:lnTo>
                    <a:lnTo>
                      <a:pt x="255" y="17"/>
                    </a:lnTo>
                    <a:lnTo>
                      <a:pt x="254" y="17"/>
                    </a:lnTo>
                    <a:lnTo>
                      <a:pt x="252" y="18"/>
                    </a:lnTo>
                    <a:lnTo>
                      <a:pt x="251" y="19"/>
                    </a:lnTo>
                    <a:lnTo>
                      <a:pt x="250" y="20"/>
                    </a:lnTo>
                    <a:lnTo>
                      <a:pt x="248" y="20"/>
                    </a:lnTo>
                    <a:lnTo>
                      <a:pt x="247" y="21"/>
                    </a:lnTo>
                    <a:lnTo>
                      <a:pt x="245" y="22"/>
                    </a:lnTo>
                    <a:lnTo>
                      <a:pt x="244" y="23"/>
                    </a:lnTo>
                    <a:lnTo>
                      <a:pt x="242" y="24"/>
                    </a:lnTo>
                    <a:lnTo>
                      <a:pt x="241" y="25"/>
                    </a:lnTo>
                    <a:lnTo>
                      <a:pt x="239" y="25"/>
                    </a:lnTo>
                    <a:lnTo>
                      <a:pt x="238" y="26"/>
                    </a:lnTo>
                    <a:lnTo>
                      <a:pt x="236" y="27"/>
                    </a:lnTo>
                    <a:lnTo>
                      <a:pt x="235" y="28"/>
                    </a:lnTo>
                    <a:lnTo>
                      <a:pt x="233" y="29"/>
                    </a:lnTo>
                    <a:lnTo>
                      <a:pt x="238" y="35"/>
                    </a:lnTo>
                    <a:close/>
                    <a:moveTo>
                      <a:pt x="305" y="9"/>
                    </a:moveTo>
                    <a:lnTo>
                      <a:pt x="306" y="9"/>
                    </a:lnTo>
                    <a:lnTo>
                      <a:pt x="308" y="8"/>
                    </a:lnTo>
                    <a:lnTo>
                      <a:pt x="309" y="8"/>
                    </a:lnTo>
                    <a:lnTo>
                      <a:pt x="311" y="8"/>
                    </a:lnTo>
                    <a:lnTo>
                      <a:pt x="312" y="8"/>
                    </a:lnTo>
                    <a:lnTo>
                      <a:pt x="313" y="8"/>
                    </a:lnTo>
                    <a:lnTo>
                      <a:pt x="315" y="8"/>
                    </a:lnTo>
                    <a:lnTo>
                      <a:pt x="316" y="8"/>
                    </a:lnTo>
                    <a:lnTo>
                      <a:pt x="318" y="8"/>
                    </a:lnTo>
                    <a:lnTo>
                      <a:pt x="319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3" y="8"/>
                    </a:lnTo>
                    <a:lnTo>
                      <a:pt x="325" y="8"/>
                    </a:lnTo>
                    <a:lnTo>
                      <a:pt x="326" y="8"/>
                    </a:lnTo>
                    <a:lnTo>
                      <a:pt x="327" y="8"/>
                    </a:lnTo>
                    <a:lnTo>
                      <a:pt x="329" y="8"/>
                    </a:lnTo>
                    <a:lnTo>
                      <a:pt x="330" y="8"/>
                    </a:lnTo>
                    <a:lnTo>
                      <a:pt x="332" y="8"/>
                    </a:lnTo>
                    <a:lnTo>
                      <a:pt x="333" y="8"/>
                    </a:lnTo>
                    <a:lnTo>
                      <a:pt x="334" y="8"/>
                    </a:lnTo>
                    <a:lnTo>
                      <a:pt x="336" y="8"/>
                    </a:lnTo>
                    <a:lnTo>
                      <a:pt x="337" y="9"/>
                    </a:lnTo>
                    <a:lnTo>
                      <a:pt x="339" y="9"/>
                    </a:lnTo>
                    <a:lnTo>
                      <a:pt x="340" y="9"/>
                    </a:lnTo>
                    <a:lnTo>
                      <a:pt x="341" y="9"/>
                    </a:lnTo>
                    <a:lnTo>
                      <a:pt x="343" y="9"/>
                    </a:lnTo>
                    <a:lnTo>
                      <a:pt x="344" y="10"/>
                    </a:lnTo>
                    <a:lnTo>
                      <a:pt x="346" y="10"/>
                    </a:lnTo>
                    <a:lnTo>
                      <a:pt x="347" y="10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0" y="11"/>
                    </a:lnTo>
                    <a:lnTo>
                      <a:pt x="352" y="4"/>
                    </a:lnTo>
                    <a:lnTo>
                      <a:pt x="351" y="4"/>
                    </a:lnTo>
                    <a:lnTo>
                      <a:pt x="350" y="3"/>
                    </a:lnTo>
                    <a:lnTo>
                      <a:pt x="348" y="3"/>
                    </a:lnTo>
                    <a:lnTo>
                      <a:pt x="347" y="3"/>
                    </a:lnTo>
                    <a:lnTo>
                      <a:pt x="345" y="2"/>
                    </a:lnTo>
                    <a:lnTo>
                      <a:pt x="344" y="2"/>
                    </a:lnTo>
                    <a:lnTo>
                      <a:pt x="342" y="2"/>
                    </a:lnTo>
                    <a:lnTo>
                      <a:pt x="341" y="1"/>
                    </a:lnTo>
                    <a:lnTo>
                      <a:pt x="339" y="1"/>
                    </a:lnTo>
                    <a:lnTo>
                      <a:pt x="338" y="1"/>
                    </a:lnTo>
                    <a:lnTo>
                      <a:pt x="336" y="1"/>
                    </a:lnTo>
                    <a:lnTo>
                      <a:pt x="335" y="1"/>
                    </a:lnTo>
                    <a:lnTo>
                      <a:pt x="334" y="1"/>
                    </a:lnTo>
                    <a:lnTo>
                      <a:pt x="332" y="1"/>
                    </a:lnTo>
                    <a:lnTo>
                      <a:pt x="331" y="1"/>
                    </a:lnTo>
                    <a:lnTo>
                      <a:pt x="329" y="0"/>
                    </a:lnTo>
                    <a:lnTo>
                      <a:pt x="328" y="0"/>
                    </a:lnTo>
                    <a:lnTo>
                      <a:pt x="326" y="0"/>
                    </a:lnTo>
                    <a:lnTo>
                      <a:pt x="325" y="0"/>
                    </a:lnTo>
                    <a:lnTo>
                      <a:pt x="323" y="0"/>
                    </a:lnTo>
                    <a:lnTo>
                      <a:pt x="322" y="0"/>
                    </a:lnTo>
                    <a:lnTo>
                      <a:pt x="320" y="0"/>
                    </a:lnTo>
                    <a:lnTo>
                      <a:pt x="319" y="0"/>
                    </a:lnTo>
                    <a:lnTo>
                      <a:pt x="317" y="0"/>
                    </a:lnTo>
                    <a:lnTo>
                      <a:pt x="316" y="0"/>
                    </a:lnTo>
                    <a:lnTo>
                      <a:pt x="314" y="0"/>
                    </a:lnTo>
                    <a:lnTo>
                      <a:pt x="313" y="1"/>
                    </a:lnTo>
                    <a:lnTo>
                      <a:pt x="311" y="1"/>
                    </a:lnTo>
                    <a:lnTo>
                      <a:pt x="310" y="1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1"/>
                    </a:lnTo>
                    <a:lnTo>
                      <a:pt x="304" y="1"/>
                    </a:lnTo>
                    <a:lnTo>
                      <a:pt x="305" y="9"/>
                    </a:lnTo>
                    <a:close/>
                    <a:moveTo>
                      <a:pt x="376" y="19"/>
                    </a:moveTo>
                    <a:lnTo>
                      <a:pt x="378" y="20"/>
                    </a:lnTo>
                    <a:lnTo>
                      <a:pt x="379" y="21"/>
                    </a:lnTo>
                    <a:lnTo>
                      <a:pt x="381" y="21"/>
                    </a:lnTo>
                    <a:lnTo>
                      <a:pt x="382" y="22"/>
                    </a:lnTo>
                    <a:lnTo>
                      <a:pt x="383" y="22"/>
                    </a:lnTo>
                    <a:lnTo>
                      <a:pt x="385" y="23"/>
                    </a:lnTo>
                    <a:lnTo>
                      <a:pt x="386" y="24"/>
                    </a:lnTo>
                    <a:lnTo>
                      <a:pt x="388" y="25"/>
                    </a:lnTo>
                    <a:lnTo>
                      <a:pt x="389" y="25"/>
                    </a:lnTo>
                    <a:lnTo>
                      <a:pt x="390" y="26"/>
                    </a:lnTo>
                    <a:lnTo>
                      <a:pt x="392" y="27"/>
                    </a:lnTo>
                    <a:lnTo>
                      <a:pt x="393" y="28"/>
                    </a:lnTo>
                    <a:lnTo>
                      <a:pt x="395" y="29"/>
                    </a:lnTo>
                    <a:lnTo>
                      <a:pt x="396" y="29"/>
                    </a:lnTo>
                    <a:lnTo>
                      <a:pt x="397" y="30"/>
                    </a:lnTo>
                    <a:lnTo>
                      <a:pt x="399" y="31"/>
                    </a:lnTo>
                    <a:lnTo>
                      <a:pt x="400" y="32"/>
                    </a:lnTo>
                    <a:lnTo>
                      <a:pt x="402" y="33"/>
                    </a:lnTo>
                    <a:lnTo>
                      <a:pt x="403" y="34"/>
                    </a:lnTo>
                    <a:lnTo>
                      <a:pt x="404" y="34"/>
                    </a:lnTo>
                    <a:lnTo>
                      <a:pt x="406" y="35"/>
                    </a:lnTo>
                    <a:lnTo>
                      <a:pt x="407" y="36"/>
                    </a:lnTo>
                    <a:lnTo>
                      <a:pt x="409" y="37"/>
                    </a:lnTo>
                    <a:lnTo>
                      <a:pt x="410" y="38"/>
                    </a:lnTo>
                    <a:lnTo>
                      <a:pt x="411" y="39"/>
                    </a:lnTo>
                    <a:lnTo>
                      <a:pt x="413" y="40"/>
                    </a:lnTo>
                    <a:lnTo>
                      <a:pt x="414" y="41"/>
                    </a:lnTo>
                    <a:lnTo>
                      <a:pt x="416" y="42"/>
                    </a:lnTo>
                    <a:lnTo>
                      <a:pt x="420" y="36"/>
                    </a:lnTo>
                    <a:lnTo>
                      <a:pt x="418" y="35"/>
                    </a:lnTo>
                    <a:lnTo>
                      <a:pt x="417" y="34"/>
                    </a:lnTo>
                    <a:lnTo>
                      <a:pt x="416" y="33"/>
                    </a:lnTo>
                    <a:lnTo>
                      <a:pt x="414" y="32"/>
                    </a:lnTo>
                    <a:lnTo>
                      <a:pt x="413" y="31"/>
                    </a:lnTo>
                    <a:lnTo>
                      <a:pt x="411" y="30"/>
                    </a:lnTo>
                    <a:lnTo>
                      <a:pt x="410" y="29"/>
                    </a:lnTo>
                    <a:lnTo>
                      <a:pt x="408" y="28"/>
                    </a:lnTo>
                    <a:lnTo>
                      <a:pt x="407" y="27"/>
                    </a:lnTo>
                    <a:lnTo>
                      <a:pt x="405" y="26"/>
                    </a:lnTo>
                    <a:lnTo>
                      <a:pt x="404" y="25"/>
                    </a:lnTo>
                    <a:lnTo>
                      <a:pt x="402" y="25"/>
                    </a:lnTo>
                    <a:lnTo>
                      <a:pt x="401" y="24"/>
                    </a:lnTo>
                    <a:lnTo>
                      <a:pt x="399" y="23"/>
                    </a:lnTo>
                    <a:lnTo>
                      <a:pt x="398" y="22"/>
                    </a:lnTo>
                    <a:lnTo>
                      <a:pt x="397" y="21"/>
                    </a:lnTo>
                    <a:lnTo>
                      <a:pt x="395" y="20"/>
                    </a:lnTo>
                    <a:lnTo>
                      <a:pt x="394" y="20"/>
                    </a:lnTo>
                    <a:lnTo>
                      <a:pt x="392" y="19"/>
                    </a:lnTo>
                    <a:lnTo>
                      <a:pt x="391" y="18"/>
                    </a:lnTo>
                    <a:lnTo>
                      <a:pt x="389" y="17"/>
                    </a:lnTo>
                    <a:lnTo>
                      <a:pt x="388" y="17"/>
                    </a:lnTo>
                    <a:lnTo>
                      <a:pt x="386" y="16"/>
                    </a:lnTo>
                    <a:lnTo>
                      <a:pt x="385" y="15"/>
                    </a:lnTo>
                    <a:lnTo>
                      <a:pt x="383" y="15"/>
                    </a:lnTo>
                    <a:lnTo>
                      <a:pt x="382" y="14"/>
                    </a:lnTo>
                    <a:lnTo>
                      <a:pt x="381" y="13"/>
                    </a:lnTo>
                    <a:lnTo>
                      <a:pt x="379" y="13"/>
                    </a:lnTo>
                    <a:lnTo>
                      <a:pt x="376" y="19"/>
                    </a:lnTo>
                    <a:close/>
                    <a:moveTo>
                      <a:pt x="437" y="59"/>
                    </a:moveTo>
                    <a:lnTo>
                      <a:pt x="438" y="60"/>
                    </a:lnTo>
                    <a:lnTo>
                      <a:pt x="440" y="61"/>
                    </a:lnTo>
                    <a:lnTo>
                      <a:pt x="441" y="62"/>
                    </a:lnTo>
                    <a:lnTo>
                      <a:pt x="443" y="64"/>
                    </a:lnTo>
                    <a:lnTo>
                      <a:pt x="444" y="65"/>
                    </a:lnTo>
                    <a:lnTo>
                      <a:pt x="446" y="66"/>
                    </a:lnTo>
                    <a:lnTo>
                      <a:pt x="447" y="68"/>
                    </a:lnTo>
                    <a:lnTo>
                      <a:pt x="448" y="69"/>
                    </a:lnTo>
                    <a:lnTo>
                      <a:pt x="450" y="70"/>
                    </a:lnTo>
                    <a:lnTo>
                      <a:pt x="451" y="72"/>
                    </a:lnTo>
                    <a:lnTo>
                      <a:pt x="453" y="73"/>
                    </a:lnTo>
                    <a:lnTo>
                      <a:pt x="454" y="74"/>
                    </a:lnTo>
                    <a:lnTo>
                      <a:pt x="456" y="76"/>
                    </a:lnTo>
                    <a:lnTo>
                      <a:pt x="457" y="77"/>
                    </a:lnTo>
                    <a:lnTo>
                      <a:pt x="458" y="79"/>
                    </a:lnTo>
                    <a:lnTo>
                      <a:pt x="460" y="80"/>
                    </a:lnTo>
                    <a:lnTo>
                      <a:pt x="461" y="81"/>
                    </a:lnTo>
                    <a:lnTo>
                      <a:pt x="463" y="83"/>
                    </a:lnTo>
                    <a:lnTo>
                      <a:pt x="464" y="84"/>
                    </a:lnTo>
                    <a:lnTo>
                      <a:pt x="465" y="86"/>
                    </a:lnTo>
                    <a:lnTo>
                      <a:pt x="467" y="87"/>
                    </a:lnTo>
                    <a:lnTo>
                      <a:pt x="468" y="89"/>
                    </a:lnTo>
                    <a:lnTo>
                      <a:pt x="470" y="90"/>
                    </a:lnTo>
                    <a:lnTo>
                      <a:pt x="471" y="91"/>
                    </a:lnTo>
                    <a:lnTo>
                      <a:pt x="476" y="86"/>
                    </a:lnTo>
                    <a:lnTo>
                      <a:pt x="475" y="85"/>
                    </a:lnTo>
                    <a:lnTo>
                      <a:pt x="474" y="83"/>
                    </a:lnTo>
                    <a:lnTo>
                      <a:pt x="472" y="82"/>
                    </a:lnTo>
                    <a:lnTo>
                      <a:pt x="471" y="81"/>
                    </a:lnTo>
                    <a:lnTo>
                      <a:pt x="469" y="79"/>
                    </a:lnTo>
                    <a:lnTo>
                      <a:pt x="468" y="78"/>
                    </a:lnTo>
                    <a:lnTo>
                      <a:pt x="466" y="76"/>
                    </a:lnTo>
                    <a:lnTo>
                      <a:pt x="465" y="75"/>
                    </a:lnTo>
                    <a:lnTo>
                      <a:pt x="463" y="73"/>
                    </a:lnTo>
                    <a:lnTo>
                      <a:pt x="462" y="72"/>
                    </a:lnTo>
                    <a:lnTo>
                      <a:pt x="461" y="70"/>
                    </a:lnTo>
                    <a:lnTo>
                      <a:pt x="459" y="69"/>
                    </a:lnTo>
                    <a:lnTo>
                      <a:pt x="458" y="67"/>
                    </a:lnTo>
                    <a:lnTo>
                      <a:pt x="456" y="66"/>
                    </a:lnTo>
                    <a:lnTo>
                      <a:pt x="455" y="65"/>
                    </a:lnTo>
                    <a:lnTo>
                      <a:pt x="453" y="63"/>
                    </a:lnTo>
                    <a:lnTo>
                      <a:pt x="452" y="62"/>
                    </a:lnTo>
                    <a:lnTo>
                      <a:pt x="451" y="61"/>
                    </a:lnTo>
                    <a:lnTo>
                      <a:pt x="449" y="60"/>
                    </a:lnTo>
                    <a:lnTo>
                      <a:pt x="448" y="58"/>
                    </a:lnTo>
                    <a:lnTo>
                      <a:pt x="446" y="57"/>
                    </a:lnTo>
                    <a:lnTo>
                      <a:pt x="445" y="55"/>
                    </a:lnTo>
                    <a:lnTo>
                      <a:pt x="443" y="54"/>
                    </a:lnTo>
                    <a:lnTo>
                      <a:pt x="442" y="53"/>
                    </a:lnTo>
                    <a:lnTo>
                      <a:pt x="437" y="59"/>
                    </a:lnTo>
                    <a:close/>
                    <a:moveTo>
                      <a:pt x="489" y="112"/>
                    </a:moveTo>
                    <a:lnTo>
                      <a:pt x="490" y="112"/>
                    </a:lnTo>
                    <a:lnTo>
                      <a:pt x="491" y="114"/>
                    </a:lnTo>
                    <a:lnTo>
                      <a:pt x="493" y="116"/>
                    </a:lnTo>
                    <a:lnTo>
                      <a:pt x="494" y="118"/>
                    </a:lnTo>
                    <a:lnTo>
                      <a:pt x="495" y="119"/>
                    </a:lnTo>
                    <a:lnTo>
                      <a:pt x="497" y="121"/>
                    </a:lnTo>
                    <a:lnTo>
                      <a:pt x="498" y="123"/>
                    </a:lnTo>
                    <a:lnTo>
                      <a:pt x="500" y="124"/>
                    </a:lnTo>
                    <a:lnTo>
                      <a:pt x="501" y="126"/>
                    </a:lnTo>
                    <a:lnTo>
                      <a:pt x="502" y="128"/>
                    </a:lnTo>
                    <a:lnTo>
                      <a:pt x="504" y="130"/>
                    </a:lnTo>
                    <a:lnTo>
                      <a:pt x="505" y="131"/>
                    </a:lnTo>
                    <a:lnTo>
                      <a:pt x="507" y="133"/>
                    </a:lnTo>
                    <a:lnTo>
                      <a:pt x="508" y="135"/>
                    </a:lnTo>
                    <a:lnTo>
                      <a:pt x="509" y="137"/>
                    </a:lnTo>
                    <a:lnTo>
                      <a:pt x="511" y="139"/>
                    </a:lnTo>
                    <a:lnTo>
                      <a:pt x="512" y="140"/>
                    </a:lnTo>
                    <a:lnTo>
                      <a:pt x="514" y="142"/>
                    </a:lnTo>
                    <a:lnTo>
                      <a:pt x="515" y="144"/>
                    </a:lnTo>
                    <a:lnTo>
                      <a:pt x="517" y="146"/>
                    </a:lnTo>
                    <a:lnTo>
                      <a:pt x="518" y="148"/>
                    </a:lnTo>
                    <a:lnTo>
                      <a:pt x="519" y="148"/>
                    </a:lnTo>
                    <a:lnTo>
                      <a:pt x="524" y="144"/>
                    </a:lnTo>
                    <a:lnTo>
                      <a:pt x="524" y="143"/>
                    </a:lnTo>
                    <a:lnTo>
                      <a:pt x="523" y="141"/>
                    </a:lnTo>
                    <a:lnTo>
                      <a:pt x="521" y="140"/>
                    </a:lnTo>
                    <a:lnTo>
                      <a:pt x="520" y="138"/>
                    </a:lnTo>
                    <a:lnTo>
                      <a:pt x="518" y="136"/>
                    </a:lnTo>
                    <a:lnTo>
                      <a:pt x="517" y="134"/>
                    </a:lnTo>
                    <a:lnTo>
                      <a:pt x="516" y="132"/>
                    </a:lnTo>
                    <a:lnTo>
                      <a:pt x="514" y="130"/>
                    </a:lnTo>
                    <a:lnTo>
                      <a:pt x="513" y="128"/>
                    </a:lnTo>
                    <a:lnTo>
                      <a:pt x="511" y="127"/>
                    </a:lnTo>
                    <a:lnTo>
                      <a:pt x="510" y="125"/>
                    </a:lnTo>
                    <a:lnTo>
                      <a:pt x="508" y="123"/>
                    </a:lnTo>
                    <a:lnTo>
                      <a:pt x="507" y="121"/>
                    </a:lnTo>
                    <a:lnTo>
                      <a:pt x="505" y="120"/>
                    </a:lnTo>
                    <a:lnTo>
                      <a:pt x="504" y="118"/>
                    </a:lnTo>
                    <a:lnTo>
                      <a:pt x="502" y="116"/>
                    </a:lnTo>
                    <a:lnTo>
                      <a:pt x="501" y="114"/>
                    </a:lnTo>
                    <a:lnTo>
                      <a:pt x="500" y="113"/>
                    </a:lnTo>
                    <a:lnTo>
                      <a:pt x="498" y="111"/>
                    </a:lnTo>
                    <a:lnTo>
                      <a:pt x="497" y="109"/>
                    </a:lnTo>
                    <a:lnTo>
                      <a:pt x="495" y="108"/>
                    </a:lnTo>
                    <a:lnTo>
                      <a:pt x="495" y="107"/>
                    </a:lnTo>
                    <a:lnTo>
                      <a:pt x="489" y="112"/>
                    </a:lnTo>
                    <a:close/>
                    <a:moveTo>
                      <a:pt x="535" y="171"/>
                    </a:moveTo>
                    <a:lnTo>
                      <a:pt x="537" y="173"/>
                    </a:lnTo>
                    <a:lnTo>
                      <a:pt x="538" y="175"/>
                    </a:lnTo>
                    <a:lnTo>
                      <a:pt x="540" y="177"/>
                    </a:lnTo>
                    <a:lnTo>
                      <a:pt x="541" y="179"/>
                    </a:lnTo>
                    <a:lnTo>
                      <a:pt x="542" y="181"/>
                    </a:lnTo>
                    <a:lnTo>
                      <a:pt x="544" y="183"/>
                    </a:lnTo>
                    <a:lnTo>
                      <a:pt x="545" y="185"/>
                    </a:lnTo>
                    <a:lnTo>
                      <a:pt x="547" y="187"/>
                    </a:lnTo>
                    <a:lnTo>
                      <a:pt x="548" y="189"/>
                    </a:lnTo>
                    <a:lnTo>
                      <a:pt x="550" y="191"/>
                    </a:lnTo>
                    <a:lnTo>
                      <a:pt x="551" y="193"/>
                    </a:lnTo>
                    <a:lnTo>
                      <a:pt x="553" y="195"/>
                    </a:lnTo>
                    <a:lnTo>
                      <a:pt x="554" y="197"/>
                    </a:lnTo>
                    <a:lnTo>
                      <a:pt x="555" y="199"/>
                    </a:lnTo>
                    <a:lnTo>
                      <a:pt x="557" y="201"/>
                    </a:lnTo>
                    <a:lnTo>
                      <a:pt x="558" y="203"/>
                    </a:lnTo>
                    <a:lnTo>
                      <a:pt x="560" y="205"/>
                    </a:lnTo>
                    <a:lnTo>
                      <a:pt x="561" y="207"/>
                    </a:lnTo>
                    <a:lnTo>
                      <a:pt x="562" y="209"/>
                    </a:lnTo>
                    <a:lnTo>
                      <a:pt x="568" y="204"/>
                    </a:lnTo>
                    <a:lnTo>
                      <a:pt x="567" y="203"/>
                    </a:lnTo>
                    <a:lnTo>
                      <a:pt x="566" y="201"/>
                    </a:lnTo>
                    <a:lnTo>
                      <a:pt x="564" y="199"/>
                    </a:lnTo>
                    <a:lnTo>
                      <a:pt x="563" y="197"/>
                    </a:lnTo>
                    <a:lnTo>
                      <a:pt x="561" y="195"/>
                    </a:lnTo>
                    <a:lnTo>
                      <a:pt x="560" y="193"/>
                    </a:lnTo>
                    <a:lnTo>
                      <a:pt x="558" y="191"/>
                    </a:lnTo>
                    <a:lnTo>
                      <a:pt x="557" y="189"/>
                    </a:lnTo>
                    <a:lnTo>
                      <a:pt x="556" y="187"/>
                    </a:lnTo>
                    <a:lnTo>
                      <a:pt x="554" y="184"/>
                    </a:lnTo>
                    <a:lnTo>
                      <a:pt x="553" y="182"/>
                    </a:lnTo>
                    <a:lnTo>
                      <a:pt x="551" y="180"/>
                    </a:lnTo>
                    <a:lnTo>
                      <a:pt x="550" y="178"/>
                    </a:lnTo>
                    <a:lnTo>
                      <a:pt x="549" y="176"/>
                    </a:lnTo>
                    <a:lnTo>
                      <a:pt x="547" y="174"/>
                    </a:lnTo>
                    <a:lnTo>
                      <a:pt x="546" y="172"/>
                    </a:lnTo>
                    <a:lnTo>
                      <a:pt x="544" y="170"/>
                    </a:lnTo>
                    <a:lnTo>
                      <a:pt x="543" y="168"/>
                    </a:lnTo>
                    <a:lnTo>
                      <a:pt x="541" y="166"/>
                    </a:lnTo>
                    <a:lnTo>
                      <a:pt x="535" y="171"/>
                    </a:lnTo>
                    <a:close/>
                    <a:moveTo>
                      <a:pt x="578" y="232"/>
                    </a:moveTo>
                    <a:lnTo>
                      <a:pt x="578" y="233"/>
                    </a:lnTo>
                    <a:lnTo>
                      <a:pt x="580" y="235"/>
                    </a:lnTo>
                    <a:lnTo>
                      <a:pt x="581" y="237"/>
                    </a:lnTo>
                    <a:lnTo>
                      <a:pt x="583" y="239"/>
                    </a:lnTo>
                    <a:lnTo>
                      <a:pt x="584" y="241"/>
                    </a:lnTo>
                    <a:lnTo>
                      <a:pt x="585" y="243"/>
                    </a:lnTo>
                    <a:lnTo>
                      <a:pt x="587" y="246"/>
                    </a:lnTo>
                    <a:lnTo>
                      <a:pt x="588" y="248"/>
                    </a:lnTo>
                    <a:lnTo>
                      <a:pt x="590" y="250"/>
                    </a:lnTo>
                    <a:lnTo>
                      <a:pt x="591" y="252"/>
                    </a:lnTo>
                    <a:lnTo>
                      <a:pt x="593" y="255"/>
                    </a:lnTo>
                    <a:lnTo>
                      <a:pt x="594" y="257"/>
                    </a:lnTo>
                    <a:lnTo>
                      <a:pt x="596" y="259"/>
                    </a:lnTo>
                    <a:lnTo>
                      <a:pt x="597" y="261"/>
                    </a:lnTo>
                    <a:lnTo>
                      <a:pt x="598" y="263"/>
                    </a:lnTo>
                    <a:lnTo>
                      <a:pt x="600" y="265"/>
                    </a:lnTo>
                    <a:lnTo>
                      <a:pt x="601" y="268"/>
                    </a:lnTo>
                    <a:lnTo>
                      <a:pt x="603" y="270"/>
                    </a:lnTo>
                    <a:lnTo>
                      <a:pt x="603" y="271"/>
                    </a:lnTo>
                    <a:lnTo>
                      <a:pt x="610" y="267"/>
                    </a:lnTo>
                    <a:lnTo>
                      <a:pt x="609" y="266"/>
                    </a:lnTo>
                    <a:lnTo>
                      <a:pt x="608" y="264"/>
                    </a:lnTo>
                    <a:lnTo>
                      <a:pt x="606" y="261"/>
                    </a:lnTo>
                    <a:lnTo>
                      <a:pt x="605" y="259"/>
                    </a:lnTo>
                    <a:lnTo>
                      <a:pt x="603" y="257"/>
                    </a:lnTo>
                    <a:lnTo>
                      <a:pt x="602" y="255"/>
                    </a:lnTo>
                    <a:lnTo>
                      <a:pt x="600" y="252"/>
                    </a:lnTo>
                    <a:lnTo>
                      <a:pt x="599" y="250"/>
                    </a:lnTo>
                    <a:lnTo>
                      <a:pt x="597" y="248"/>
                    </a:lnTo>
                    <a:lnTo>
                      <a:pt x="596" y="246"/>
                    </a:lnTo>
                    <a:lnTo>
                      <a:pt x="595" y="244"/>
                    </a:lnTo>
                    <a:lnTo>
                      <a:pt x="593" y="242"/>
                    </a:lnTo>
                    <a:lnTo>
                      <a:pt x="592" y="239"/>
                    </a:lnTo>
                    <a:lnTo>
                      <a:pt x="590" y="237"/>
                    </a:lnTo>
                    <a:lnTo>
                      <a:pt x="589" y="235"/>
                    </a:lnTo>
                    <a:lnTo>
                      <a:pt x="587" y="233"/>
                    </a:lnTo>
                    <a:lnTo>
                      <a:pt x="586" y="231"/>
                    </a:lnTo>
                    <a:lnTo>
                      <a:pt x="584" y="229"/>
                    </a:lnTo>
                    <a:lnTo>
                      <a:pt x="584" y="228"/>
                    </a:lnTo>
                    <a:lnTo>
                      <a:pt x="578" y="232"/>
                    </a:lnTo>
                    <a:close/>
                    <a:moveTo>
                      <a:pt x="619" y="295"/>
                    </a:moveTo>
                    <a:lnTo>
                      <a:pt x="620" y="297"/>
                    </a:lnTo>
                    <a:lnTo>
                      <a:pt x="621" y="299"/>
                    </a:lnTo>
                    <a:lnTo>
                      <a:pt x="623" y="301"/>
                    </a:lnTo>
                    <a:lnTo>
                      <a:pt x="624" y="303"/>
                    </a:lnTo>
                    <a:lnTo>
                      <a:pt x="626" y="306"/>
                    </a:lnTo>
                    <a:lnTo>
                      <a:pt x="627" y="308"/>
                    </a:lnTo>
                    <a:lnTo>
                      <a:pt x="629" y="310"/>
                    </a:lnTo>
                    <a:lnTo>
                      <a:pt x="630" y="312"/>
                    </a:lnTo>
                    <a:lnTo>
                      <a:pt x="631" y="315"/>
                    </a:lnTo>
                    <a:lnTo>
                      <a:pt x="633" y="317"/>
                    </a:lnTo>
                    <a:lnTo>
                      <a:pt x="634" y="319"/>
                    </a:lnTo>
                    <a:lnTo>
                      <a:pt x="636" y="321"/>
                    </a:lnTo>
                    <a:lnTo>
                      <a:pt x="637" y="323"/>
                    </a:lnTo>
                    <a:lnTo>
                      <a:pt x="638" y="326"/>
                    </a:lnTo>
                    <a:lnTo>
                      <a:pt x="640" y="328"/>
                    </a:lnTo>
                    <a:lnTo>
                      <a:pt x="641" y="330"/>
                    </a:lnTo>
                    <a:lnTo>
                      <a:pt x="643" y="332"/>
                    </a:lnTo>
                    <a:lnTo>
                      <a:pt x="644" y="334"/>
                    </a:lnTo>
                    <a:lnTo>
                      <a:pt x="650" y="330"/>
                    </a:lnTo>
                    <a:lnTo>
                      <a:pt x="649" y="328"/>
                    </a:lnTo>
                    <a:lnTo>
                      <a:pt x="648" y="326"/>
                    </a:lnTo>
                    <a:lnTo>
                      <a:pt x="646" y="324"/>
                    </a:lnTo>
                    <a:lnTo>
                      <a:pt x="645" y="322"/>
                    </a:lnTo>
                    <a:lnTo>
                      <a:pt x="643" y="320"/>
                    </a:lnTo>
                    <a:lnTo>
                      <a:pt x="642" y="317"/>
                    </a:lnTo>
                    <a:lnTo>
                      <a:pt x="640" y="315"/>
                    </a:lnTo>
                    <a:lnTo>
                      <a:pt x="639" y="313"/>
                    </a:lnTo>
                    <a:lnTo>
                      <a:pt x="638" y="311"/>
                    </a:lnTo>
                    <a:lnTo>
                      <a:pt x="636" y="308"/>
                    </a:lnTo>
                    <a:lnTo>
                      <a:pt x="635" y="306"/>
                    </a:lnTo>
                    <a:lnTo>
                      <a:pt x="633" y="304"/>
                    </a:lnTo>
                    <a:lnTo>
                      <a:pt x="632" y="302"/>
                    </a:lnTo>
                    <a:lnTo>
                      <a:pt x="631" y="299"/>
                    </a:lnTo>
                    <a:lnTo>
                      <a:pt x="629" y="297"/>
                    </a:lnTo>
                    <a:lnTo>
                      <a:pt x="628" y="295"/>
                    </a:lnTo>
                    <a:lnTo>
                      <a:pt x="626" y="292"/>
                    </a:lnTo>
                    <a:lnTo>
                      <a:pt x="625" y="290"/>
                    </a:lnTo>
                    <a:lnTo>
                      <a:pt x="619" y="295"/>
                    </a:lnTo>
                    <a:close/>
                    <a:moveTo>
                      <a:pt x="659" y="357"/>
                    </a:moveTo>
                    <a:lnTo>
                      <a:pt x="660" y="359"/>
                    </a:lnTo>
                    <a:lnTo>
                      <a:pt x="661" y="362"/>
                    </a:lnTo>
                    <a:lnTo>
                      <a:pt x="663" y="364"/>
                    </a:lnTo>
                    <a:lnTo>
                      <a:pt x="664" y="366"/>
                    </a:lnTo>
                    <a:lnTo>
                      <a:pt x="666" y="368"/>
                    </a:lnTo>
                    <a:lnTo>
                      <a:pt x="667" y="370"/>
                    </a:lnTo>
                    <a:lnTo>
                      <a:pt x="669" y="373"/>
                    </a:lnTo>
                    <a:lnTo>
                      <a:pt x="670" y="375"/>
                    </a:lnTo>
                    <a:lnTo>
                      <a:pt x="671" y="377"/>
                    </a:lnTo>
                    <a:lnTo>
                      <a:pt x="673" y="379"/>
                    </a:lnTo>
                    <a:lnTo>
                      <a:pt x="674" y="382"/>
                    </a:lnTo>
                    <a:lnTo>
                      <a:pt x="676" y="384"/>
                    </a:lnTo>
                    <a:lnTo>
                      <a:pt x="677" y="386"/>
                    </a:lnTo>
                    <a:lnTo>
                      <a:pt x="679" y="388"/>
                    </a:lnTo>
                    <a:lnTo>
                      <a:pt x="680" y="391"/>
                    </a:lnTo>
                    <a:lnTo>
                      <a:pt x="682" y="393"/>
                    </a:lnTo>
                    <a:lnTo>
                      <a:pt x="683" y="395"/>
                    </a:lnTo>
                    <a:lnTo>
                      <a:pt x="684" y="397"/>
                    </a:lnTo>
                    <a:lnTo>
                      <a:pt x="690" y="392"/>
                    </a:lnTo>
                    <a:lnTo>
                      <a:pt x="689" y="391"/>
                    </a:lnTo>
                    <a:lnTo>
                      <a:pt x="688" y="389"/>
                    </a:lnTo>
                    <a:lnTo>
                      <a:pt x="686" y="386"/>
                    </a:lnTo>
                    <a:lnTo>
                      <a:pt x="685" y="384"/>
                    </a:lnTo>
                    <a:lnTo>
                      <a:pt x="684" y="382"/>
                    </a:lnTo>
                    <a:lnTo>
                      <a:pt x="682" y="380"/>
                    </a:lnTo>
                    <a:lnTo>
                      <a:pt x="681" y="378"/>
                    </a:lnTo>
                    <a:lnTo>
                      <a:pt x="679" y="375"/>
                    </a:lnTo>
                    <a:lnTo>
                      <a:pt x="678" y="373"/>
                    </a:lnTo>
                    <a:lnTo>
                      <a:pt x="676" y="371"/>
                    </a:lnTo>
                    <a:lnTo>
                      <a:pt x="675" y="369"/>
                    </a:lnTo>
                    <a:lnTo>
                      <a:pt x="673" y="367"/>
                    </a:lnTo>
                    <a:lnTo>
                      <a:pt x="672" y="364"/>
                    </a:lnTo>
                    <a:lnTo>
                      <a:pt x="671" y="362"/>
                    </a:lnTo>
                    <a:lnTo>
                      <a:pt x="669" y="360"/>
                    </a:lnTo>
                    <a:lnTo>
                      <a:pt x="668" y="358"/>
                    </a:lnTo>
                    <a:lnTo>
                      <a:pt x="666" y="355"/>
                    </a:lnTo>
                    <a:lnTo>
                      <a:pt x="665" y="353"/>
                    </a:lnTo>
                    <a:lnTo>
                      <a:pt x="659" y="357"/>
                    </a:lnTo>
                    <a:close/>
                    <a:moveTo>
                      <a:pt x="700" y="420"/>
                    </a:moveTo>
                    <a:lnTo>
                      <a:pt x="700" y="421"/>
                    </a:lnTo>
                    <a:lnTo>
                      <a:pt x="702" y="423"/>
                    </a:lnTo>
                    <a:lnTo>
                      <a:pt x="703" y="425"/>
                    </a:lnTo>
                    <a:lnTo>
                      <a:pt x="705" y="427"/>
                    </a:lnTo>
                    <a:lnTo>
                      <a:pt x="706" y="429"/>
                    </a:lnTo>
                    <a:lnTo>
                      <a:pt x="708" y="431"/>
                    </a:lnTo>
                    <a:lnTo>
                      <a:pt x="709" y="434"/>
                    </a:lnTo>
                    <a:lnTo>
                      <a:pt x="710" y="436"/>
                    </a:lnTo>
                    <a:lnTo>
                      <a:pt x="712" y="438"/>
                    </a:lnTo>
                    <a:lnTo>
                      <a:pt x="713" y="440"/>
                    </a:lnTo>
                    <a:lnTo>
                      <a:pt x="715" y="442"/>
                    </a:lnTo>
                    <a:lnTo>
                      <a:pt x="716" y="444"/>
                    </a:lnTo>
                    <a:lnTo>
                      <a:pt x="717" y="446"/>
                    </a:lnTo>
                    <a:lnTo>
                      <a:pt x="719" y="448"/>
                    </a:lnTo>
                    <a:lnTo>
                      <a:pt x="720" y="450"/>
                    </a:lnTo>
                    <a:lnTo>
                      <a:pt x="722" y="452"/>
                    </a:lnTo>
                    <a:lnTo>
                      <a:pt x="723" y="454"/>
                    </a:lnTo>
                    <a:lnTo>
                      <a:pt x="725" y="457"/>
                    </a:lnTo>
                    <a:lnTo>
                      <a:pt x="726" y="459"/>
                    </a:lnTo>
                    <a:lnTo>
                      <a:pt x="732" y="454"/>
                    </a:lnTo>
                    <a:lnTo>
                      <a:pt x="731" y="452"/>
                    </a:lnTo>
                    <a:lnTo>
                      <a:pt x="729" y="450"/>
                    </a:lnTo>
                    <a:lnTo>
                      <a:pt x="728" y="448"/>
                    </a:lnTo>
                    <a:lnTo>
                      <a:pt x="727" y="446"/>
                    </a:lnTo>
                    <a:lnTo>
                      <a:pt x="725" y="444"/>
                    </a:lnTo>
                    <a:lnTo>
                      <a:pt x="724" y="442"/>
                    </a:lnTo>
                    <a:lnTo>
                      <a:pt x="722" y="440"/>
                    </a:lnTo>
                    <a:lnTo>
                      <a:pt x="721" y="438"/>
                    </a:lnTo>
                    <a:lnTo>
                      <a:pt x="719" y="436"/>
                    </a:lnTo>
                    <a:lnTo>
                      <a:pt x="718" y="434"/>
                    </a:lnTo>
                    <a:lnTo>
                      <a:pt x="717" y="431"/>
                    </a:lnTo>
                    <a:lnTo>
                      <a:pt x="715" y="429"/>
                    </a:lnTo>
                    <a:lnTo>
                      <a:pt x="714" y="427"/>
                    </a:lnTo>
                    <a:lnTo>
                      <a:pt x="712" y="425"/>
                    </a:lnTo>
                    <a:lnTo>
                      <a:pt x="711" y="423"/>
                    </a:lnTo>
                    <a:lnTo>
                      <a:pt x="709" y="421"/>
                    </a:lnTo>
                    <a:lnTo>
                      <a:pt x="708" y="419"/>
                    </a:lnTo>
                    <a:lnTo>
                      <a:pt x="706" y="417"/>
                    </a:lnTo>
                    <a:lnTo>
                      <a:pt x="706" y="416"/>
                    </a:lnTo>
                    <a:lnTo>
                      <a:pt x="700" y="420"/>
                    </a:lnTo>
                    <a:close/>
                    <a:moveTo>
                      <a:pt x="743" y="481"/>
                    </a:moveTo>
                    <a:lnTo>
                      <a:pt x="743" y="482"/>
                    </a:lnTo>
                    <a:lnTo>
                      <a:pt x="745" y="485"/>
                    </a:lnTo>
                    <a:lnTo>
                      <a:pt x="746" y="486"/>
                    </a:lnTo>
                    <a:lnTo>
                      <a:pt x="748" y="488"/>
                    </a:lnTo>
                    <a:lnTo>
                      <a:pt x="749" y="490"/>
                    </a:lnTo>
                    <a:lnTo>
                      <a:pt x="750" y="492"/>
                    </a:lnTo>
                    <a:lnTo>
                      <a:pt x="752" y="494"/>
                    </a:lnTo>
                    <a:lnTo>
                      <a:pt x="753" y="496"/>
                    </a:lnTo>
                    <a:lnTo>
                      <a:pt x="755" y="498"/>
                    </a:lnTo>
                    <a:lnTo>
                      <a:pt x="756" y="500"/>
                    </a:lnTo>
                    <a:lnTo>
                      <a:pt x="758" y="502"/>
                    </a:lnTo>
                    <a:lnTo>
                      <a:pt x="759" y="504"/>
                    </a:lnTo>
                    <a:lnTo>
                      <a:pt x="761" y="505"/>
                    </a:lnTo>
                    <a:lnTo>
                      <a:pt x="762" y="507"/>
                    </a:lnTo>
                    <a:lnTo>
                      <a:pt x="764" y="509"/>
                    </a:lnTo>
                    <a:lnTo>
                      <a:pt x="765" y="511"/>
                    </a:lnTo>
                    <a:lnTo>
                      <a:pt x="767" y="513"/>
                    </a:lnTo>
                    <a:lnTo>
                      <a:pt x="768" y="515"/>
                    </a:lnTo>
                    <a:lnTo>
                      <a:pt x="769" y="516"/>
                    </a:lnTo>
                    <a:lnTo>
                      <a:pt x="771" y="518"/>
                    </a:lnTo>
                    <a:lnTo>
                      <a:pt x="771" y="518"/>
                    </a:lnTo>
                    <a:lnTo>
                      <a:pt x="777" y="514"/>
                    </a:lnTo>
                    <a:lnTo>
                      <a:pt x="777" y="513"/>
                    </a:lnTo>
                    <a:lnTo>
                      <a:pt x="775" y="512"/>
                    </a:lnTo>
                    <a:lnTo>
                      <a:pt x="774" y="510"/>
                    </a:lnTo>
                    <a:lnTo>
                      <a:pt x="772" y="508"/>
                    </a:lnTo>
                    <a:lnTo>
                      <a:pt x="771" y="506"/>
                    </a:lnTo>
                    <a:lnTo>
                      <a:pt x="769" y="504"/>
                    </a:lnTo>
                    <a:lnTo>
                      <a:pt x="768" y="503"/>
                    </a:lnTo>
                    <a:lnTo>
                      <a:pt x="767" y="501"/>
                    </a:lnTo>
                    <a:lnTo>
                      <a:pt x="765" y="499"/>
                    </a:lnTo>
                    <a:lnTo>
                      <a:pt x="764" y="497"/>
                    </a:lnTo>
                    <a:lnTo>
                      <a:pt x="762" y="495"/>
                    </a:lnTo>
                    <a:lnTo>
                      <a:pt x="761" y="493"/>
                    </a:lnTo>
                    <a:lnTo>
                      <a:pt x="760" y="492"/>
                    </a:lnTo>
                    <a:lnTo>
                      <a:pt x="758" y="489"/>
                    </a:lnTo>
                    <a:lnTo>
                      <a:pt x="757" y="488"/>
                    </a:lnTo>
                    <a:lnTo>
                      <a:pt x="755" y="486"/>
                    </a:lnTo>
                    <a:lnTo>
                      <a:pt x="754" y="484"/>
                    </a:lnTo>
                    <a:lnTo>
                      <a:pt x="752" y="482"/>
                    </a:lnTo>
                    <a:lnTo>
                      <a:pt x="751" y="480"/>
                    </a:lnTo>
                    <a:lnTo>
                      <a:pt x="749" y="478"/>
                    </a:lnTo>
                    <a:lnTo>
                      <a:pt x="748" y="477"/>
                    </a:lnTo>
                    <a:lnTo>
                      <a:pt x="743" y="481"/>
                    </a:lnTo>
                    <a:close/>
                    <a:moveTo>
                      <a:pt x="789" y="540"/>
                    </a:moveTo>
                    <a:lnTo>
                      <a:pt x="790" y="540"/>
                    </a:lnTo>
                    <a:lnTo>
                      <a:pt x="791" y="542"/>
                    </a:lnTo>
                    <a:lnTo>
                      <a:pt x="792" y="544"/>
                    </a:lnTo>
                    <a:lnTo>
                      <a:pt x="794" y="545"/>
                    </a:lnTo>
                    <a:lnTo>
                      <a:pt x="795" y="547"/>
                    </a:lnTo>
                    <a:lnTo>
                      <a:pt x="797" y="548"/>
                    </a:lnTo>
                    <a:lnTo>
                      <a:pt x="798" y="550"/>
                    </a:lnTo>
                    <a:lnTo>
                      <a:pt x="799" y="552"/>
                    </a:lnTo>
                    <a:lnTo>
                      <a:pt x="801" y="553"/>
                    </a:lnTo>
                    <a:lnTo>
                      <a:pt x="802" y="555"/>
                    </a:lnTo>
                    <a:lnTo>
                      <a:pt x="804" y="556"/>
                    </a:lnTo>
                    <a:lnTo>
                      <a:pt x="805" y="558"/>
                    </a:lnTo>
                    <a:lnTo>
                      <a:pt x="807" y="560"/>
                    </a:lnTo>
                    <a:lnTo>
                      <a:pt x="808" y="561"/>
                    </a:lnTo>
                    <a:lnTo>
                      <a:pt x="810" y="562"/>
                    </a:lnTo>
                    <a:lnTo>
                      <a:pt x="811" y="564"/>
                    </a:lnTo>
                    <a:lnTo>
                      <a:pt x="813" y="565"/>
                    </a:lnTo>
                    <a:lnTo>
                      <a:pt x="814" y="567"/>
                    </a:lnTo>
                    <a:lnTo>
                      <a:pt x="816" y="568"/>
                    </a:lnTo>
                    <a:lnTo>
                      <a:pt x="817" y="570"/>
                    </a:lnTo>
                    <a:lnTo>
                      <a:pt x="818" y="571"/>
                    </a:lnTo>
                    <a:lnTo>
                      <a:pt x="820" y="573"/>
                    </a:lnTo>
                    <a:lnTo>
                      <a:pt x="821" y="574"/>
                    </a:lnTo>
                    <a:lnTo>
                      <a:pt x="827" y="569"/>
                    </a:lnTo>
                    <a:lnTo>
                      <a:pt x="825" y="567"/>
                    </a:lnTo>
                    <a:lnTo>
                      <a:pt x="824" y="566"/>
                    </a:lnTo>
                    <a:lnTo>
                      <a:pt x="822" y="565"/>
                    </a:lnTo>
                    <a:lnTo>
                      <a:pt x="821" y="563"/>
                    </a:lnTo>
                    <a:lnTo>
                      <a:pt x="819" y="562"/>
                    </a:lnTo>
                    <a:lnTo>
                      <a:pt x="818" y="560"/>
                    </a:lnTo>
                    <a:lnTo>
                      <a:pt x="816" y="559"/>
                    </a:lnTo>
                    <a:lnTo>
                      <a:pt x="815" y="557"/>
                    </a:lnTo>
                    <a:lnTo>
                      <a:pt x="814" y="556"/>
                    </a:lnTo>
                    <a:lnTo>
                      <a:pt x="812" y="554"/>
                    </a:lnTo>
                    <a:lnTo>
                      <a:pt x="811" y="553"/>
                    </a:lnTo>
                    <a:lnTo>
                      <a:pt x="809" y="551"/>
                    </a:lnTo>
                    <a:lnTo>
                      <a:pt x="808" y="550"/>
                    </a:lnTo>
                    <a:lnTo>
                      <a:pt x="806" y="548"/>
                    </a:lnTo>
                    <a:lnTo>
                      <a:pt x="805" y="547"/>
                    </a:lnTo>
                    <a:lnTo>
                      <a:pt x="804" y="545"/>
                    </a:lnTo>
                    <a:lnTo>
                      <a:pt x="802" y="543"/>
                    </a:lnTo>
                    <a:lnTo>
                      <a:pt x="801" y="542"/>
                    </a:lnTo>
                    <a:lnTo>
                      <a:pt x="799" y="540"/>
                    </a:lnTo>
                    <a:lnTo>
                      <a:pt x="798" y="539"/>
                    </a:lnTo>
                    <a:lnTo>
                      <a:pt x="797" y="537"/>
                    </a:lnTo>
                    <a:lnTo>
                      <a:pt x="795" y="536"/>
                    </a:lnTo>
                    <a:lnTo>
                      <a:pt x="795" y="535"/>
                    </a:lnTo>
                    <a:lnTo>
                      <a:pt x="789" y="540"/>
                    </a:lnTo>
                    <a:close/>
                    <a:moveTo>
                      <a:pt x="842" y="593"/>
                    </a:moveTo>
                    <a:lnTo>
                      <a:pt x="843" y="594"/>
                    </a:lnTo>
                    <a:lnTo>
                      <a:pt x="844" y="595"/>
                    </a:lnTo>
                    <a:lnTo>
                      <a:pt x="846" y="596"/>
                    </a:lnTo>
                    <a:lnTo>
                      <a:pt x="847" y="597"/>
                    </a:lnTo>
                    <a:lnTo>
                      <a:pt x="849" y="598"/>
                    </a:lnTo>
                    <a:lnTo>
                      <a:pt x="850" y="600"/>
                    </a:lnTo>
                    <a:lnTo>
                      <a:pt x="852" y="601"/>
                    </a:lnTo>
                    <a:lnTo>
                      <a:pt x="853" y="602"/>
                    </a:lnTo>
                    <a:lnTo>
                      <a:pt x="855" y="603"/>
                    </a:lnTo>
                    <a:lnTo>
                      <a:pt x="856" y="604"/>
                    </a:lnTo>
                    <a:lnTo>
                      <a:pt x="858" y="605"/>
                    </a:lnTo>
                    <a:lnTo>
                      <a:pt x="859" y="606"/>
                    </a:lnTo>
                    <a:lnTo>
                      <a:pt x="860" y="607"/>
                    </a:lnTo>
                    <a:lnTo>
                      <a:pt x="862" y="608"/>
                    </a:lnTo>
                    <a:lnTo>
                      <a:pt x="863" y="609"/>
                    </a:lnTo>
                    <a:lnTo>
                      <a:pt x="865" y="610"/>
                    </a:lnTo>
                    <a:lnTo>
                      <a:pt x="866" y="611"/>
                    </a:lnTo>
                    <a:lnTo>
                      <a:pt x="868" y="612"/>
                    </a:lnTo>
                    <a:lnTo>
                      <a:pt x="869" y="613"/>
                    </a:lnTo>
                    <a:lnTo>
                      <a:pt x="871" y="614"/>
                    </a:lnTo>
                    <a:lnTo>
                      <a:pt x="872" y="615"/>
                    </a:lnTo>
                    <a:lnTo>
                      <a:pt x="874" y="616"/>
                    </a:lnTo>
                    <a:lnTo>
                      <a:pt x="875" y="617"/>
                    </a:lnTo>
                    <a:lnTo>
                      <a:pt x="876" y="618"/>
                    </a:lnTo>
                    <a:lnTo>
                      <a:pt x="878" y="619"/>
                    </a:lnTo>
                    <a:lnTo>
                      <a:pt x="879" y="619"/>
                    </a:lnTo>
                    <a:lnTo>
                      <a:pt x="881" y="620"/>
                    </a:lnTo>
                    <a:lnTo>
                      <a:pt x="885" y="614"/>
                    </a:lnTo>
                    <a:lnTo>
                      <a:pt x="883" y="613"/>
                    </a:lnTo>
                    <a:lnTo>
                      <a:pt x="882" y="612"/>
                    </a:lnTo>
                    <a:lnTo>
                      <a:pt x="880" y="611"/>
                    </a:lnTo>
                    <a:lnTo>
                      <a:pt x="879" y="610"/>
                    </a:lnTo>
                    <a:lnTo>
                      <a:pt x="877" y="609"/>
                    </a:lnTo>
                    <a:lnTo>
                      <a:pt x="876" y="609"/>
                    </a:lnTo>
                    <a:lnTo>
                      <a:pt x="875" y="608"/>
                    </a:lnTo>
                    <a:lnTo>
                      <a:pt x="873" y="607"/>
                    </a:lnTo>
                    <a:lnTo>
                      <a:pt x="872" y="606"/>
                    </a:lnTo>
                    <a:lnTo>
                      <a:pt x="870" y="605"/>
                    </a:lnTo>
                    <a:lnTo>
                      <a:pt x="869" y="604"/>
                    </a:lnTo>
                    <a:lnTo>
                      <a:pt x="868" y="603"/>
                    </a:lnTo>
                    <a:lnTo>
                      <a:pt x="866" y="602"/>
                    </a:lnTo>
                    <a:lnTo>
                      <a:pt x="865" y="601"/>
                    </a:lnTo>
                    <a:lnTo>
                      <a:pt x="863" y="600"/>
                    </a:lnTo>
                    <a:lnTo>
                      <a:pt x="862" y="599"/>
                    </a:lnTo>
                    <a:lnTo>
                      <a:pt x="860" y="598"/>
                    </a:lnTo>
                    <a:lnTo>
                      <a:pt x="859" y="597"/>
                    </a:lnTo>
                    <a:lnTo>
                      <a:pt x="858" y="596"/>
                    </a:lnTo>
                    <a:lnTo>
                      <a:pt x="856" y="595"/>
                    </a:lnTo>
                    <a:lnTo>
                      <a:pt x="855" y="594"/>
                    </a:lnTo>
                    <a:lnTo>
                      <a:pt x="853" y="593"/>
                    </a:lnTo>
                    <a:lnTo>
                      <a:pt x="852" y="591"/>
                    </a:lnTo>
                    <a:lnTo>
                      <a:pt x="851" y="590"/>
                    </a:lnTo>
                    <a:lnTo>
                      <a:pt x="849" y="589"/>
                    </a:lnTo>
                    <a:lnTo>
                      <a:pt x="848" y="588"/>
                    </a:lnTo>
                    <a:lnTo>
                      <a:pt x="847" y="587"/>
                    </a:lnTo>
                    <a:lnTo>
                      <a:pt x="842" y="593"/>
                    </a:lnTo>
                    <a:close/>
                    <a:moveTo>
                      <a:pt x="907" y="633"/>
                    </a:moveTo>
                    <a:lnTo>
                      <a:pt x="907" y="633"/>
                    </a:lnTo>
                    <a:lnTo>
                      <a:pt x="909" y="633"/>
                    </a:lnTo>
                    <a:lnTo>
                      <a:pt x="910" y="634"/>
                    </a:lnTo>
                    <a:lnTo>
                      <a:pt x="912" y="635"/>
                    </a:lnTo>
                    <a:lnTo>
                      <a:pt x="913" y="635"/>
                    </a:lnTo>
                    <a:lnTo>
                      <a:pt x="914" y="635"/>
                    </a:lnTo>
                    <a:lnTo>
                      <a:pt x="916" y="636"/>
                    </a:lnTo>
                    <a:lnTo>
                      <a:pt x="917" y="636"/>
                    </a:lnTo>
                    <a:lnTo>
                      <a:pt x="919" y="637"/>
                    </a:lnTo>
                    <a:lnTo>
                      <a:pt x="921" y="637"/>
                    </a:lnTo>
                    <a:lnTo>
                      <a:pt x="922" y="638"/>
                    </a:lnTo>
                    <a:lnTo>
                      <a:pt x="923" y="638"/>
                    </a:lnTo>
                    <a:lnTo>
                      <a:pt x="925" y="638"/>
                    </a:lnTo>
                    <a:lnTo>
                      <a:pt x="926" y="639"/>
                    </a:lnTo>
                    <a:lnTo>
                      <a:pt x="928" y="639"/>
                    </a:lnTo>
                    <a:lnTo>
                      <a:pt x="929" y="640"/>
                    </a:lnTo>
                    <a:lnTo>
                      <a:pt x="931" y="640"/>
                    </a:lnTo>
                    <a:lnTo>
                      <a:pt x="932" y="640"/>
                    </a:lnTo>
                    <a:lnTo>
                      <a:pt x="934" y="640"/>
                    </a:lnTo>
                    <a:lnTo>
                      <a:pt x="935" y="641"/>
                    </a:lnTo>
                    <a:lnTo>
                      <a:pt x="937" y="641"/>
                    </a:lnTo>
                    <a:lnTo>
                      <a:pt x="938" y="641"/>
                    </a:lnTo>
                    <a:lnTo>
                      <a:pt x="940" y="641"/>
                    </a:lnTo>
                    <a:lnTo>
                      <a:pt x="941" y="642"/>
                    </a:lnTo>
                    <a:lnTo>
                      <a:pt x="942" y="642"/>
                    </a:lnTo>
                    <a:lnTo>
                      <a:pt x="944" y="642"/>
                    </a:lnTo>
                    <a:lnTo>
                      <a:pt x="945" y="642"/>
                    </a:lnTo>
                    <a:lnTo>
                      <a:pt x="947" y="642"/>
                    </a:lnTo>
                    <a:lnTo>
                      <a:pt x="949" y="642"/>
                    </a:lnTo>
                    <a:lnTo>
                      <a:pt x="950" y="642"/>
                    </a:lnTo>
                    <a:lnTo>
                      <a:pt x="951" y="643"/>
                    </a:lnTo>
                    <a:lnTo>
                      <a:pt x="953" y="643"/>
                    </a:lnTo>
                    <a:lnTo>
                      <a:pt x="954" y="643"/>
                    </a:lnTo>
                    <a:lnTo>
                      <a:pt x="954" y="635"/>
                    </a:lnTo>
                    <a:lnTo>
                      <a:pt x="953" y="635"/>
                    </a:lnTo>
                    <a:lnTo>
                      <a:pt x="952" y="635"/>
                    </a:lnTo>
                    <a:lnTo>
                      <a:pt x="950" y="635"/>
                    </a:lnTo>
                    <a:lnTo>
                      <a:pt x="949" y="635"/>
                    </a:lnTo>
                    <a:lnTo>
                      <a:pt x="948" y="635"/>
                    </a:lnTo>
                    <a:lnTo>
                      <a:pt x="946" y="635"/>
                    </a:lnTo>
                    <a:lnTo>
                      <a:pt x="945" y="635"/>
                    </a:lnTo>
                    <a:lnTo>
                      <a:pt x="943" y="634"/>
                    </a:lnTo>
                    <a:lnTo>
                      <a:pt x="942" y="634"/>
                    </a:lnTo>
                    <a:lnTo>
                      <a:pt x="941" y="634"/>
                    </a:lnTo>
                    <a:lnTo>
                      <a:pt x="939" y="634"/>
                    </a:lnTo>
                    <a:lnTo>
                      <a:pt x="938" y="634"/>
                    </a:lnTo>
                    <a:lnTo>
                      <a:pt x="936" y="633"/>
                    </a:lnTo>
                    <a:lnTo>
                      <a:pt x="935" y="633"/>
                    </a:lnTo>
                    <a:lnTo>
                      <a:pt x="934" y="633"/>
                    </a:lnTo>
                    <a:lnTo>
                      <a:pt x="932" y="633"/>
                    </a:lnTo>
                    <a:lnTo>
                      <a:pt x="931" y="632"/>
                    </a:lnTo>
                    <a:lnTo>
                      <a:pt x="930" y="632"/>
                    </a:lnTo>
                    <a:lnTo>
                      <a:pt x="928" y="632"/>
                    </a:lnTo>
                    <a:lnTo>
                      <a:pt x="927" y="631"/>
                    </a:lnTo>
                    <a:lnTo>
                      <a:pt x="925" y="631"/>
                    </a:lnTo>
                    <a:lnTo>
                      <a:pt x="924" y="630"/>
                    </a:lnTo>
                    <a:lnTo>
                      <a:pt x="923" y="630"/>
                    </a:lnTo>
                    <a:lnTo>
                      <a:pt x="921" y="630"/>
                    </a:lnTo>
                    <a:lnTo>
                      <a:pt x="920" y="629"/>
                    </a:lnTo>
                    <a:lnTo>
                      <a:pt x="918" y="629"/>
                    </a:lnTo>
                    <a:lnTo>
                      <a:pt x="917" y="628"/>
                    </a:lnTo>
                    <a:lnTo>
                      <a:pt x="916" y="628"/>
                    </a:lnTo>
                    <a:lnTo>
                      <a:pt x="914" y="628"/>
                    </a:lnTo>
                    <a:lnTo>
                      <a:pt x="913" y="627"/>
                    </a:lnTo>
                    <a:lnTo>
                      <a:pt x="911" y="626"/>
                    </a:lnTo>
                    <a:lnTo>
                      <a:pt x="910" y="626"/>
                    </a:lnTo>
                    <a:lnTo>
                      <a:pt x="909" y="626"/>
                    </a:lnTo>
                    <a:lnTo>
                      <a:pt x="907" y="633"/>
                    </a:lnTo>
                    <a:close/>
                    <a:moveTo>
                      <a:pt x="982" y="641"/>
                    </a:moveTo>
                    <a:lnTo>
                      <a:pt x="984" y="640"/>
                    </a:lnTo>
                    <a:lnTo>
                      <a:pt x="985" y="640"/>
                    </a:lnTo>
                    <a:lnTo>
                      <a:pt x="987" y="640"/>
                    </a:lnTo>
                    <a:lnTo>
                      <a:pt x="988" y="640"/>
                    </a:lnTo>
                    <a:lnTo>
                      <a:pt x="990" y="639"/>
                    </a:lnTo>
                    <a:lnTo>
                      <a:pt x="991" y="639"/>
                    </a:lnTo>
                    <a:lnTo>
                      <a:pt x="993" y="638"/>
                    </a:lnTo>
                    <a:lnTo>
                      <a:pt x="994" y="638"/>
                    </a:lnTo>
                    <a:lnTo>
                      <a:pt x="996" y="638"/>
                    </a:lnTo>
                    <a:lnTo>
                      <a:pt x="997" y="637"/>
                    </a:lnTo>
                    <a:lnTo>
                      <a:pt x="998" y="637"/>
                    </a:lnTo>
                    <a:lnTo>
                      <a:pt x="1000" y="636"/>
                    </a:lnTo>
                    <a:lnTo>
                      <a:pt x="1001" y="636"/>
                    </a:lnTo>
                    <a:lnTo>
                      <a:pt x="1003" y="635"/>
                    </a:lnTo>
                    <a:lnTo>
                      <a:pt x="1005" y="635"/>
                    </a:lnTo>
                    <a:lnTo>
                      <a:pt x="1006" y="635"/>
                    </a:lnTo>
                    <a:lnTo>
                      <a:pt x="1007" y="634"/>
                    </a:lnTo>
                    <a:lnTo>
                      <a:pt x="1009" y="633"/>
                    </a:lnTo>
                    <a:lnTo>
                      <a:pt x="1010" y="633"/>
                    </a:lnTo>
                    <a:lnTo>
                      <a:pt x="1012" y="632"/>
                    </a:lnTo>
                    <a:lnTo>
                      <a:pt x="1013" y="632"/>
                    </a:lnTo>
                    <a:lnTo>
                      <a:pt x="1015" y="631"/>
                    </a:lnTo>
                    <a:lnTo>
                      <a:pt x="1016" y="630"/>
                    </a:lnTo>
                    <a:lnTo>
                      <a:pt x="1018" y="630"/>
                    </a:lnTo>
                    <a:lnTo>
                      <a:pt x="1019" y="629"/>
                    </a:lnTo>
                    <a:lnTo>
                      <a:pt x="1021" y="628"/>
                    </a:lnTo>
                    <a:lnTo>
                      <a:pt x="1022" y="628"/>
                    </a:lnTo>
                    <a:lnTo>
                      <a:pt x="1024" y="627"/>
                    </a:lnTo>
                    <a:lnTo>
                      <a:pt x="1025" y="626"/>
                    </a:lnTo>
                    <a:lnTo>
                      <a:pt x="1026" y="626"/>
                    </a:lnTo>
                    <a:lnTo>
                      <a:pt x="1027" y="625"/>
                    </a:lnTo>
                    <a:lnTo>
                      <a:pt x="1024" y="619"/>
                    </a:lnTo>
                    <a:lnTo>
                      <a:pt x="1023" y="619"/>
                    </a:lnTo>
                    <a:lnTo>
                      <a:pt x="1022" y="620"/>
                    </a:lnTo>
                    <a:lnTo>
                      <a:pt x="1020" y="621"/>
                    </a:lnTo>
                    <a:lnTo>
                      <a:pt x="1019" y="621"/>
                    </a:lnTo>
                    <a:lnTo>
                      <a:pt x="1017" y="622"/>
                    </a:lnTo>
                    <a:lnTo>
                      <a:pt x="1016" y="622"/>
                    </a:lnTo>
                    <a:lnTo>
                      <a:pt x="1015" y="623"/>
                    </a:lnTo>
                    <a:lnTo>
                      <a:pt x="1013" y="624"/>
                    </a:lnTo>
                    <a:lnTo>
                      <a:pt x="1012" y="624"/>
                    </a:lnTo>
                    <a:lnTo>
                      <a:pt x="1010" y="625"/>
                    </a:lnTo>
                    <a:lnTo>
                      <a:pt x="1009" y="625"/>
                    </a:lnTo>
                    <a:lnTo>
                      <a:pt x="1008" y="626"/>
                    </a:lnTo>
                    <a:lnTo>
                      <a:pt x="1006" y="626"/>
                    </a:lnTo>
                    <a:lnTo>
                      <a:pt x="1005" y="627"/>
                    </a:lnTo>
                    <a:lnTo>
                      <a:pt x="1003" y="628"/>
                    </a:lnTo>
                    <a:lnTo>
                      <a:pt x="1002" y="628"/>
                    </a:lnTo>
                    <a:lnTo>
                      <a:pt x="1001" y="628"/>
                    </a:lnTo>
                    <a:lnTo>
                      <a:pt x="999" y="629"/>
                    </a:lnTo>
                    <a:lnTo>
                      <a:pt x="998" y="629"/>
                    </a:lnTo>
                    <a:lnTo>
                      <a:pt x="996" y="630"/>
                    </a:lnTo>
                    <a:lnTo>
                      <a:pt x="995" y="630"/>
                    </a:lnTo>
                    <a:lnTo>
                      <a:pt x="994" y="630"/>
                    </a:lnTo>
                    <a:lnTo>
                      <a:pt x="992" y="631"/>
                    </a:lnTo>
                    <a:lnTo>
                      <a:pt x="991" y="631"/>
                    </a:lnTo>
                    <a:lnTo>
                      <a:pt x="989" y="632"/>
                    </a:lnTo>
                    <a:lnTo>
                      <a:pt x="988" y="632"/>
                    </a:lnTo>
                    <a:lnTo>
                      <a:pt x="987" y="632"/>
                    </a:lnTo>
                    <a:lnTo>
                      <a:pt x="985" y="633"/>
                    </a:lnTo>
                    <a:lnTo>
                      <a:pt x="984" y="633"/>
                    </a:lnTo>
                    <a:lnTo>
                      <a:pt x="982" y="633"/>
                    </a:lnTo>
                    <a:lnTo>
                      <a:pt x="981" y="633"/>
                    </a:lnTo>
                    <a:lnTo>
                      <a:pt x="982" y="641"/>
                    </a:lnTo>
                    <a:close/>
                    <a:moveTo>
                      <a:pt x="1052" y="611"/>
                    </a:moveTo>
                    <a:lnTo>
                      <a:pt x="1053" y="610"/>
                    </a:lnTo>
                    <a:lnTo>
                      <a:pt x="1054" y="609"/>
                    </a:lnTo>
                    <a:lnTo>
                      <a:pt x="1056" y="608"/>
                    </a:lnTo>
                    <a:lnTo>
                      <a:pt x="1057" y="607"/>
                    </a:lnTo>
                    <a:lnTo>
                      <a:pt x="1059" y="606"/>
                    </a:lnTo>
                    <a:lnTo>
                      <a:pt x="1060" y="605"/>
                    </a:lnTo>
                    <a:lnTo>
                      <a:pt x="1061" y="604"/>
                    </a:lnTo>
                    <a:lnTo>
                      <a:pt x="1063" y="603"/>
                    </a:lnTo>
                    <a:lnTo>
                      <a:pt x="1064" y="602"/>
                    </a:lnTo>
                    <a:lnTo>
                      <a:pt x="1066" y="601"/>
                    </a:lnTo>
                    <a:lnTo>
                      <a:pt x="1067" y="600"/>
                    </a:lnTo>
                    <a:lnTo>
                      <a:pt x="1069" y="598"/>
                    </a:lnTo>
                    <a:lnTo>
                      <a:pt x="1070" y="597"/>
                    </a:lnTo>
                    <a:lnTo>
                      <a:pt x="1072" y="596"/>
                    </a:lnTo>
                    <a:lnTo>
                      <a:pt x="1073" y="595"/>
                    </a:lnTo>
                    <a:lnTo>
                      <a:pt x="1075" y="594"/>
                    </a:lnTo>
                    <a:lnTo>
                      <a:pt x="1076" y="593"/>
                    </a:lnTo>
                    <a:lnTo>
                      <a:pt x="1078" y="591"/>
                    </a:lnTo>
                    <a:lnTo>
                      <a:pt x="1079" y="590"/>
                    </a:lnTo>
                    <a:lnTo>
                      <a:pt x="1080" y="589"/>
                    </a:lnTo>
                    <a:lnTo>
                      <a:pt x="1082" y="587"/>
                    </a:lnTo>
                    <a:lnTo>
                      <a:pt x="1083" y="586"/>
                    </a:lnTo>
                    <a:lnTo>
                      <a:pt x="1085" y="585"/>
                    </a:lnTo>
                    <a:lnTo>
                      <a:pt x="1086" y="583"/>
                    </a:lnTo>
                    <a:lnTo>
                      <a:pt x="1087" y="582"/>
                    </a:lnTo>
                    <a:lnTo>
                      <a:pt x="1089" y="581"/>
                    </a:lnTo>
                    <a:lnTo>
                      <a:pt x="1083" y="576"/>
                    </a:lnTo>
                    <a:lnTo>
                      <a:pt x="1082" y="577"/>
                    </a:lnTo>
                    <a:lnTo>
                      <a:pt x="1081" y="578"/>
                    </a:lnTo>
                    <a:lnTo>
                      <a:pt x="1080" y="579"/>
                    </a:lnTo>
                    <a:lnTo>
                      <a:pt x="1078" y="581"/>
                    </a:lnTo>
                    <a:lnTo>
                      <a:pt x="1077" y="582"/>
                    </a:lnTo>
                    <a:lnTo>
                      <a:pt x="1075" y="583"/>
                    </a:lnTo>
                    <a:lnTo>
                      <a:pt x="1074" y="584"/>
                    </a:lnTo>
                    <a:lnTo>
                      <a:pt x="1073" y="586"/>
                    </a:lnTo>
                    <a:lnTo>
                      <a:pt x="1071" y="587"/>
                    </a:lnTo>
                    <a:lnTo>
                      <a:pt x="1070" y="588"/>
                    </a:lnTo>
                    <a:lnTo>
                      <a:pt x="1068" y="589"/>
                    </a:lnTo>
                    <a:lnTo>
                      <a:pt x="1067" y="590"/>
                    </a:lnTo>
                    <a:lnTo>
                      <a:pt x="1066" y="591"/>
                    </a:lnTo>
                    <a:lnTo>
                      <a:pt x="1064" y="593"/>
                    </a:lnTo>
                    <a:lnTo>
                      <a:pt x="1063" y="594"/>
                    </a:lnTo>
                    <a:lnTo>
                      <a:pt x="1061" y="595"/>
                    </a:lnTo>
                    <a:lnTo>
                      <a:pt x="1060" y="596"/>
                    </a:lnTo>
                    <a:lnTo>
                      <a:pt x="1058" y="597"/>
                    </a:lnTo>
                    <a:lnTo>
                      <a:pt x="1057" y="598"/>
                    </a:lnTo>
                    <a:lnTo>
                      <a:pt x="1056" y="599"/>
                    </a:lnTo>
                    <a:lnTo>
                      <a:pt x="1054" y="600"/>
                    </a:lnTo>
                    <a:lnTo>
                      <a:pt x="1053" y="601"/>
                    </a:lnTo>
                    <a:lnTo>
                      <a:pt x="1051" y="602"/>
                    </a:lnTo>
                    <a:lnTo>
                      <a:pt x="1050" y="603"/>
                    </a:lnTo>
                    <a:lnTo>
                      <a:pt x="1049" y="604"/>
                    </a:lnTo>
                    <a:lnTo>
                      <a:pt x="1047" y="605"/>
                    </a:lnTo>
                    <a:lnTo>
                      <a:pt x="1052" y="611"/>
                    </a:lnTo>
                    <a:close/>
                    <a:moveTo>
                      <a:pt x="1109" y="562"/>
                    </a:moveTo>
                    <a:lnTo>
                      <a:pt x="1109" y="561"/>
                    </a:lnTo>
                    <a:lnTo>
                      <a:pt x="1111" y="560"/>
                    </a:lnTo>
                    <a:lnTo>
                      <a:pt x="1112" y="558"/>
                    </a:lnTo>
                    <a:lnTo>
                      <a:pt x="1114" y="556"/>
                    </a:lnTo>
                    <a:lnTo>
                      <a:pt x="1115" y="555"/>
                    </a:lnTo>
                    <a:lnTo>
                      <a:pt x="1117" y="553"/>
                    </a:lnTo>
                    <a:lnTo>
                      <a:pt x="1118" y="552"/>
                    </a:lnTo>
                    <a:lnTo>
                      <a:pt x="1119" y="550"/>
                    </a:lnTo>
                    <a:lnTo>
                      <a:pt x="1121" y="548"/>
                    </a:lnTo>
                    <a:lnTo>
                      <a:pt x="1122" y="547"/>
                    </a:lnTo>
                    <a:lnTo>
                      <a:pt x="1124" y="545"/>
                    </a:lnTo>
                    <a:lnTo>
                      <a:pt x="1125" y="544"/>
                    </a:lnTo>
                    <a:lnTo>
                      <a:pt x="1127" y="542"/>
                    </a:lnTo>
                    <a:lnTo>
                      <a:pt x="1128" y="541"/>
                    </a:lnTo>
                    <a:lnTo>
                      <a:pt x="1129" y="539"/>
                    </a:lnTo>
                    <a:lnTo>
                      <a:pt x="1131" y="537"/>
                    </a:lnTo>
                    <a:lnTo>
                      <a:pt x="1132" y="535"/>
                    </a:lnTo>
                    <a:lnTo>
                      <a:pt x="1134" y="534"/>
                    </a:lnTo>
                    <a:lnTo>
                      <a:pt x="1135" y="532"/>
                    </a:lnTo>
                    <a:lnTo>
                      <a:pt x="1137" y="530"/>
                    </a:lnTo>
                    <a:lnTo>
                      <a:pt x="1138" y="529"/>
                    </a:lnTo>
                    <a:lnTo>
                      <a:pt x="1140" y="527"/>
                    </a:lnTo>
                    <a:lnTo>
                      <a:pt x="1140" y="527"/>
                    </a:lnTo>
                    <a:lnTo>
                      <a:pt x="1134" y="522"/>
                    </a:lnTo>
                    <a:lnTo>
                      <a:pt x="1134" y="522"/>
                    </a:lnTo>
                    <a:lnTo>
                      <a:pt x="1132" y="524"/>
                    </a:lnTo>
                    <a:lnTo>
                      <a:pt x="1131" y="525"/>
                    </a:lnTo>
                    <a:lnTo>
                      <a:pt x="1129" y="527"/>
                    </a:lnTo>
                    <a:lnTo>
                      <a:pt x="1128" y="529"/>
                    </a:lnTo>
                    <a:lnTo>
                      <a:pt x="1127" y="531"/>
                    </a:lnTo>
                    <a:lnTo>
                      <a:pt x="1125" y="532"/>
                    </a:lnTo>
                    <a:lnTo>
                      <a:pt x="1124" y="534"/>
                    </a:lnTo>
                    <a:lnTo>
                      <a:pt x="1122" y="536"/>
                    </a:lnTo>
                    <a:lnTo>
                      <a:pt x="1121" y="537"/>
                    </a:lnTo>
                    <a:lnTo>
                      <a:pt x="1120" y="539"/>
                    </a:lnTo>
                    <a:lnTo>
                      <a:pt x="1118" y="540"/>
                    </a:lnTo>
                    <a:lnTo>
                      <a:pt x="1117" y="542"/>
                    </a:lnTo>
                    <a:lnTo>
                      <a:pt x="1115" y="543"/>
                    </a:lnTo>
                    <a:lnTo>
                      <a:pt x="1114" y="545"/>
                    </a:lnTo>
                    <a:lnTo>
                      <a:pt x="1113" y="547"/>
                    </a:lnTo>
                    <a:lnTo>
                      <a:pt x="1111" y="548"/>
                    </a:lnTo>
                    <a:lnTo>
                      <a:pt x="1110" y="550"/>
                    </a:lnTo>
                    <a:lnTo>
                      <a:pt x="1108" y="551"/>
                    </a:lnTo>
                    <a:lnTo>
                      <a:pt x="1107" y="553"/>
                    </a:lnTo>
                    <a:lnTo>
                      <a:pt x="1105" y="554"/>
                    </a:lnTo>
                    <a:lnTo>
                      <a:pt x="1104" y="556"/>
                    </a:lnTo>
                    <a:lnTo>
                      <a:pt x="1103" y="556"/>
                    </a:lnTo>
                    <a:lnTo>
                      <a:pt x="1109" y="562"/>
                    </a:lnTo>
                    <a:close/>
                    <a:moveTo>
                      <a:pt x="1157" y="505"/>
                    </a:moveTo>
                    <a:lnTo>
                      <a:pt x="1158" y="504"/>
                    </a:lnTo>
                    <a:lnTo>
                      <a:pt x="1160" y="502"/>
                    </a:lnTo>
                    <a:lnTo>
                      <a:pt x="1161" y="500"/>
                    </a:lnTo>
                    <a:lnTo>
                      <a:pt x="1163" y="498"/>
                    </a:lnTo>
                    <a:lnTo>
                      <a:pt x="1164" y="496"/>
                    </a:lnTo>
                    <a:lnTo>
                      <a:pt x="1166" y="494"/>
                    </a:lnTo>
                    <a:lnTo>
                      <a:pt x="1167" y="492"/>
                    </a:lnTo>
                    <a:lnTo>
                      <a:pt x="1168" y="490"/>
                    </a:lnTo>
                    <a:lnTo>
                      <a:pt x="1170" y="488"/>
                    </a:lnTo>
                    <a:lnTo>
                      <a:pt x="1171" y="486"/>
                    </a:lnTo>
                    <a:lnTo>
                      <a:pt x="1173" y="485"/>
                    </a:lnTo>
                    <a:lnTo>
                      <a:pt x="1174" y="482"/>
                    </a:lnTo>
                    <a:lnTo>
                      <a:pt x="1176" y="480"/>
                    </a:lnTo>
                    <a:lnTo>
                      <a:pt x="1177" y="479"/>
                    </a:lnTo>
                    <a:lnTo>
                      <a:pt x="1178" y="477"/>
                    </a:lnTo>
                    <a:lnTo>
                      <a:pt x="1180" y="475"/>
                    </a:lnTo>
                    <a:lnTo>
                      <a:pt x="1181" y="473"/>
                    </a:lnTo>
                    <a:lnTo>
                      <a:pt x="1183" y="471"/>
                    </a:lnTo>
                    <a:lnTo>
                      <a:pt x="1184" y="469"/>
                    </a:lnTo>
                    <a:lnTo>
                      <a:pt x="1185" y="467"/>
                    </a:lnTo>
                    <a:lnTo>
                      <a:pt x="1179" y="463"/>
                    </a:lnTo>
                    <a:lnTo>
                      <a:pt x="1178" y="464"/>
                    </a:lnTo>
                    <a:lnTo>
                      <a:pt x="1177" y="466"/>
                    </a:lnTo>
                    <a:lnTo>
                      <a:pt x="1175" y="468"/>
                    </a:lnTo>
                    <a:lnTo>
                      <a:pt x="1174" y="470"/>
                    </a:lnTo>
                    <a:lnTo>
                      <a:pt x="1172" y="472"/>
                    </a:lnTo>
                    <a:lnTo>
                      <a:pt x="1171" y="474"/>
                    </a:lnTo>
                    <a:lnTo>
                      <a:pt x="1170" y="476"/>
                    </a:lnTo>
                    <a:lnTo>
                      <a:pt x="1168" y="478"/>
                    </a:lnTo>
                    <a:lnTo>
                      <a:pt x="1167" y="480"/>
                    </a:lnTo>
                    <a:lnTo>
                      <a:pt x="1165" y="482"/>
                    </a:lnTo>
                    <a:lnTo>
                      <a:pt x="1164" y="484"/>
                    </a:lnTo>
                    <a:lnTo>
                      <a:pt x="1162" y="486"/>
                    </a:lnTo>
                    <a:lnTo>
                      <a:pt x="1161" y="488"/>
                    </a:lnTo>
                    <a:lnTo>
                      <a:pt x="1159" y="489"/>
                    </a:lnTo>
                    <a:lnTo>
                      <a:pt x="1158" y="492"/>
                    </a:lnTo>
                    <a:lnTo>
                      <a:pt x="1157" y="493"/>
                    </a:lnTo>
                    <a:lnTo>
                      <a:pt x="1155" y="495"/>
                    </a:lnTo>
                    <a:lnTo>
                      <a:pt x="1154" y="497"/>
                    </a:lnTo>
                    <a:lnTo>
                      <a:pt x="1152" y="499"/>
                    </a:lnTo>
                    <a:lnTo>
                      <a:pt x="1152" y="500"/>
                    </a:lnTo>
                    <a:lnTo>
                      <a:pt x="1157" y="505"/>
                    </a:lnTo>
                    <a:close/>
                    <a:moveTo>
                      <a:pt x="1202" y="444"/>
                    </a:moveTo>
                    <a:lnTo>
                      <a:pt x="1203" y="442"/>
                    </a:lnTo>
                    <a:lnTo>
                      <a:pt x="1204" y="440"/>
                    </a:lnTo>
                    <a:lnTo>
                      <a:pt x="1206" y="438"/>
                    </a:lnTo>
                    <a:lnTo>
                      <a:pt x="1207" y="436"/>
                    </a:lnTo>
                    <a:lnTo>
                      <a:pt x="1209" y="434"/>
                    </a:lnTo>
                    <a:lnTo>
                      <a:pt x="1210" y="431"/>
                    </a:lnTo>
                    <a:lnTo>
                      <a:pt x="1211" y="429"/>
                    </a:lnTo>
                    <a:lnTo>
                      <a:pt x="1213" y="427"/>
                    </a:lnTo>
                    <a:lnTo>
                      <a:pt x="1214" y="425"/>
                    </a:lnTo>
                    <a:lnTo>
                      <a:pt x="1216" y="423"/>
                    </a:lnTo>
                    <a:lnTo>
                      <a:pt x="1217" y="421"/>
                    </a:lnTo>
                    <a:lnTo>
                      <a:pt x="1219" y="419"/>
                    </a:lnTo>
                    <a:lnTo>
                      <a:pt x="1220" y="417"/>
                    </a:lnTo>
                    <a:lnTo>
                      <a:pt x="1222" y="414"/>
                    </a:lnTo>
                    <a:lnTo>
                      <a:pt x="1223" y="412"/>
                    </a:lnTo>
                    <a:lnTo>
                      <a:pt x="1225" y="410"/>
                    </a:lnTo>
                    <a:lnTo>
                      <a:pt x="1226" y="408"/>
                    </a:lnTo>
                    <a:lnTo>
                      <a:pt x="1227" y="406"/>
                    </a:lnTo>
                    <a:lnTo>
                      <a:pt x="1228" y="405"/>
                    </a:lnTo>
                    <a:lnTo>
                      <a:pt x="1221" y="401"/>
                    </a:lnTo>
                    <a:lnTo>
                      <a:pt x="1221" y="402"/>
                    </a:lnTo>
                    <a:lnTo>
                      <a:pt x="1220" y="404"/>
                    </a:lnTo>
                    <a:lnTo>
                      <a:pt x="1218" y="406"/>
                    </a:lnTo>
                    <a:lnTo>
                      <a:pt x="1217" y="408"/>
                    </a:lnTo>
                    <a:lnTo>
                      <a:pt x="1216" y="410"/>
                    </a:lnTo>
                    <a:lnTo>
                      <a:pt x="1214" y="412"/>
                    </a:lnTo>
                    <a:lnTo>
                      <a:pt x="1213" y="414"/>
                    </a:lnTo>
                    <a:lnTo>
                      <a:pt x="1211" y="417"/>
                    </a:lnTo>
                    <a:lnTo>
                      <a:pt x="1210" y="419"/>
                    </a:lnTo>
                    <a:lnTo>
                      <a:pt x="1208" y="421"/>
                    </a:lnTo>
                    <a:lnTo>
                      <a:pt x="1207" y="423"/>
                    </a:lnTo>
                    <a:lnTo>
                      <a:pt x="1205" y="425"/>
                    </a:lnTo>
                    <a:lnTo>
                      <a:pt x="1204" y="427"/>
                    </a:lnTo>
                    <a:lnTo>
                      <a:pt x="1202" y="429"/>
                    </a:lnTo>
                    <a:lnTo>
                      <a:pt x="1201" y="431"/>
                    </a:lnTo>
                    <a:lnTo>
                      <a:pt x="1200" y="434"/>
                    </a:lnTo>
                    <a:lnTo>
                      <a:pt x="1198" y="436"/>
                    </a:lnTo>
                    <a:lnTo>
                      <a:pt x="1197" y="438"/>
                    </a:lnTo>
                    <a:lnTo>
                      <a:pt x="1195" y="440"/>
                    </a:lnTo>
                    <a:lnTo>
                      <a:pt x="1202" y="444"/>
                    </a:lnTo>
                    <a:close/>
                    <a:moveTo>
                      <a:pt x="1243" y="382"/>
                    </a:moveTo>
                    <a:lnTo>
                      <a:pt x="1245" y="379"/>
                    </a:lnTo>
                    <a:lnTo>
                      <a:pt x="1246" y="377"/>
                    </a:lnTo>
                    <a:lnTo>
                      <a:pt x="1247" y="375"/>
                    </a:lnTo>
                    <a:lnTo>
                      <a:pt x="1249" y="373"/>
                    </a:lnTo>
                    <a:lnTo>
                      <a:pt x="1250" y="370"/>
                    </a:lnTo>
                    <a:lnTo>
                      <a:pt x="1252" y="368"/>
                    </a:lnTo>
                    <a:lnTo>
                      <a:pt x="1253" y="366"/>
                    </a:lnTo>
                    <a:lnTo>
                      <a:pt x="1255" y="364"/>
                    </a:lnTo>
                    <a:lnTo>
                      <a:pt x="1256" y="362"/>
                    </a:lnTo>
                    <a:lnTo>
                      <a:pt x="1258" y="359"/>
                    </a:lnTo>
                    <a:lnTo>
                      <a:pt x="1259" y="357"/>
                    </a:lnTo>
                    <a:lnTo>
                      <a:pt x="1260" y="355"/>
                    </a:lnTo>
                    <a:lnTo>
                      <a:pt x="1262" y="353"/>
                    </a:lnTo>
                    <a:lnTo>
                      <a:pt x="1263" y="351"/>
                    </a:lnTo>
                    <a:lnTo>
                      <a:pt x="1265" y="348"/>
                    </a:lnTo>
                    <a:lnTo>
                      <a:pt x="1266" y="346"/>
                    </a:lnTo>
                    <a:lnTo>
                      <a:pt x="1267" y="344"/>
                    </a:lnTo>
                    <a:lnTo>
                      <a:pt x="1268" y="342"/>
                    </a:lnTo>
                    <a:lnTo>
                      <a:pt x="1262" y="338"/>
                    </a:lnTo>
                    <a:lnTo>
                      <a:pt x="1261" y="340"/>
                    </a:lnTo>
                    <a:lnTo>
                      <a:pt x="1260" y="342"/>
                    </a:lnTo>
                    <a:lnTo>
                      <a:pt x="1258" y="344"/>
                    </a:lnTo>
                    <a:lnTo>
                      <a:pt x="1257" y="346"/>
                    </a:lnTo>
                    <a:lnTo>
                      <a:pt x="1255" y="349"/>
                    </a:lnTo>
                    <a:lnTo>
                      <a:pt x="1254" y="351"/>
                    </a:lnTo>
                    <a:lnTo>
                      <a:pt x="1253" y="353"/>
                    </a:lnTo>
                    <a:lnTo>
                      <a:pt x="1251" y="355"/>
                    </a:lnTo>
                    <a:lnTo>
                      <a:pt x="1250" y="358"/>
                    </a:lnTo>
                    <a:lnTo>
                      <a:pt x="1248" y="360"/>
                    </a:lnTo>
                    <a:lnTo>
                      <a:pt x="1247" y="362"/>
                    </a:lnTo>
                    <a:lnTo>
                      <a:pt x="1246" y="364"/>
                    </a:lnTo>
                    <a:lnTo>
                      <a:pt x="1244" y="367"/>
                    </a:lnTo>
                    <a:lnTo>
                      <a:pt x="1243" y="369"/>
                    </a:lnTo>
                    <a:lnTo>
                      <a:pt x="1241" y="371"/>
                    </a:lnTo>
                    <a:lnTo>
                      <a:pt x="1240" y="373"/>
                    </a:lnTo>
                    <a:lnTo>
                      <a:pt x="1238" y="375"/>
                    </a:lnTo>
                    <a:lnTo>
                      <a:pt x="1237" y="378"/>
                    </a:lnTo>
                    <a:lnTo>
                      <a:pt x="1243" y="382"/>
                    </a:lnTo>
                    <a:close/>
                    <a:moveTo>
                      <a:pt x="1283" y="319"/>
                    </a:moveTo>
                    <a:lnTo>
                      <a:pt x="1285" y="317"/>
                    </a:lnTo>
                    <a:lnTo>
                      <a:pt x="1286" y="315"/>
                    </a:lnTo>
                    <a:lnTo>
                      <a:pt x="1288" y="312"/>
                    </a:lnTo>
                    <a:lnTo>
                      <a:pt x="1289" y="310"/>
                    </a:lnTo>
                    <a:lnTo>
                      <a:pt x="1290" y="308"/>
                    </a:lnTo>
                    <a:lnTo>
                      <a:pt x="1292" y="306"/>
                    </a:lnTo>
                    <a:lnTo>
                      <a:pt x="1293" y="303"/>
                    </a:lnTo>
                    <a:lnTo>
                      <a:pt x="1295" y="301"/>
                    </a:lnTo>
                    <a:lnTo>
                      <a:pt x="1296" y="299"/>
                    </a:lnTo>
                    <a:lnTo>
                      <a:pt x="1298" y="297"/>
                    </a:lnTo>
                    <a:lnTo>
                      <a:pt x="1299" y="294"/>
                    </a:lnTo>
                    <a:lnTo>
                      <a:pt x="1301" y="292"/>
                    </a:lnTo>
                    <a:lnTo>
                      <a:pt x="1302" y="290"/>
                    </a:lnTo>
                    <a:lnTo>
                      <a:pt x="1303" y="288"/>
                    </a:lnTo>
                    <a:lnTo>
                      <a:pt x="1305" y="285"/>
                    </a:lnTo>
                    <a:lnTo>
                      <a:pt x="1306" y="283"/>
                    </a:lnTo>
                    <a:lnTo>
                      <a:pt x="1308" y="281"/>
                    </a:lnTo>
                    <a:lnTo>
                      <a:pt x="1309" y="280"/>
                    </a:lnTo>
                    <a:lnTo>
                      <a:pt x="1302" y="276"/>
                    </a:lnTo>
                    <a:lnTo>
                      <a:pt x="1302" y="277"/>
                    </a:lnTo>
                    <a:lnTo>
                      <a:pt x="1300" y="279"/>
                    </a:lnTo>
                    <a:lnTo>
                      <a:pt x="1299" y="281"/>
                    </a:lnTo>
                    <a:lnTo>
                      <a:pt x="1297" y="284"/>
                    </a:lnTo>
                    <a:lnTo>
                      <a:pt x="1296" y="286"/>
                    </a:lnTo>
                    <a:lnTo>
                      <a:pt x="1294" y="288"/>
                    </a:lnTo>
                    <a:lnTo>
                      <a:pt x="1293" y="290"/>
                    </a:lnTo>
                    <a:lnTo>
                      <a:pt x="1291" y="292"/>
                    </a:lnTo>
                    <a:lnTo>
                      <a:pt x="1290" y="295"/>
                    </a:lnTo>
                    <a:lnTo>
                      <a:pt x="1288" y="297"/>
                    </a:lnTo>
                    <a:lnTo>
                      <a:pt x="1287" y="299"/>
                    </a:lnTo>
                    <a:lnTo>
                      <a:pt x="1286" y="302"/>
                    </a:lnTo>
                    <a:lnTo>
                      <a:pt x="1284" y="304"/>
                    </a:lnTo>
                    <a:lnTo>
                      <a:pt x="1283" y="306"/>
                    </a:lnTo>
                    <a:lnTo>
                      <a:pt x="1281" y="308"/>
                    </a:lnTo>
                    <a:lnTo>
                      <a:pt x="1280" y="311"/>
                    </a:lnTo>
                    <a:lnTo>
                      <a:pt x="1279" y="313"/>
                    </a:lnTo>
                    <a:lnTo>
                      <a:pt x="1277" y="315"/>
                    </a:lnTo>
                    <a:lnTo>
                      <a:pt x="1283" y="319"/>
                    </a:lnTo>
                    <a:close/>
                    <a:moveTo>
                      <a:pt x="1324" y="256"/>
                    </a:moveTo>
                    <a:lnTo>
                      <a:pt x="1325" y="255"/>
                    </a:lnTo>
                    <a:lnTo>
                      <a:pt x="1326" y="252"/>
                    </a:lnTo>
                    <a:lnTo>
                      <a:pt x="1328" y="250"/>
                    </a:lnTo>
                    <a:lnTo>
                      <a:pt x="1329" y="248"/>
                    </a:lnTo>
                    <a:lnTo>
                      <a:pt x="1331" y="246"/>
                    </a:lnTo>
                    <a:lnTo>
                      <a:pt x="1332" y="243"/>
                    </a:lnTo>
                    <a:lnTo>
                      <a:pt x="1334" y="241"/>
                    </a:lnTo>
                    <a:lnTo>
                      <a:pt x="1335" y="239"/>
                    </a:lnTo>
                    <a:lnTo>
                      <a:pt x="1336" y="237"/>
                    </a:lnTo>
                    <a:lnTo>
                      <a:pt x="1338" y="235"/>
                    </a:lnTo>
                    <a:lnTo>
                      <a:pt x="1339" y="233"/>
                    </a:lnTo>
                    <a:lnTo>
                      <a:pt x="1341" y="231"/>
                    </a:lnTo>
                    <a:lnTo>
                      <a:pt x="1342" y="229"/>
                    </a:lnTo>
                    <a:lnTo>
                      <a:pt x="1344" y="226"/>
                    </a:lnTo>
                    <a:lnTo>
                      <a:pt x="1345" y="224"/>
                    </a:lnTo>
                    <a:lnTo>
                      <a:pt x="1346" y="222"/>
                    </a:lnTo>
                    <a:lnTo>
                      <a:pt x="1348" y="220"/>
                    </a:lnTo>
                    <a:lnTo>
                      <a:pt x="1349" y="218"/>
                    </a:lnTo>
                    <a:lnTo>
                      <a:pt x="1350" y="217"/>
                    </a:lnTo>
                    <a:lnTo>
                      <a:pt x="1344" y="213"/>
                    </a:lnTo>
                    <a:lnTo>
                      <a:pt x="1343" y="214"/>
                    </a:lnTo>
                    <a:lnTo>
                      <a:pt x="1342" y="216"/>
                    </a:lnTo>
                    <a:lnTo>
                      <a:pt x="1340" y="218"/>
                    </a:lnTo>
                    <a:lnTo>
                      <a:pt x="1339" y="220"/>
                    </a:lnTo>
                    <a:lnTo>
                      <a:pt x="1337" y="222"/>
                    </a:lnTo>
                    <a:lnTo>
                      <a:pt x="1336" y="224"/>
                    </a:lnTo>
                    <a:lnTo>
                      <a:pt x="1335" y="227"/>
                    </a:lnTo>
                    <a:lnTo>
                      <a:pt x="1333" y="229"/>
                    </a:lnTo>
                    <a:lnTo>
                      <a:pt x="1332" y="231"/>
                    </a:lnTo>
                    <a:lnTo>
                      <a:pt x="1330" y="233"/>
                    </a:lnTo>
                    <a:lnTo>
                      <a:pt x="1329" y="235"/>
                    </a:lnTo>
                    <a:lnTo>
                      <a:pt x="1327" y="237"/>
                    </a:lnTo>
                    <a:lnTo>
                      <a:pt x="1326" y="239"/>
                    </a:lnTo>
                    <a:lnTo>
                      <a:pt x="1324" y="242"/>
                    </a:lnTo>
                    <a:lnTo>
                      <a:pt x="1323" y="244"/>
                    </a:lnTo>
                    <a:lnTo>
                      <a:pt x="1321" y="246"/>
                    </a:lnTo>
                    <a:lnTo>
                      <a:pt x="1320" y="248"/>
                    </a:lnTo>
                    <a:lnTo>
                      <a:pt x="1319" y="250"/>
                    </a:lnTo>
                    <a:lnTo>
                      <a:pt x="1318" y="252"/>
                    </a:lnTo>
                    <a:lnTo>
                      <a:pt x="1324" y="256"/>
                    </a:lnTo>
                    <a:close/>
                    <a:moveTo>
                      <a:pt x="1365" y="194"/>
                    </a:moveTo>
                    <a:lnTo>
                      <a:pt x="1366" y="193"/>
                    </a:lnTo>
                    <a:lnTo>
                      <a:pt x="1368" y="191"/>
                    </a:lnTo>
                    <a:lnTo>
                      <a:pt x="1369" y="189"/>
                    </a:lnTo>
                    <a:lnTo>
                      <a:pt x="1371" y="187"/>
                    </a:lnTo>
                    <a:lnTo>
                      <a:pt x="1372" y="185"/>
                    </a:lnTo>
                    <a:lnTo>
                      <a:pt x="1374" y="183"/>
                    </a:lnTo>
                    <a:lnTo>
                      <a:pt x="1375" y="181"/>
                    </a:lnTo>
                    <a:lnTo>
                      <a:pt x="1377" y="179"/>
                    </a:lnTo>
                    <a:lnTo>
                      <a:pt x="1378" y="177"/>
                    </a:lnTo>
                    <a:lnTo>
                      <a:pt x="1379" y="175"/>
                    </a:lnTo>
                    <a:lnTo>
                      <a:pt x="1381" y="173"/>
                    </a:lnTo>
                    <a:lnTo>
                      <a:pt x="1382" y="171"/>
                    </a:lnTo>
                    <a:lnTo>
                      <a:pt x="1384" y="169"/>
                    </a:lnTo>
                    <a:lnTo>
                      <a:pt x="1385" y="167"/>
                    </a:lnTo>
                    <a:lnTo>
                      <a:pt x="1386" y="165"/>
                    </a:lnTo>
                    <a:lnTo>
                      <a:pt x="1388" y="163"/>
                    </a:lnTo>
                    <a:lnTo>
                      <a:pt x="1389" y="161"/>
                    </a:lnTo>
                    <a:lnTo>
                      <a:pt x="1391" y="159"/>
                    </a:lnTo>
                    <a:lnTo>
                      <a:pt x="1392" y="157"/>
                    </a:lnTo>
                    <a:lnTo>
                      <a:pt x="1393" y="156"/>
                    </a:lnTo>
                    <a:lnTo>
                      <a:pt x="1387" y="152"/>
                    </a:lnTo>
                    <a:lnTo>
                      <a:pt x="1386" y="153"/>
                    </a:lnTo>
                    <a:lnTo>
                      <a:pt x="1385" y="155"/>
                    </a:lnTo>
                    <a:lnTo>
                      <a:pt x="1383" y="157"/>
                    </a:lnTo>
                    <a:lnTo>
                      <a:pt x="1382" y="159"/>
                    </a:lnTo>
                    <a:lnTo>
                      <a:pt x="1381" y="161"/>
                    </a:lnTo>
                    <a:lnTo>
                      <a:pt x="1379" y="163"/>
                    </a:lnTo>
                    <a:lnTo>
                      <a:pt x="1378" y="164"/>
                    </a:lnTo>
                    <a:lnTo>
                      <a:pt x="1376" y="166"/>
                    </a:lnTo>
                    <a:lnTo>
                      <a:pt x="1375" y="168"/>
                    </a:lnTo>
                    <a:lnTo>
                      <a:pt x="1373" y="170"/>
                    </a:lnTo>
                    <a:lnTo>
                      <a:pt x="1372" y="172"/>
                    </a:lnTo>
                    <a:lnTo>
                      <a:pt x="1370" y="174"/>
                    </a:lnTo>
                    <a:lnTo>
                      <a:pt x="1369" y="176"/>
                    </a:lnTo>
                    <a:lnTo>
                      <a:pt x="1368" y="178"/>
                    </a:lnTo>
                    <a:lnTo>
                      <a:pt x="1366" y="180"/>
                    </a:lnTo>
                    <a:lnTo>
                      <a:pt x="1365" y="182"/>
                    </a:lnTo>
                    <a:lnTo>
                      <a:pt x="1363" y="184"/>
                    </a:lnTo>
                    <a:lnTo>
                      <a:pt x="1362" y="187"/>
                    </a:lnTo>
                    <a:lnTo>
                      <a:pt x="1360" y="189"/>
                    </a:lnTo>
                    <a:lnTo>
                      <a:pt x="1359" y="190"/>
                    </a:lnTo>
                    <a:lnTo>
                      <a:pt x="1365" y="194"/>
                    </a:lnTo>
                    <a:close/>
                    <a:moveTo>
                      <a:pt x="1410" y="134"/>
                    </a:moveTo>
                    <a:lnTo>
                      <a:pt x="1411" y="133"/>
                    </a:lnTo>
                    <a:lnTo>
                      <a:pt x="1412" y="131"/>
                    </a:lnTo>
                    <a:lnTo>
                      <a:pt x="1414" y="130"/>
                    </a:lnTo>
                    <a:lnTo>
                      <a:pt x="1415" y="128"/>
                    </a:lnTo>
                    <a:lnTo>
                      <a:pt x="1417" y="126"/>
                    </a:lnTo>
                    <a:lnTo>
                      <a:pt x="1418" y="124"/>
                    </a:lnTo>
                    <a:lnTo>
                      <a:pt x="1419" y="123"/>
                    </a:lnTo>
                    <a:lnTo>
                      <a:pt x="1421" y="121"/>
                    </a:lnTo>
                    <a:lnTo>
                      <a:pt x="1422" y="119"/>
                    </a:lnTo>
                    <a:lnTo>
                      <a:pt x="1424" y="118"/>
                    </a:lnTo>
                    <a:lnTo>
                      <a:pt x="1425" y="116"/>
                    </a:lnTo>
                    <a:lnTo>
                      <a:pt x="1426" y="114"/>
                    </a:lnTo>
                    <a:lnTo>
                      <a:pt x="1428" y="112"/>
                    </a:lnTo>
                    <a:lnTo>
                      <a:pt x="1429" y="111"/>
                    </a:lnTo>
                    <a:lnTo>
                      <a:pt x="1431" y="109"/>
                    </a:lnTo>
                    <a:lnTo>
                      <a:pt x="1432" y="107"/>
                    </a:lnTo>
                    <a:lnTo>
                      <a:pt x="1434" y="106"/>
                    </a:lnTo>
                    <a:lnTo>
                      <a:pt x="1435" y="104"/>
                    </a:lnTo>
                    <a:lnTo>
                      <a:pt x="1437" y="103"/>
                    </a:lnTo>
                    <a:lnTo>
                      <a:pt x="1438" y="101"/>
                    </a:lnTo>
                    <a:lnTo>
                      <a:pt x="1439" y="100"/>
                    </a:lnTo>
                    <a:lnTo>
                      <a:pt x="1434" y="95"/>
                    </a:lnTo>
                    <a:lnTo>
                      <a:pt x="1432" y="96"/>
                    </a:lnTo>
                    <a:lnTo>
                      <a:pt x="1431" y="98"/>
                    </a:lnTo>
                    <a:lnTo>
                      <a:pt x="1429" y="99"/>
                    </a:lnTo>
                    <a:lnTo>
                      <a:pt x="1428" y="101"/>
                    </a:lnTo>
                    <a:lnTo>
                      <a:pt x="1427" y="102"/>
                    </a:lnTo>
                    <a:lnTo>
                      <a:pt x="1425" y="104"/>
                    </a:lnTo>
                    <a:lnTo>
                      <a:pt x="1424" y="106"/>
                    </a:lnTo>
                    <a:lnTo>
                      <a:pt x="1422" y="108"/>
                    </a:lnTo>
                    <a:lnTo>
                      <a:pt x="1421" y="109"/>
                    </a:lnTo>
                    <a:lnTo>
                      <a:pt x="1419" y="111"/>
                    </a:lnTo>
                    <a:lnTo>
                      <a:pt x="1418" y="113"/>
                    </a:lnTo>
                    <a:lnTo>
                      <a:pt x="1417" y="114"/>
                    </a:lnTo>
                    <a:lnTo>
                      <a:pt x="1415" y="116"/>
                    </a:lnTo>
                    <a:lnTo>
                      <a:pt x="1414" y="118"/>
                    </a:lnTo>
                    <a:lnTo>
                      <a:pt x="1412" y="120"/>
                    </a:lnTo>
                    <a:lnTo>
                      <a:pt x="1411" y="121"/>
                    </a:lnTo>
                    <a:lnTo>
                      <a:pt x="1409" y="123"/>
                    </a:lnTo>
                    <a:lnTo>
                      <a:pt x="1408" y="125"/>
                    </a:lnTo>
                    <a:lnTo>
                      <a:pt x="1406" y="127"/>
                    </a:lnTo>
                    <a:lnTo>
                      <a:pt x="1405" y="128"/>
                    </a:lnTo>
                    <a:lnTo>
                      <a:pt x="1404" y="130"/>
                    </a:lnTo>
                    <a:lnTo>
                      <a:pt x="1410" y="134"/>
                    </a:lnTo>
                    <a:close/>
                    <a:moveTo>
                      <a:pt x="6" y="323"/>
                    </a:moveTo>
                    <a:lnTo>
                      <a:pt x="8" y="321"/>
                    </a:lnTo>
                    <a:lnTo>
                      <a:pt x="9" y="319"/>
                    </a:lnTo>
                    <a:lnTo>
                      <a:pt x="11" y="317"/>
                    </a:lnTo>
                    <a:lnTo>
                      <a:pt x="12" y="315"/>
                    </a:lnTo>
                    <a:lnTo>
                      <a:pt x="14" y="312"/>
                    </a:lnTo>
                    <a:lnTo>
                      <a:pt x="15" y="310"/>
                    </a:lnTo>
                    <a:lnTo>
                      <a:pt x="16" y="308"/>
                    </a:lnTo>
                    <a:lnTo>
                      <a:pt x="18" y="306"/>
                    </a:lnTo>
                    <a:lnTo>
                      <a:pt x="19" y="303"/>
                    </a:lnTo>
                    <a:lnTo>
                      <a:pt x="21" y="301"/>
                    </a:lnTo>
                    <a:lnTo>
                      <a:pt x="22" y="299"/>
                    </a:lnTo>
                    <a:lnTo>
                      <a:pt x="23" y="297"/>
                    </a:lnTo>
                    <a:lnTo>
                      <a:pt x="25" y="294"/>
                    </a:lnTo>
                    <a:lnTo>
                      <a:pt x="26" y="292"/>
                    </a:lnTo>
                    <a:lnTo>
                      <a:pt x="28" y="290"/>
                    </a:lnTo>
                    <a:lnTo>
                      <a:pt x="29" y="288"/>
                    </a:lnTo>
                    <a:lnTo>
                      <a:pt x="31" y="285"/>
                    </a:lnTo>
                    <a:lnTo>
                      <a:pt x="32" y="284"/>
                    </a:lnTo>
                    <a:lnTo>
                      <a:pt x="25" y="280"/>
                    </a:lnTo>
                    <a:lnTo>
                      <a:pt x="24" y="281"/>
                    </a:lnTo>
                    <a:lnTo>
                      <a:pt x="23" y="284"/>
                    </a:lnTo>
                    <a:lnTo>
                      <a:pt x="21" y="286"/>
                    </a:lnTo>
                    <a:lnTo>
                      <a:pt x="20" y="288"/>
                    </a:lnTo>
                    <a:lnTo>
                      <a:pt x="19" y="290"/>
                    </a:lnTo>
                    <a:lnTo>
                      <a:pt x="17" y="292"/>
                    </a:lnTo>
                    <a:lnTo>
                      <a:pt x="16" y="295"/>
                    </a:lnTo>
                    <a:lnTo>
                      <a:pt x="14" y="297"/>
                    </a:lnTo>
                    <a:lnTo>
                      <a:pt x="13" y="299"/>
                    </a:lnTo>
                    <a:lnTo>
                      <a:pt x="11" y="302"/>
                    </a:lnTo>
                    <a:lnTo>
                      <a:pt x="10" y="304"/>
                    </a:lnTo>
                    <a:lnTo>
                      <a:pt x="9" y="306"/>
                    </a:lnTo>
                    <a:lnTo>
                      <a:pt x="7" y="308"/>
                    </a:lnTo>
                    <a:lnTo>
                      <a:pt x="6" y="311"/>
                    </a:lnTo>
                    <a:lnTo>
                      <a:pt x="4" y="313"/>
                    </a:lnTo>
                    <a:lnTo>
                      <a:pt x="3" y="315"/>
                    </a:lnTo>
                    <a:lnTo>
                      <a:pt x="2" y="317"/>
                    </a:lnTo>
                    <a:lnTo>
                      <a:pt x="0" y="320"/>
                    </a:lnTo>
                    <a:lnTo>
                      <a:pt x="6" y="323"/>
                    </a:lnTo>
                    <a:close/>
                  </a:path>
                </a:pathLst>
              </a:custGeom>
              <a:solidFill>
                <a:srgbClr val="A83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31" name="Line 22">
                <a:extLst>
                  <a:ext uri="{FF2B5EF4-FFF2-40B4-BE49-F238E27FC236}">
                    <a16:creationId xmlns:a16="http://schemas.microsoft.com/office/drawing/2014/main" id="{7E99856D-052A-4A5C-ABD4-9360805DD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9625" y="3376613"/>
                <a:ext cx="2727325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5EDB3297-4416-4FCE-9AE0-6CF310DEF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900" y="3330575"/>
                <a:ext cx="149225" cy="93663"/>
              </a:xfrm>
              <a:custGeom>
                <a:avLst/>
                <a:gdLst>
                  <a:gd name="T0" fmla="*/ 0 w 94"/>
                  <a:gd name="T1" fmla="*/ 0 h 59"/>
                  <a:gd name="T2" fmla="*/ 94 w 94"/>
                  <a:gd name="T3" fmla="*/ 29 h 59"/>
                  <a:gd name="T4" fmla="*/ 0 w 94"/>
                  <a:gd name="T5" fmla="*/ 59 h 59"/>
                  <a:gd name="T6" fmla="*/ 0 w 94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59">
                    <a:moveTo>
                      <a:pt x="0" y="0"/>
                    </a:moveTo>
                    <a:lnTo>
                      <a:pt x="94" y="29"/>
                    </a:ln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7CF1F59A-8256-4070-A1F5-6B3AFD9F1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900" y="3330575"/>
                <a:ext cx="149225" cy="93663"/>
              </a:xfrm>
              <a:custGeom>
                <a:avLst/>
                <a:gdLst>
                  <a:gd name="T0" fmla="*/ 0 w 94"/>
                  <a:gd name="T1" fmla="*/ 59 h 59"/>
                  <a:gd name="T2" fmla="*/ 94 w 94"/>
                  <a:gd name="T3" fmla="*/ 29 h 59"/>
                  <a:gd name="T4" fmla="*/ 0 w 94"/>
                  <a:gd name="T5" fmla="*/ 0 h 59"/>
                  <a:gd name="T6" fmla="*/ 0 w 94"/>
                  <a:gd name="T7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59">
                    <a:moveTo>
                      <a:pt x="0" y="59"/>
                    </a:moveTo>
                    <a:lnTo>
                      <a:pt x="94" y="29"/>
                    </a:lnTo>
                    <a:lnTo>
                      <a:pt x="0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96DCB12-E9F3-41C8-A69A-649AF30D77D7}"/>
                    </a:ext>
                  </a:extLst>
                </p:cNvPr>
                <p:cNvSpPr txBox="1"/>
                <p:nvPr/>
              </p:nvSpPr>
              <p:spPr>
                <a:xfrm>
                  <a:off x="7187811" y="2450404"/>
                  <a:ext cx="9159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CH" sz="140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de-CH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CH" sz="1400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de-CH" sz="14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96DCB12-E9F3-41C8-A69A-649AF30D7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811" y="2450404"/>
                  <a:ext cx="915988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7A37B77-C0D6-4853-8441-8781FC890440}"/>
                    </a:ext>
                  </a:extLst>
                </p:cNvPr>
                <p:cNvSpPr txBox="1"/>
                <p:nvPr/>
              </p:nvSpPr>
              <p:spPr>
                <a:xfrm>
                  <a:off x="7148515" y="3352105"/>
                  <a:ext cx="9159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CH" sz="1400" b="0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de-CH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CH" sz="1400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de-CH" sz="14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7A37B77-C0D6-4853-8441-8781FC890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515" y="3352105"/>
                  <a:ext cx="915988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06E883F1-C8C2-4E8F-B7DD-D7D62A68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>
            <a:normAutofit lnSpcReduction="10000"/>
          </a:bodyPr>
          <a:lstStyle/>
          <a:p>
            <a:r>
              <a:rPr lang="de-CH" dirty="0" err="1"/>
              <a:t>Enhält</a:t>
            </a:r>
            <a:r>
              <a:rPr lang="de-CH" dirty="0"/>
              <a:t> ein Signal höherfrequente</a:t>
            </a:r>
            <a:br>
              <a:rPr lang="de-CH" dirty="0"/>
            </a:br>
            <a:r>
              <a:rPr lang="de-CH" dirty="0"/>
              <a:t>Anteile als nach Shannon </a:t>
            </a:r>
            <a:r>
              <a:rPr lang="de-CH" dirty="0" err="1"/>
              <a:t>zul</a:t>
            </a:r>
            <a:r>
              <a:rPr lang="de-CH" dirty="0"/>
              <a:t>-</a:t>
            </a:r>
            <a:br>
              <a:rPr lang="de-CH" dirty="0"/>
            </a:br>
            <a:r>
              <a:rPr lang="de-CH" dirty="0" err="1"/>
              <a:t>ässig</a:t>
            </a:r>
            <a:r>
              <a:rPr lang="de-CH" dirty="0"/>
              <a:t>, so erscheinen diese An-</a:t>
            </a:r>
            <a:br>
              <a:rPr lang="de-CH" dirty="0"/>
            </a:br>
            <a:r>
              <a:rPr lang="de-CH" dirty="0"/>
              <a:t>teile nach der </a:t>
            </a:r>
            <a:r>
              <a:rPr lang="de-CH" dirty="0" err="1"/>
              <a:t>Fouriertransfor</a:t>
            </a:r>
            <a:r>
              <a:rPr lang="de-CH" dirty="0"/>
              <a:t>-</a:t>
            </a:r>
            <a:br>
              <a:rPr lang="de-CH" dirty="0"/>
            </a:br>
            <a:r>
              <a:rPr lang="de-CH" dirty="0" err="1"/>
              <a:t>mation</a:t>
            </a:r>
            <a:r>
              <a:rPr lang="de-CH" dirty="0"/>
              <a:t> bei tieferen Frequenzen</a:t>
            </a:r>
          </a:p>
          <a:p>
            <a:endParaRPr lang="de-CH" dirty="0"/>
          </a:p>
          <a:p>
            <a:r>
              <a:rPr lang="de-CH" dirty="0"/>
              <a:t>Theorem von Shannon:</a:t>
            </a:r>
          </a:p>
          <a:p>
            <a:endParaRPr lang="de-CH" dirty="0"/>
          </a:p>
          <a:p>
            <a:endParaRPr lang="de-CH" dirty="0"/>
          </a:p>
          <a:p>
            <a:pPr>
              <a:buSzPct val="65000"/>
              <a:buFont typeface="Arial" panose="020B0604020202020204" pitchFamily="34" charset="0"/>
              <a:buChar char="►"/>
            </a:pPr>
            <a:r>
              <a:rPr lang="de-CH" dirty="0"/>
              <a:t>Signale müssen vor der Fouriertransformation tiefpass- gefiltert werden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3EFE42CD-F3E1-4FC5-A55F-6601C020AFBC}"/>
              </a:ext>
            </a:extLst>
          </p:cNvPr>
          <p:cNvGrpSpPr/>
          <p:nvPr/>
        </p:nvGrpSpPr>
        <p:grpSpPr>
          <a:xfrm>
            <a:off x="4350133" y="4055129"/>
            <a:ext cx="3565344" cy="1862114"/>
            <a:chOff x="3009530" y="1998416"/>
            <a:chExt cx="3124940" cy="3579149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860DAA54-3F90-485E-898A-A530D29242FB}"/>
                </a:ext>
              </a:extLst>
            </p:cNvPr>
            <p:cNvSpPr/>
            <p:nvPr/>
          </p:nvSpPr>
          <p:spPr>
            <a:xfrm>
              <a:off x="3009530" y="1998416"/>
              <a:ext cx="3124940" cy="1623633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59258EFF-4A80-426F-89C1-275422F04CDB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7" cy="3524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b>
                          <m:sSub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59258EFF-4A80-426F-89C1-275422F04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7" cy="352442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050701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9F090A1-C483-4D02-B354-511F5A402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Diskrete Fouriertransformation:</a:t>
                </a:r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Symmetrien der diskreten Fouriertransformation werden genützt um den Rechenaufwand von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CH" dirty="0"/>
                  <a:t> auf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de-CH" dirty="0"/>
                  <a:t> zu kürzen</a:t>
                </a:r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9F090A1-C483-4D02-B354-511F5A402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F05565-669E-487A-8682-6F87F4171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6955C2-2E74-4E01-A456-E629157C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CE85A7-38FB-421F-9162-A139B0D9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Schnelle Fourier Transformation (FFT)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246EF76-71BB-44A8-9BCF-7E84555B2081}"/>
                  </a:ext>
                </a:extLst>
              </p:cNvPr>
              <p:cNvSpPr txBox="1"/>
              <p:nvPr/>
            </p:nvSpPr>
            <p:spPr>
              <a:xfrm>
                <a:off x="5823964" y="5717562"/>
                <a:ext cx="2996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000"/>
                <a14:m>
                  <m:oMath xmlns:m="http://schemas.openxmlformats.org/officeDocument/2006/math">
                    <m:r>
                      <a:rPr lang="de-CH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CH" dirty="0"/>
                  <a:t>:	Anzahl Messpunkte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246EF76-71BB-44A8-9BCF-7E84555B2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64" y="5717562"/>
                <a:ext cx="2996186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990EAE2-8318-43C0-A048-D376B6854E3E}"/>
              </a:ext>
            </a:extLst>
          </p:cNvPr>
          <p:cNvGrpSpPr/>
          <p:nvPr/>
        </p:nvGrpSpPr>
        <p:grpSpPr>
          <a:xfrm>
            <a:off x="2291823" y="2600012"/>
            <a:ext cx="5030234" cy="1529075"/>
            <a:chOff x="3009530" y="1998416"/>
            <a:chExt cx="3124940" cy="2939019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7C79D0E-CD4F-4933-BCBB-C5C3F68CA6F3}"/>
                </a:ext>
              </a:extLst>
            </p:cNvPr>
            <p:cNvSpPr/>
            <p:nvPr/>
          </p:nvSpPr>
          <p:spPr>
            <a:xfrm>
              <a:off x="3009530" y="1998416"/>
              <a:ext cx="3124940" cy="2366252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ADD0FDA-0CBC-44A0-B0F5-DCFE76367E3B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7" cy="2884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  <m:f>
                                  <m:fPr>
                                    <m:ctrlPr>
                                      <a:rPr lang="de-CH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num>
                                  <m:den>
                                    <m:r>
                                      <a:rPr lang="de-CH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𝑵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ADD0FDA-0CBC-44A0-B0F5-DCFE76367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7" cy="28842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908304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10F5863-0187-455D-99BD-DCBE56B84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Diskreter Frequenzgang: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Der Frequenzgang der Kraft zur Verlagerung entspricht der dynamischen Nachgiebigkeit</a:t>
            </a:r>
          </a:p>
          <a:p>
            <a:r>
              <a:rPr lang="de-CH" dirty="0"/>
              <a:t>Diese ist in mechanischen Systemen symmetrisch: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45F81-2054-42FF-928B-D73495B24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4B5A98-6A33-446E-B842-EFC8FB59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59F2866-97EE-4E1E-A70D-9AD290AC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Bilden der Frequenzgänge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6C2B9CB-3C0D-4324-9D29-679E7BC0353E}"/>
              </a:ext>
            </a:extLst>
          </p:cNvPr>
          <p:cNvGrpSpPr/>
          <p:nvPr/>
        </p:nvGrpSpPr>
        <p:grpSpPr>
          <a:xfrm>
            <a:off x="2482319" y="2527847"/>
            <a:ext cx="3273840" cy="949620"/>
            <a:chOff x="3009530" y="1998418"/>
            <a:chExt cx="3124940" cy="1825255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014C82F-C280-4E84-8739-5C4B91407503}"/>
                </a:ext>
              </a:extLst>
            </p:cNvPr>
            <p:cNvSpPr/>
            <p:nvPr/>
          </p:nvSpPr>
          <p:spPr>
            <a:xfrm>
              <a:off x="3009530" y="1998418"/>
              <a:ext cx="3124940" cy="1825255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F4D5D8BB-93E6-4C24-A855-BF0D03770FEA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7" cy="1740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F4D5D8BB-93E6-4C24-A855-BF0D03770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7" cy="17400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8D20167-A6FD-44BA-92D2-C5DD8804083A}"/>
                  </a:ext>
                </a:extLst>
              </p:cNvPr>
              <p:cNvSpPr txBox="1"/>
              <p:nvPr/>
            </p:nvSpPr>
            <p:spPr>
              <a:xfrm>
                <a:off x="5790061" y="2668334"/>
                <a:ext cx="2996186" cy="668645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defTabSz="432000"/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CH" dirty="0"/>
                  <a:t>:	FFT des Eingangs</a:t>
                </a:r>
              </a:p>
              <a:p>
                <a:pPr defTabSz="432000"/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CH" dirty="0"/>
                  <a:t>:	FFT des Ausgangs</a:t>
                </a:r>
                <a:endParaRPr lang="de-CH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8D20167-A6FD-44BA-92D2-C5DD8804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61" y="2668334"/>
                <a:ext cx="2996186" cy="668645"/>
              </a:xfrm>
              <a:prstGeom prst="rect">
                <a:avLst/>
              </a:prstGeom>
              <a:blipFill>
                <a:blip r:embed="rId3"/>
                <a:stretch>
                  <a:fillRect t="-4587" b="-1192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B783B73-2D0C-4A0B-8E85-31AFE2426248}"/>
              </a:ext>
            </a:extLst>
          </p:cNvPr>
          <p:cNvGrpSpPr/>
          <p:nvPr/>
        </p:nvGrpSpPr>
        <p:grpSpPr>
          <a:xfrm>
            <a:off x="3300779" y="5174828"/>
            <a:ext cx="1636920" cy="588823"/>
            <a:chOff x="3009530" y="1998418"/>
            <a:chExt cx="3124940" cy="1825255"/>
          </a:xfrm>
        </p:grpSpPr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03F13B56-16C4-4945-907D-EEDB122DEB96}"/>
                </a:ext>
              </a:extLst>
            </p:cNvPr>
            <p:cNvSpPr/>
            <p:nvPr/>
          </p:nvSpPr>
          <p:spPr>
            <a:xfrm>
              <a:off x="3009530" y="1998418"/>
              <a:ext cx="3124940" cy="1825255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63EC10F-16DE-496A-9FA3-E1E7D0EF3C33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7" cy="954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𝒋𝒊</m:t>
                            </m:r>
                          </m:sub>
                        </m:sSub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63EC10F-16DE-496A-9FA3-E1E7D0EF3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7" cy="954652"/>
                </a:xfrm>
                <a:prstGeom prst="rect">
                  <a:avLst/>
                </a:prstGeom>
                <a:blipFill>
                  <a:blip r:embed="rId4"/>
                  <a:stretch>
                    <a:fillRect b="-8000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8809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D5D18-3312-4ABA-92B0-C2B4FABFB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 Basis von günstigen Sensoren und Mikrokontrollern, sowie freier open-source Software, soll ein preiswertes Messsystem zur Erfassung von Eingangs- und Antwort Signal in einer EMA (EMA-System) entwickelt werden.</a:t>
            </a:r>
          </a:p>
          <a:p>
            <a:r>
              <a:rPr lang="de-CH" dirty="0"/>
              <a:t>Das EMA-System soll eine Bandbreite von mindestens 300 Hz abbilden können.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C31C26-A171-4DE1-9486-D16D461D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21.10.2020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D56035-3217-4B65-BC18-846A6D75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7A4EED-4D03-49DD-A8EA-065AB891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</p:spTree>
    <p:extLst>
      <p:ext uri="{BB962C8B-B14F-4D97-AF65-F5344CB8AC3E}">
        <p14:creationId xmlns:p14="http://schemas.microsoft.com/office/powerpoint/2010/main" val="330932407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Entwicklung eines Impulshammers auf Basis einer DMS-Kraftmesszelle oder eines Kapazitiven Beschleunigungssensors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- Impulshammer</a:t>
            </a:r>
          </a:p>
        </p:txBody>
      </p:sp>
      <p:pic>
        <p:nvPicPr>
          <p:cNvPr id="7" name="Inhaltsplatzhalter 6" descr="Ein Bild, das Spiel, Kabel, Basketball, orange enthält.&#10;&#10;Automatisch generierte Beschreibung">
            <a:extLst>
              <a:ext uri="{FF2B5EF4-FFF2-40B4-BE49-F238E27FC236}">
                <a16:creationId xmlns:a16="http://schemas.microsoft.com/office/drawing/2014/main" id="{A1B8D15D-921F-4225-B02C-49BE43CB33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84" y="2888170"/>
            <a:ext cx="2833467" cy="2125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FB0FB0-CAD5-45D0-9D84-302E5F76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87" y="3190473"/>
            <a:ext cx="3513760" cy="29166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5E63278-44A2-4DBD-98B2-84F249B418FC}"/>
              </a:ext>
            </a:extLst>
          </p:cNvPr>
          <p:cNvSpPr txBox="1"/>
          <p:nvPr/>
        </p:nvSpPr>
        <p:spPr>
          <a:xfrm>
            <a:off x="2831977" y="5886847"/>
            <a:ext cx="5820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88000"/>
            <a:r>
              <a:rPr lang="de-CH" sz="1400" dirty="0"/>
              <a:t>Querschnitt:	Auszug aus Qualität von WZM von Dr. Daniel Spescha</a:t>
            </a:r>
          </a:p>
        </p:txBody>
      </p:sp>
    </p:spTree>
    <p:extLst>
      <p:ext uri="{BB962C8B-B14F-4D97-AF65-F5344CB8AC3E}">
        <p14:creationId xmlns:p14="http://schemas.microsoft.com/office/powerpoint/2010/main" val="278138446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Multi Rigid Body Modal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Inhaltsplatzhalter 1">
                <a:extLst>
                  <a:ext uri="{FF2B5EF4-FFF2-40B4-BE49-F238E27FC236}">
                    <a16:creationId xmlns:a16="http://schemas.microsoft.com/office/drawing/2014/main" id="{B37D6A51-2D75-4516-9A75-74FE28661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4402174"/>
                <a:ext cx="8496300" cy="18319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800" dirty="0"/>
                  <a:t>:	</a:t>
                </a:r>
                <a:r>
                  <a:rPr lang="de-CH" sz="1800" dirty="0" err="1"/>
                  <a:t>Statevector</a:t>
                </a:r>
                <a:endParaRPr lang="de-CH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800" dirty="0"/>
                  <a:t>:	</a:t>
                </a:r>
                <a:r>
                  <a:rPr lang="de-CH" sz="1800" dirty="0" err="1"/>
                  <a:t>Inputvector</a:t>
                </a:r>
                <a:endParaRPr lang="de-CH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800" dirty="0"/>
                  <a:t>:	</a:t>
                </a:r>
                <a:r>
                  <a:rPr lang="de-CH" sz="1800" dirty="0" err="1"/>
                  <a:t>Outputvector</a:t>
                </a:r>
                <a:endParaRPr lang="de-CH" sz="1800" dirty="0"/>
              </a:p>
              <a:p>
                <a:pPr marL="0" indent="0">
                  <a:buNone/>
                </a:pPr>
                <a:endParaRPr lang="de-CH" sz="1800" dirty="0"/>
              </a:p>
            </p:txBody>
          </p:sp>
        </mc:Choice>
        <mc:Fallback xmlns="">
          <p:sp>
            <p:nvSpPr>
              <p:cNvPr id="31" name="Inhaltsplatzhalter 1">
                <a:extLst>
                  <a:ext uri="{FF2B5EF4-FFF2-40B4-BE49-F238E27FC236}">
                    <a16:creationId xmlns:a16="http://schemas.microsoft.com/office/drawing/2014/main" id="{B37D6A51-2D75-4516-9A75-74FE28661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4402174"/>
                <a:ext cx="8496300" cy="1831936"/>
              </a:xfrm>
              <a:blipFill>
                <a:blip r:embed="rId2"/>
                <a:stretch>
                  <a:fillRect t="-33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A3EFC2C-E371-406D-92AC-388524F67C61}"/>
                  </a:ext>
                </a:extLst>
              </p:cNvPr>
              <p:cNvSpPr txBox="1"/>
              <p:nvPr/>
            </p:nvSpPr>
            <p:spPr>
              <a:xfrm>
                <a:off x="323851" y="3014619"/>
                <a:ext cx="1702862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Mass </a:t>
                </a:r>
                <a14:m>
                  <m:oMath xmlns:m="http://schemas.openxmlformats.org/officeDocument/2006/math">
                    <m:r>
                      <a:rPr lang="de-CH" sz="24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de-CH" sz="2400" b="1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 err="1"/>
                  <a:t>Symmetric</a:t>
                </a:r>
                <a:endParaRPr lang="de-CH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/>
                  <a:t>Positive Definite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A3EFC2C-E371-406D-92AC-388524F6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1" y="3014619"/>
                <a:ext cx="1702862" cy="1292662"/>
              </a:xfrm>
              <a:prstGeom prst="rect">
                <a:avLst/>
              </a:prstGeom>
              <a:blipFill>
                <a:blip r:embed="rId3"/>
                <a:stretch>
                  <a:fillRect l="-5376" t="-3302" b="-66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67ED27-E3F2-4F17-9F77-3EF43EA4926B}"/>
                  </a:ext>
                </a:extLst>
              </p:cNvPr>
              <p:cNvSpPr txBox="1"/>
              <p:nvPr/>
            </p:nvSpPr>
            <p:spPr>
              <a:xfrm>
                <a:off x="2026713" y="3020825"/>
                <a:ext cx="1895695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 err="1"/>
                  <a:t>Damping</a:t>
                </a:r>
                <a:r>
                  <a:rPr lang="de-CH" sz="2400" dirty="0"/>
                  <a:t> </a:t>
                </a:r>
                <a14:m>
                  <m:oMath xmlns:m="http://schemas.openxmlformats.org/officeDocument/2006/math">
                    <m:r>
                      <a:rPr lang="de-CH" sz="2400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de-CH" sz="2400" b="1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 err="1"/>
                  <a:t>Symmetric</a:t>
                </a:r>
                <a:endParaRPr lang="de-CH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/>
                  <a:t>Positive Semidefinite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67ED27-E3F2-4F17-9F77-3EF43EA49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713" y="3020825"/>
                <a:ext cx="1895695" cy="1292662"/>
              </a:xfrm>
              <a:prstGeom prst="rect">
                <a:avLst/>
              </a:prstGeom>
              <a:blipFill>
                <a:blip r:embed="rId4"/>
                <a:stretch>
                  <a:fillRect l="-4823" t="-3302" b="-66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21EA29D-5FC6-47EA-8602-ACD4DF1FC56E}"/>
                  </a:ext>
                </a:extLst>
              </p:cNvPr>
              <p:cNvSpPr txBox="1"/>
              <p:nvPr/>
            </p:nvSpPr>
            <p:spPr>
              <a:xfrm>
                <a:off x="3922408" y="3020825"/>
                <a:ext cx="1921481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 err="1"/>
                  <a:t>Stiffness</a:t>
                </a:r>
                <a:r>
                  <a:rPr lang="de-CH" sz="2400" dirty="0"/>
                  <a:t> </a:t>
                </a:r>
                <a14:m>
                  <m:oMath xmlns:m="http://schemas.openxmlformats.org/officeDocument/2006/math">
                    <m:r>
                      <a:rPr lang="de-CH" sz="2400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de-CH" sz="2400" b="1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 err="1"/>
                  <a:t>Symmetric</a:t>
                </a:r>
                <a:endParaRPr lang="de-CH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 err="1"/>
                  <a:t>Postitive</a:t>
                </a:r>
                <a:r>
                  <a:rPr lang="de-CH" dirty="0"/>
                  <a:t> Semidefinite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21EA29D-5FC6-47EA-8602-ACD4DF1F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08" y="3020825"/>
                <a:ext cx="1921481" cy="1292662"/>
              </a:xfrm>
              <a:prstGeom prst="rect">
                <a:avLst/>
              </a:prstGeom>
              <a:blipFill>
                <a:blip r:embed="rId5"/>
                <a:stretch>
                  <a:fillRect l="-4747" t="-3302" b="-66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E93CFF6-38C6-4D96-8571-8B743E0A7797}"/>
                  </a:ext>
                </a:extLst>
              </p:cNvPr>
              <p:cNvSpPr txBox="1"/>
              <p:nvPr/>
            </p:nvSpPr>
            <p:spPr>
              <a:xfrm>
                <a:off x="5843889" y="3037601"/>
                <a:ext cx="1299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Input </a:t>
                </a:r>
                <a14:m>
                  <m:oMath xmlns:m="http://schemas.openxmlformats.org/officeDocument/2006/math">
                    <m:r>
                      <a:rPr lang="de-CH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de-CH" sz="2400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E93CFF6-38C6-4D96-8571-8B743E0A7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889" y="3037601"/>
                <a:ext cx="1299184" cy="461665"/>
              </a:xfrm>
              <a:prstGeom prst="rect">
                <a:avLst/>
              </a:prstGeom>
              <a:blipFill>
                <a:blip r:embed="rId6"/>
                <a:stretch>
                  <a:fillRect l="-7512" t="-9211" b="-3026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04C1673-E7FB-4B6A-8BA4-A510816EEA88}"/>
              </a:ext>
            </a:extLst>
          </p:cNvPr>
          <p:cNvGrpSpPr/>
          <p:nvPr/>
        </p:nvGrpSpPr>
        <p:grpSpPr>
          <a:xfrm>
            <a:off x="3005760" y="1914081"/>
            <a:ext cx="3132479" cy="972000"/>
            <a:chOff x="3009530" y="1998418"/>
            <a:chExt cx="3132479" cy="972000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900CA32C-99E9-4328-9AE6-0DF703DD358B}"/>
                </a:ext>
              </a:extLst>
            </p:cNvPr>
            <p:cNvSpPr/>
            <p:nvPr/>
          </p:nvSpPr>
          <p:spPr>
            <a:xfrm>
              <a:off x="3009530" y="1998418"/>
              <a:ext cx="3124940" cy="972000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BE7F46FD-F941-46AF-8B9F-63E59AC538BA}"/>
                    </a:ext>
                  </a:extLst>
                </p:cNvPr>
                <p:cNvSpPr txBox="1"/>
                <p:nvPr/>
              </p:nvSpPr>
              <p:spPr>
                <a:xfrm>
                  <a:off x="4712392" y="2463971"/>
                  <a:ext cx="14296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𝑪𝒙</m:t>
                        </m:r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BE7F46FD-F941-46AF-8B9F-63E59AC53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2392" y="2463971"/>
                  <a:ext cx="142961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F03F2A56-F18F-4080-AEA9-1DE99999F0AB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2400" b="1" i="1">
                            <a:latin typeface="Cambria Math" panose="02040503050406030204" pitchFamily="18" charset="0"/>
                          </a:rPr>
                          <m:t>𝑴</m:t>
                        </m:r>
                        <m:acc>
                          <m:accPr>
                            <m:chr m:val="̈"/>
                            <m:ctrlPr>
                              <a:rPr lang="de-CH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de-CH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CH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acc>
                          <m:accPr>
                            <m:chr m:val="̇"/>
                            <m:ctrlPr>
                              <a:rPr lang="de-CH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de-CH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CH" sz="2400" b="1" i="1">
                            <a:latin typeface="Cambria Math" panose="02040503050406030204" pitchFamily="18" charset="0"/>
                          </a:rPr>
                          <m:t>𝑲𝒙</m:t>
                        </m:r>
                        <m:r>
                          <a:rPr lang="de-CH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400" b="1" i="1">
                            <a:latin typeface="Cambria Math" panose="02040503050406030204" pitchFamily="18" charset="0"/>
                          </a:rPr>
                          <m:t>𝑩𝒖</m:t>
                        </m:r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F03F2A56-F18F-4080-AEA9-1DE99999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D88777C-C904-4F6D-8020-E22E6C64A4E4}"/>
                  </a:ext>
                </a:extLst>
              </p:cNvPr>
              <p:cNvSpPr txBox="1"/>
              <p:nvPr/>
            </p:nvSpPr>
            <p:spPr>
              <a:xfrm>
                <a:off x="7143073" y="3037601"/>
                <a:ext cx="142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Output </a:t>
                </a:r>
                <a14:m>
                  <m:oMath xmlns:m="http://schemas.openxmlformats.org/officeDocument/2006/math">
                    <m:r>
                      <a:rPr lang="de-CH" sz="2400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de-CH" sz="2400" b="1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D88777C-C904-4F6D-8020-E22E6C64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073" y="3037601"/>
                <a:ext cx="1429616" cy="461665"/>
              </a:xfrm>
              <a:prstGeom prst="rect">
                <a:avLst/>
              </a:prstGeom>
              <a:blipFill>
                <a:blip r:embed="rId9"/>
                <a:stretch>
                  <a:fillRect l="-6838" t="-9211" b="-3026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6779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>
                <a:solidFill>
                  <a:schemeClr val="bg2"/>
                </a:solidFill>
              </a:rPr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7563750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DD1D1142-1943-4615-8ECC-931864E28582}"/>
              </a:ext>
            </a:extLst>
          </p:cNvPr>
          <p:cNvSpPr txBox="1"/>
          <p:nvPr/>
        </p:nvSpPr>
        <p:spPr>
          <a:xfrm>
            <a:off x="2969904" y="2228643"/>
            <a:ext cx="240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2"/>
                </a:solidFill>
              </a:rPr>
              <a:t>Impulshammer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AE6A1498-6AE6-4D29-B97E-C71D6251365D}"/>
              </a:ext>
            </a:extLst>
          </p:cNvPr>
          <p:cNvSpPr txBox="1"/>
          <p:nvPr/>
        </p:nvSpPr>
        <p:spPr>
          <a:xfrm>
            <a:off x="2969904" y="2228643"/>
            <a:ext cx="24032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Impulshammer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Komponenten eines EMA-Systems</a:t>
            </a: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3A1067AF-EC2D-4E68-9CA7-FC05B4963A70}"/>
              </a:ext>
            </a:extLst>
          </p:cNvPr>
          <p:cNvGrpSpPr>
            <a:grpSpLocks noChangeAspect="1"/>
          </p:cNvGrpSpPr>
          <p:nvPr/>
        </p:nvGrpSpPr>
        <p:grpSpPr>
          <a:xfrm>
            <a:off x="2151062" y="2067681"/>
            <a:ext cx="582613" cy="832115"/>
            <a:chOff x="2038350" y="1439863"/>
            <a:chExt cx="696913" cy="995363"/>
          </a:xfrm>
        </p:grpSpPr>
        <p:sp>
          <p:nvSpPr>
            <p:cNvPr id="89" name="AutoShape 28">
              <a:extLst>
                <a:ext uri="{FF2B5EF4-FFF2-40B4-BE49-F238E27FC236}">
                  <a16:creationId xmlns:a16="http://schemas.microsoft.com/office/drawing/2014/main" id="{49F713DA-E6BD-4F29-B4D8-4F41CFA5E8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38350" y="1439863"/>
              <a:ext cx="695325" cy="99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id="{18C61D5A-5AF0-4164-BDB5-D47F6BB0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1439863"/>
              <a:ext cx="696913" cy="995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BE494DCA-CFA4-4BF6-96CB-72DE34CC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1547813"/>
              <a:ext cx="254000" cy="0"/>
            </a:xfrm>
            <a:custGeom>
              <a:avLst/>
              <a:gdLst>
                <a:gd name="T0" fmla="*/ 0 w 160"/>
                <a:gd name="T1" fmla="*/ 5 w 160"/>
                <a:gd name="T2" fmla="*/ 11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32">
              <a:extLst>
                <a:ext uri="{FF2B5EF4-FFF2-40B4-BE49-F238E27FC236}">
                  <a16:creationId xmlns:a16="http://schemas.microsoft.com/office/drawing/2014/main" id="{B2A1AB94-ED7F-4371-A998-C892AA598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5850" y="1547813"/>
              <a:ext cx="34925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11FAF0E1-5AA2-492F-8C4F-E96C8702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1547813"/>
              <a:ext cx="254000" cy="0"/>
            </a:xfrm>
            <a:custGeom>
              <a:avLst/>
              <a:gdLst>
                <a:gd name="T0" fmla="*/ 0 w 160"/>
                <a:gd name="T1" fmla="*/ 150 w 160"/>
                <a:gd name="T2" fmla="*/ 155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150" y="0"/>
                  </a:lnTo>
                  <a:lnTo>
                    <a:pt x="155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27085C71-CB92-428A-AA25-60BB915EF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2011363"/>
              <a:ext cx="0" cy="331788"/>
            </a:xfrm>
            <a:custGeom>
              <a:avLst/>
              <a:gdLst>
                <a:gd name="T0" fmla="*/ 209 h 209"/>
                <a:gd name="T1" fmla="*/ 104 h 209"/>
                <a:gd name="T2" fmla="*/ 0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209"/>
                  </a:moveTo>
                  <a:lnTo>
                    <a:pt x="0" y="10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Freeform 35">
              <a:extLst>
                <a:ext uri="{FF2B5EF4-FFF2-40B4-BE49-F238E27FC236}">
                  <a16:creationId xmlns:a16="http://schemas.microsoft.com/office/drawing/2014/main" id="{8AD5C708-94B6-474A-8014-CE350E221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0" cy="331788"/>
            </a:xfrm>
            <a:custGeom>
              <a:avLst/>
              <a:gdLst>
                <a:gd name="T0" fmla="*/ 0 h 209"/>
                <a:gd name="T1" fmla="*/ 104 h 209"/>
                <a:gd name="T2" fmla="*/ 209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0"/>
                  </a:moveTo>
                  <a:lnTo>
                    <a:pt x="0" y="104"/>
                  </a:lnTo>
                  <a:lnTo>
                    <a:pt x="0" y="20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C10CBC08-E7B1-4195-ADB7-C1D175F7A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107950" cy="0"/>
            </a:xfrm>
            <a:custGeom>
              <a:avLst/>
              <a:gdLst>
                <a:gd name="T0" fmla="*/ 68 w 68"/>
                <a:gd name="T1" fmla="*/ 67 w 68"/>
                <a:gd name="T2" fmla="*/ 66 w 68"/>
                <a:gd name="T3" fmla="*/ 64 w 68"/>
                <a:gd name="T4" fmla="*/ 62 w 68"/>
                <a:gd name="T5" fmla="*/ 60 w 68"/>
                <a:gd name="T6" fmla="*/ 58 w 68"/>
                <a:gd name="T7" fmla="*/ 56 w 68"/>
                <a:gd name="T8" fmla="*/ 52 w 68"/>
                <a:gd name="T9" fmla="*/ 48 w 68"/>
                <a:gd name="T10" fmla="*/ 45 w 68"/>
                <a:gd name="T11" fmla="*/ 44 w 68"/>
                <a:gd name="T12" fmla="*/ 43 w 68"/>
                <a:gd name="T13" fmla="*/ 42 w 68"/>
                <a:gd name="T14" fmla="*/ 41 w 68"/>
                <a:gd name="T15" fmla="*/ 40 w 68"/>
                <a:gd name="T16" fmla="*/ 36 w 68"/>
                <a:gd name="T17" fmla="*/ 30 w 68"/>
                <a:gd name="T18" fmla="*/ 26 w 68"/>
                <a:gd name="T19" fmla="*/ 23 w 68"/>
                <a:gd name="T20" fmla="*/ 21 w 68"/>
                <a:gd name="T21" fmla="*/ 18 w 68"/>
                <a:gd name="T22" fmla="*/ 17 w 68"/>
                <a:gd name="T23" fmla="*/ 17 w 68"/>
                <a:gd name="T24" fmla="*/ 16 w 68"/>
                <a:gd name="T25" fmla="*/ 16 w 68"/>
                <a:gd name="T26" fmla="*/ 15 w 68"/>
                <a:gd name="T27" fmla="*/ 13 w 68"/>
                <a:gd name="T28" fmla="*/ 11 w 68"/>
                <a:gd name="T29" fmla="*/ 9 w 68"/>
                <a:gd name="T30" fmla="*/ 7 w 68"/>
                <a:gd name="T31" fmla="*/ 5 w 68"/>
                <a:gd name="T32" fmla="*/ 3 w 68"/>
                <a:gd name="T33" fmla="*/ 2 w 68"/>
                <a:gd name="T34" fmla="*/ 1 w 68"/>
                <a:gd name="T35" fmla="*/ 0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68" y="0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2B2961C6-B487-4829-A326-FE7B5163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343151"/>
              <a:ext cx="107950" cy="0"/>
            </a:xfrm>
            <a:custGeom>
              <a:avLst/>
              <a:gdLst>
                <a:gd name="T0" fmla="*/ 0 w 68"/>
                <a:gd name="T1" fmla="*/ 1 w 68"/>
                <a:gd name="T2" fmla="*/ 2 w 68"/>
                <a:gd name="T3" fmla="*/ 3 w 68"/>
                <a:gd name="T4" fmla="*/ 5 w 68"/>
                <a:gd name="T5" fmla="*/ 7 w 68"/>
                <a:gd name="T6" fmla="*/ 9 w 68"/>
                <a:gd name="T7" fmla="*/ 11 w 68"/>
                <a:gd name="T8" fmla="*/ 13 w 68"/>
                <a:gd name="T9" fmla="*/ 15 w 68"/>
                <a:gd name="T10" fmla="*/ 16 w 68"/>
                <a:gd name="T11" fmla="*/ 16 w 68"/>
                <a:gd name="T12" fmla="*/ 17 w 68"/>
                <a:gd name="T13" fmla="*/ 17 w 68"/>
                <a:gd name="T14" fmla="*/ 18 w 68"/>
                <a:gd name="T15" fmla="*/ 21 w 68"/>
                <a:gd name="T16" fmla="*/ 23 w 68"/>
                <a:gd name="T17" fmla="*/ 26 w 68"/>
                <a:gd name="T18" fmla="*/ 30 w 68"/>
                <a:gd name="T19" fmla="*/ 36 w 68"/>
                <a:gd name="T20" fmla="*/ 40 w 68"/>
                <a:gd name="T21" fmla="*/ 41 w 68"/>
                <a:gd name="T22" fmla="*/ 42 w 68"/>
                <a:gd name="T23" fmla="*/ 43 w 68"/>
                <a:gd name="T24" fmla="*/ 44 w 68"/>
                <a:gd name="T25" fmla="*/ 45 w 68"/>
                <a:gd name="T26" fmla="*/ 48 w 68"/>
                <a:gd name="T27" fmla="*/ 52 w 68"/>
                <a:gd name="T28" fmla="*/ 56 w 68"/>
                <a:gd name="T29" fmla="*/ 58 w 68"/>
                <a:gd name="T30" fmla="*/ 60 w 68"/>
                <a:gd name="T31" fmla="*/ 62 w 68"/>
                <a:gd name="T32" fmla="*/ 64 w 68"/>
                <a:gd name="T33" fmla="*/ 66 w 68"/>
                <a:gd name="T34" fmla="*/ 67 w 68"/>
                <a:gd name="T35" fmla="*/ 68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343ABF80-BC00-4416-BEBD-BEFB64CF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038" y="1879601"/>
              <a:ext cx="17463" cy="131763"/>
            </a:xfrm>
            <a:custGeom>
              <a:avLst/>
              <a:gdLst>
                <a:gd name="T0" fmla="*/ 11 w 11"/>
                <a:gd name="T1" fmla="*/ 83 h 83"/>
                <a:gd name="T2" fmla="*/ 5 w 11"/>
                <a:gd name="T3" fmla="*/ 41 h 83"/>
                <a:gd name="T4" fmla="*/ 0 w 11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83"/>
                  </a:moveTo>
                  <a:lnTo>
                    <a:pt x="5" y="41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61873AEF-BAAC-48E4-B012-7692DD092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1879601"/>
              <a:ext cx="17463" cy="131763"/>
            </a:xfrm>
            <a:custGeom>
              <a:avLst/>
              <a:gdLst>
                <a:gd name="T0" fmla="*/ 11 w 11"/>
                <a:gd name="T1" fmla="*/ 0 h 83"/>
                <a:gd name="T2" fmla="*/ 6 w 11"/>
                <a:gd name="T3" fmla="*/ 41 h 83"/>
                <a:gd name="T4" fmla="*/ 0 w 11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0"/>
                  </a:moveTo>
                  <a:lnTo>
                    <a:pt x="6" y="41"/>
                  </a:lnTo>
                  <a:lnTo>
                    <a:pt x="0" y="8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4F8B5F4A-ECDC-4492-AF7D-295A36BD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1879601"/>
              <a:ext cx="73025" cy="0"/>
            </a:xfrm>
            <a:custGeom>
              <a:avLst/>
              <a:gdLst>
                <a:gd name="T0" fmla="*/ 46 w 46"/>
                <a:gd name="T1" fmla="*/ 46 w 46"/>
                <a:gd name="T2" fmla="*/ 45 w 46"/>
                <a:gd name="T3" fmla="*/ 45 w 46"/>
                <a:gd name="T4" fmla="*/ 44 w 46"/>
                <a:gd name="T5" fmla="*/ 42 w 46"/>
                <a:gd name="T6" fmla="*/ 42 w 46"/>
                <a:gd name="T7" fmla="*/ 40 w 46"/>
                <a:gd name="T8" fmla="*/ 38 w 46"/>
                <a:gd name="T9" fmla="*/ 35 w 46"/>
                <a:gd name="T10" fmla="*/ 34 w 46"/>
                <a:gd name="T11" fmla="*/ 32 w 46"/>
                <a:gd name="T12" fmla="*/ 32 w 46"/>
                <a:gd name="T13" fmla="*/ 31 w 46"/>
                <a:gd name="T14" fmla="*/ 31 w 46"/>
                <a:gd name="T15" fmla="*/ 30 w 46"/>
                <a:gd name="T16" fmla="*/ 27 w 46"/>
                <a:gd name="T17" fmla="*/ 23 w 46"/>
                <a:gd name="T18" fmla="*/ 20 w 46"/>
                <a:gd name="T19" fmla="*/ 19 w 46"/>
                <a:gd name="T20" fmla="*/ 17 w 46"/>
                <a:gd name="T21" fmla="*/ 16 w 46"/>
                <a:gd name="T22" fmla="*/ 15 w 46"/>
                <a:gd name="T23" fmla="*/ 14 w 46"/>
                <a:gd name="T24" fmla="*/ 14 w 46"/>
                <a:gd name="T25" fmla="*/ 13 w 46"/>
                <a:gd name="T26" fmla="*/ 12 w 46"/>
                <a:gd name="T27" fmla="*/ 11 w 46"/>
                <a:gd name="T28" fmla="*/ 9 w 46"/>
                <a:gd name="T29" fmla="*/ 7 w 46"/>
                <a:gd name="T30" fmla="*/ 5 w 46"/>
                <a:gd name="T31" fmla="*/ 4 w 46"/>
                <a:gd name="T32" fmla="*/ 2 w 46"/>
                <a:gd name="T33" fmla="*/ 1 w 46"/>
                <a:gd name="T34" fmla="*/ 1 w 46"/>
                <a:gd name="T35" fmla="*/ 0 w 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46">
                  <a:moveTo>
                    <a:pt x="46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41">
              <a:extLst>
                <a:ext uri="{FF2B5EF4-FFF2-40B4-BE49-F238E27FC236}">
                  <a16:creationId xmlns:a16="http://schemas.microsoft.com/office/drawing/2014/main" id="{0F9F05DD-F503-4565-822A-CF110576B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8200" y="1517651"/>
              <a:ext cx="5127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Line 42">
              <a:extLst>
                <a:ext uri="{FF2B5EF4-FFF2-40B4-BE49-F238E27FC236}">
                  <a16:creationId xmlns:a16="http://schemas.microsoft.com/office/drawing/2014/main" id="{5BFB1B5E-D5A4-4FFF-B278-8AEFF462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688" y="1577976"/>
              <a:ext cx="1682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3" name="Line 43">
              <a:extLst>
                <a:ext uri="{FF2B5EF4-FFF2-40B4-BE49-F238E27FC236}">
                  <a16:creationId xmlns:a16="http://schemas.microsoft.com/office/drawing/2014/main" id="{E97E14FA-041A-4F49-9AA3-19A4AAF93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200" y="1577976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7A8D04FB-D000-481C-9ABC-ECD195E3B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1626"/>
              <a:ext cx="60325" cy="6350"/>
            </a:xfrm>
            <a:custGeom>
              <a:avLst/>
              <a:gdLst>
                <a:gd name="T0" fmla="*/ 38 w 38"/>
                <a:gd name="T1" fmla="*/ 4 h 4"/>
                <a:gd name="T2" fmla="*/ 38 w 38"/>
                <a:gd name="T3" fmla="*/ 4 h 4"/>
                <a:gd name="T4" fmla="*/ 38 w 38"/>
                <a:gd name="T5" fmla="*/ 3 h 4"/>
                <a:gd name="T6" fmla="*/ 38 w 38"/>
                <a:gd name="T7" fmla="*/ 3 h 4"/>
                <a:gd name="T8" fmla="*/ 38 w 38"/>
                <a:gd name="T9" fmla="*/ 3 h 4"/>
                <a:gd name="T10" fmla="*/ 37 w 38"/>
                <a:gd name="T11" fmla="*/ 3 h 4"/>
                <a:gd name="T12" fmla="*/ 36 w 38"/>
                <a:gd name="T13" fmla="*/ 3 h 4"/>
                <a:gd name="T14" fmla="*/ 36 w 38"/>
                <a:gd name="T15" fmla="*/ 3 h 4"/>
                <a:gd name="T16" fmla="*/ 35 w 38"/>
                <a:gd name="T17" fmla="*/ 2 h 4"/>
                <a:gd name="T18" fmla="*/ 35 w 38"/>
                <a:gd name="T19" fmla="*/ 2 h 4"/>
                <a:gd name="T20" fmla="*/ 34 w 38"/>
                <a:gd name="T21" fmla="*/ 2 h 4"/>
                <a:gd name="T22" fmla="*/ 33 w 38"/>
                <a:gd name="T23" fmla="*/ 1 h 4"/>
                <a:gd name="T24" fmla="*/ 32 w 38"/>
                <a:gd name="T25" fmla="*/ 1 h 4"/>
                <a:gd name="T26" fmla="*/ 31 w 38"/>
                <a:gd name="T27" fmla="*/ 1 h 4"/>
                <a:gd name="T28" fmla="*/ 30 w 38"/>
                <a:gd name="T29" fmla="*/ 1 h 4"/>
                <a:gd name="T30" fmla="*/ 30 w 38"/>
                <a:gd name="T31" fmla="*/ 0 h 4"/>
                <a:gd name="T32" fmla="*/ 30 w 38"/>
                <a:gd name="T33" fmla="*/ 0 h 4"/>
                <a:gd name="T34" fmla="*/ 29 w 38"/>
                <a:gd name="T35" fmla="*/ 0 h 4"/>
                <a:gd name="T36" fmla="*/ 28 w 38"/>
                <a:gd name="T37" fmla="*/ 0 h 4"/>
                <a:gd name="T38" fmla="*/ 28 w 38"/>
                <a:gd name="T39" fmla="*/ 0 h 4"/>
                <a:gd name="T40" fmla="*/ 27 w 38"/>
                <a:gd name="T41" fmla="*/ 0 h 4"/>
                <a:gd name="T42" fmla="*/ 23 w 38"/>
                <a:gd name="T43" fmla="*/ 0 h 4"/>
                <a:gd name="T44" fmla="*/ 13 w 38"/>
                <a:gd name="T45" fmla="*/ 0 h 4"/>
                <a:gd name="T46" fmla="*/ 11 w 38"/>
                <a:gd name="T47" fmla="*/ 0 h 4"/>
                <a:gd name="T48" fmla="*/ 11 w 38"/>
                <a:gd name="T49" fmla="*/ 0 h 4"/>
                <a:gd name="T50" fmla="*/ 9 w 38"/>
                <a:gd name="T51" fmla="*/ 0 h 4"/>
                <a:gd name="T52" fmla="*/ 9 w 38"/>
                <a:gd name="T53" fmla="*/ 0 h 4"/>
                <a:gd name="T54" fmla="*/ 8 w 38"/>
                <a:gd name="T55" fmla="*/ 0 h 4"/>
                <a:gd name="T56" fmla="*/ 8 w 38"/>
                <a:gd name="T57" fmla="*/ 1 h 4"/>
                <a:gd name="T58" fmla="*/ 7 w 38"/>
                <a:gd name="T59" fmla="*/ 1 h 4"/>
                <a:gd name="T60" fmla="*/ 6 w 38"/>
                <a:gd name="T61" fmla="*/ 1 h 4"/>
                <a:gd name="T62" fmla="*/ 6 w 38"/>
                <a:gd name="T63" fmla="*/ 1 h 4"/>
                <a:gd name="T64" fmla="*/ 5 w 38"/>
                <a:gd name="T65" fmla="*/ 1 h 4"/>
                <a:gd name="T66" fmla="*/ 4 w 38"/>
                <a:gd name="T67" fmla="*/ 2 h 4"/>
                <a:gd name="T68" fmla="*/ 3 w 38"/>
                <a:gd name="T69" fmla="*/ 2 h 4"/>
                <a:gd name="T70" fmla="*/ 3 w 38"/>
                <a:gd name="T71" fmla="*/ 2 h 4"/>
                <a:gd name="T72" fmla="*/ 3 w 38"/>
                <a:gd name="T73" fmla="*/ 2 h 4"/>
                <a:gd name="T74" fmla="*/ 2 w 38"/>
                <a:gd name="T75" fmla="*/ 3 h 4"/>
                <a:gd name="T76" fmla="*/ 1 w 38"/>
                <a:gd name="T77" fmla="*/ 3 h 4"/>
                <a:gd name="T78" fmla="*/ 1 w 38"/>
                <a:gd name="T79" fmla="*/ 3 h 4"/>
                <a:gd name="T80" fmla="*/ 1 w 38"/>
                <a:gd name="T81" fmla="*/ 3 h 4"/>
                <a:gd name="T82" fmla="*/ 0 w 38"/>
                <a:gd name="T83" fmla="*/ 4 h 4"/>
                <a:gd name="T84" fmla="*/ 0 w 38"/>
                <a:gd name="T85" fmla="*/ 4 h 4"/>
                <a:gd name="T86" fmla="*/ 0 w 38"/>
                <a:gd name="T8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" h="4">
                  <a:moveTo>
                    <a:pt x="38" y="4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Freeform 45">
              <a:extLst>
                <a:ext uri="{FF2B5EF4-FFF2-40B4-BE49-F238E27FC236}">
                  <a16:creationId xmlns:a16="http://schemas.microsoft.com/office/drawing/2014/main" id="{96A1066C-6485-4359-8047-BC42C56BF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2F9D74AF-5264-4F28-AB47-B8CE2C33B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0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D314FCED-346A-4875-A5F6-F96B579BF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1577976"/>
              <a:ext cx="0" cy="301625"/>
            </a:xfrm>
            <a:custGeom>
              <a:avLst/>
              <a:gdLst>
                <a:gd name="T0" fmla="*/ 190 h 190"/>
                <a:gd name="T1" fmla="*/ 184 h 190"/>
                <a:gd name="T2" fmla="*/ 177 h 190"/>
                <a:gd name="T3" fmla="*/ 172 h 190"/>
                <a:gd name="T4" fmla="*/ 166 h 190"/>
                <a:gd name="T5" fmla="*/ 161 h 190"/>
                <a:gd name="T6" fmla="*/ 155 h 190"/>
                <a:gd name="T7" fmla="*/ 151 h 190"/>
                <a:gd name="T8" fmla="*/ 146 h 190"/>
                <a:gd name="T9" fmla="*/ 141 h 190"/>
                <a:gd name="T10" fmla="*/ 137 h 190"/>
                <a:gd name="T11" fmla="*/ 133 h 190"/>
                <a:gd name="T12" fmla="*/ 129 h 190"/>
                <a:gd name="T13" fmla="*/ 126 h 190"/>
                <a:gd name="T14" fmla="*/ 123 h 190"/>
                <a:gd name="T15" fmla="*/ 121 h 190"/>
                <a:gd name="T16" fmla="*/ 118 h 190"/>
                <a:gd name="T17" fmla="*/ 116 h 190"/>
                <a:gd name="T18" fmla="*/ 114 h 190"/>
                <a:gd name="T19" fmla="*/ 111 h 190"/>
                <a:gd name="T20" fmla="*/ 109 h 190"/>
                <a:gd name="T21" fmla="*/ 108 h 190"/>
                <a:gd name="T22" fmla="*/ 106 h 190"/>
                <a:gd name="T23" fmla="*/ 103 h 190"/>
                <a:gd name="T24" fmla="*/ 101 h 190"/>
                <a:gd name="T25" fmla="*/ 99 h 190"/>
                <a:gd name="T26" fmla="*/ 96 h 190"/>
                <a:gd name="T27" fmla="*/ 93 h 190"/>
                <a:gd name="T28" fmla="*/ 89 h 190"/>
                <a:gd name="T29" fmla="*/ 85 h 190"/>
                <a:gd name="T30" fmla="*/ 81 h 190"/>
                <a:gd name="T31" fmla="*/ 77 h 190"/>
                <a:gd name="T32" fmla="*/ 73 h 190"/>
                <a:gd name="T33" fmla="*/ 69 h 190"/>
                <a:gd name="T34" fmla="*/ 64 h 190"/>
                <a:gd name="T35" fmla="*/ 59 h 190"/>
                <a:gd name="T36" fmla="*/ 54 h 190"/>
                <a:gd name="T37" fmla="*/ 48 h 190"/>
                <a:gd name="T38" fmla="*/ 44 h 190"/>
                <a:gd name="T39" fmla="*/ 38 h 190"/>
                <a:gd name="T40" fmla="*/ 32 h 190"/>
                <a:gd name="T41" fmla="*/ 26 h 190"/>
                <a:gd name="T42" fmla="*/ 21 h 190"/>
                <a:gd name="T43" fmla="*/ 15 h 190"/>
                <a:gd name="T44" fmla="*/ 9 h 190"/>
                <a:gd name="T45" fmla="*/ 4 h 190"/>
                <a:gd name="T46" fmla="*/ 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</a:cxnLst>
              <a:rect l="0" t="0" r="r" b="b"/>
              <a:pathLst>
                <a:path h="190">
                  <a:moveTo>
                    <a:pt x="0" y="190"/>
                  </a:moveTo>
                  <a:lnTo>
                    <a:pt x="0" y="184"/>
                  </a:lnTo>
                  <a:lnTo>
                    <a:pt x="0" y="177"/>
                  </a:lnTo>
                  <a:lnTo>
                    <a:pt x="0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D7E5ADDB-8359-4187-8AAF-40509D162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7976"/>
              <a:ext cx="0" cy="301625"/>
            </a:xfrm>
            <a:custGeom>
              <a:avLst/>
              <a:gdLst>
                <a:gd name="T0" fmla="*/ 0 h 190"/>
                <a:gd name="T1" fmla="*/ 8 h 190"/>
                <a:gd name="T2" fmla="*/ 13 h 190"/>
                <a:gd name="T3" fmla="*/ 18 h 190"/>
                <a:gd name="T4" fmla="*/ 24 h 190"/>
                <a:gd name="T5" fmla="*/ 29 h 190"/>
                <a:gd name="T6" fmla="*/ 34 h 190"/>
                <a:gd name="T7" fmla="*/ 39 h 190"/>
                <a:gd name="T8" fmla="*/ 43 h 190"/>
                <a:gd name="T9" fmla="*/ 47 h 190"/>
                <a:gd name="T10" fmla="*/ 52 h 190"/>
                <a:gd name="T11" fmla="*/ 55 h 190"/>
                <a:gd name="T12" fmla="*/ 58 h 190"/>
                <a:gd name="T13" fmla="*/ 62 h 190"/>
                <a:gd name="T14" fmla="*/ 64 h 190"/>
                <a:gd name="T15" fmla="*/ 67 h 190"/>
                <a:gd name="T16" fmla="*/ 69 h 190"/>
                <a:gd name="T17" fmla="*/ 71 h 190"/>
                <a:gd name="T18" fmla="*/ 73 h 190"/>
                <a:gd name="T19" fmla="*/ 76 h 190"/>
                <a:gd name="T20" fmla="*/ 77 h 190"/>
                <a:gd name="T21" fmla="*/ 79 h 190"/>
                <a:gd name="T22" fmla="*/ 81 h 190"/>
                <a:gd name="T23" fmla="*/ 83 h 190"/>
                <a:gd name="T24" fmla="*/ 86 h 190"/>
                <a:gd name="T25" fmla="*/ 89 h 190"/>
                <a:gd name="T26" fmla="*/ 93 h 190"/>
                <a:gd name="T27" fmla="*/ 95 h 190"/>
                <a:gd name="T28" fmla="*/ 100 h 190"/>
                <a:gd name="T29" fmla="*/ 103 h 190"/>
                <a:gd name="T30" fmla="*/ 108 h 190"/>
                <a:gd name="T31" fmla="*/ 111 h 190"/>
                <a:gd name="T32" fmla="*/ 116 h 190"/>
                <a:gd name="T33" fmla="*/ 121 h 190"/>
                <a:gd name="T34" fmla="*/ 126 h 190"/>
                <a:gd name="T35" fmla="*/ 131 h 190"/>
                <a:gd name="T36" fmla="*/ 136 h 190"/>
                <a:gd name="T37" fmla="*/ 141 h 190"/>
                <a:gd name="T38" fmla="*/ 146 h 190"/>
                <a:gd name="T39" fmla="*/ 152 h 190"/>
                <a:gd name="T40" fmla="*/ 158 h 190"/>
                <a:gd name="T41" fmla="*/ 164 h 190"/>
                <a:gd name="T42" fmla="*/ 170 h 190"/>
                <a:gd name="T43" fmla="*/ 177 h 190"/>
                <a:gd name="T44" fmla="*/ 183 h 190"/>
                <a:gd name="T45" fmla="*/ 19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</a:cxnLst>
              <a:rect l="0" t="0" r="r" b="b"/>
              <a:pathLst>
                <a:path h="190">
                  <a:moveTo>
                    <a:pt x="0" y="0"/>
                  </a:moveTo>
                  <a:lnTo>
                    <a:pt x="0" y="8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3"/>
                  </a:lnTo>
                  <a:lnTo>
                    <a:pt x="0" y="108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6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0" y="177"/>
                  </a:lnTo>
                  <a:lnTo>
                    <a:pt x="0" y="183"/>
                  </a:lnTo>
                  <a:lnTo>
                    <a:pt x="0" y="19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49">
              <a:extLst>
                <a:ext uri="{FF2B5EF4-FFF2-40B4-BE49-F238E27FC236}">
                  <a16:creationId xmlns:a16="http://schemas.microsoft.com/office/drawing/2014/main" id="{6F0C4681-6DBF-42BB-85E7-91130232E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0963" y="153193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50">
              <a:extLst>
                <a:ext uri="{FF2B5EF4-FFF2-40B4-BE49-F238E27FC236}">
                  <a16:creationId xmlns:a16="http://schemas.microsoft.com/office/drawing/2014/main" id="{F1F937ED-F8F9-42E9-9099-337D461E9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56368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845EE86F-0ED0-4359-909D-3BA84A9DE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425" y="1531938"/>
              <a:ext cx="0" cy="31750"/>
            </a:xfrm>
            <a:custGeom>
              <a:avLst/>
              <a:gdLst>
                <a:gd name="T0" fmla="*/ 0 h 20"/>
                <a:gd name="T1" fmla="*/ 0 h 20"/>
                <a:gd name="T2" fmla="*/ 5 h 20"/>
                <a:gd name="T3" fmla="*/ 10 h 20"/>
                <a:gd name="T4" fmla="*/ 15 h 20"/>
                <a:gd name="T5" fmla="*/ 19 h 20"/>
                <a:gd name="T6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06A58EC9-6D7B-47A6-908B-7E70E7919E7D}"/>
              </a:ext>
            </a:extLst>
          </p:cNvPr>
          <p:cNvGrpSpPr/>
          <p:nvPr/>
        </p:nvGrpSpPr>
        <p:grpSpPr>
          <a:xfrm>
            <a:off x="282575" y="3292475"/>
            <a:ext cx="2103438" cy="2371725"/>
            <a:chOff x="282575" y="2873375"/>
            <a:chExt cx="2103438" cy="2371725"/>
          </a:xfrm>
        </p:grpSpPr>
        <p:sp>
          <p:nvSpPr>
            <p:cNvPr id="113" name="AutoShape 3">
              <a:extLst>
                <a:ext uri="{FF2B5EF4-FFF2-40B4-BE49-F238E27FC236}">
                  <a16:creationId xmlns:a16="http://schemas.microsoft.com/office/drawing/2014/main" id="{20AD5A7B-D4DD-4A24-AD03-1C1749E70B3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2575" y="2873375"/>
              <a:ext cx="2103438" cy="237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D2EAE228-030A-4940-B62B-DE142821A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75" y="2873375"/>
              <a:ext cx="2079625" cy="2347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9BCD08E5-028E-46AE-998E-0455903B3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529013"/>
              <a:ext cx="904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7">
              <a:extLst>
                <a:ext uri="{FF2B5EF4-FFF2-40B4-BE49-F238E27FC236}">
                  <a16:creationId xmlns:a16="http://schemas.microsoft.com/office/drawing/2014/main" id="{65BD69C1-1162-470D-9942-35B419247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88" y="3946525"/>
              <a:ext cx="9112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8">
              <a:extLst>
                <a:ext uri="{FF2B5EF4-FFF2-40B4-BE49-F238E27FC236}">
                  <a16:creationId xmlns:a16="http://schemas.microsoft.com/office/drawing/2014/main" id="{B7F62C95-D045-4B05-988B-C3D4AC1727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946525"/>
              <a:ext cx="9080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9">
              <a:extLst>
                <a:ext uri="{FF2B5EF4-FFF2-40B4-BE49-F238E27FC236}">
                  <a16:creationId xmlns:a16="http://schemas.microsoft.com/office/drawing/2014/main" id="{963104B6-AE4C-403C-AB67-E7258373B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000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9" name="Line 10">
              <a:extLst>
                <a:ext uri="{FF2B5EF4-FFF2-40B4-BE49-F238E27FC236}">
                  <a16:creationId xmlns:a16="http://schemas.microsoft.com/office/drawing/2014/main" id="{89915693-6ECF-4B26-9139-412F5714C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907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0" name="Line 11">
              <a:extLst>
                <a:ext uri="{FF2B5EF4-FFF2-40B4-BE49-F238E27FC236}">
                  <a16:creationId xmlns:a16="http://schemas.microsoft.com/office/drawing/2014/main" id="{09129DB1-A9DB-4875-B1FD-5E726D1BE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5121275"/>
              <a:ext cx="4921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1" name="Line 12">
              <a:extLst>
                <a:ext uri="{FF2B5EF4-FFF2-40B4-BE49-F238E27FC236}">
                  <a16:creationId xmlns:a16="http://schemas.microsoft.com/office/drawing/2014/main" id="{0F4E4C2F-60E1-463A-A8AF-E5E147671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2" name="Line 13">
              <a:extLst>
                <a:ext uri="{FF2B5EF4-FFF2-40B4-BE49-F238E27FC236}">
                  <a16:creationId xmlns:a16="http://schemas.microsoft.com/office/drawing/2014/main" id="{AEAC7102-E82A-4B54-9BF7-A8F961579F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9075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3" name="Line 14">
              <a:extLst>
                <a:ext uri="{FF2B5EF4-FFF2-40B4-BE49-F238E27FC236}">
                  <a16:creationId xmlns:a16="http://schemas.microsoft.com/office/drawing/2014/main" id="{797C63A6-BBF8-459E-9DC0-48F68BA1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4" name="Line 15">
              <a:extLst>
                <a:ext uri="{FF2B5EF4-FFF2-40B4-BE49-F238E27FC236}">
                  <a16:creationId xmlns:a16="http://schemas.microsoft.com/office/drawing/2014/main" id="{719CF9A2-FA9D-46EA-9556-78D2CBFB0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5" name="Line 16">
              <a:extLst>
                <a:ext uri="{FF2B5EF4-FFF2-40B4-BE49-F238E27FC236}">
                  <a16:creationId xmlns:a16="http://schemas.microsoft.com/office/drawing/2014/main" id="{4E9A8955-C3FE-4BB2-AA98-8EC402306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350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6" name="Line 17">
              <a:extLst>
                <a:ext uri="{FF2B5EF4-FFF2-40B4-BE49-F238E27FC236}">
                  <a16:creationId xmlns:a16="http://schemas.microsoft.com/office/drawing/2014/main" id="{BAE112C4-601D-492E-9D00-9BF941ACE8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3913" y="5121275"/>
              <a:ext cx="4953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7" name="Line 18">
              <a:extLst>
                <a:ext uri="{FF2B5EF4-FFF2-40B4-BE49-F238E27FC236}">
                  <a16:creationId xmlns:a16="http://schemas.microsoft.com/office/drawing/2014/main" id="{6B0B37D3-E1ED-4294-918F-1C2A7A711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8" name="Line 19">
              <a:extLst>
                <a:ext uri="{FF2B5EF4-FFF2-40B4-BE49-F238E27FC236}">
                  <a16:creationId xmlns:a16="http://schemas.microsoft.com/office/drawing/2014/main" id="{C9004F7F-AEB3-42A9-8BAB-F4FF59B53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6188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9" name="Line 20">
              <a:extLst>
                <a:ext uri="{FF2B5EF4-FFF2-40B4-BE49-F238E27FC236}">
                  <a16:creationId xmlns:a16="http://schemas.microsoft.com/office/drawing/2014/main" id="{9D0E0E47-E7BE-463A-A69E-2EB7CE3D5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0" name="Line 21">
              <a:extLst>
                <a:ext uri="{FF2B5EF4-FFF2-40B4-BE49-F238E27FC236}">
                  <a16:creationId xmlns:a16="http://schemas.microsoft.com/office/drawing/2014/main" id="{D9AC656C-BA1F-4E9F-88DD-43FBB2CBB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988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1" name="Line 22">
              <a:extLst>
                <a:ext uri="{FF2B5EF4-FFF2-40B4-BE49-F238E27FC236}">
                  <a16:creationId xmlns:a16="http://schemas.microsoft.com/office/drawing/2014/main" id="{5A818458-86EA-4C2C-984D-CB4297588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3425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2" name="Line 23">
              <a:extLst>
                <a:ext uri="{FF2B5EF4-FFF2-40B4-BE49-F238E27FC236}">
                  <a16:creationId xmlns:a16="http://schemas.microsoft.com/office/drawing/2014/main" id="{492BA370-C7D4-41B6-9C39-9CE16C07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3425" y="4076700"/>
              <a:ext cx="90488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3" name="Line 24">
              <a:extLst>
                <a:ext uri="{FF2B5EF4-FFF2-40B4-BE49-F238E27FC236}">
                  <a16:creationId xmlns:a16="http://schemas.microsoft.com/office/drawing/2014/main" id="{11E82062-CD24-4EB6-85F6-17C9EE560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19050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4" name="Line 25">
              <a:extLst>
                <a:ext uri="{FF2B5EF4-FFF2-40B4-BE49-F238E27FC236}">
                  <a16:creationId xmlns:a16="http://schemas.microsoft.com/office/drawing/2014/main" id="{9488E066-4B3B-43E0-B629-809320FC5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263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5" name="Line 26">
              <a:extLst>
                <a:ext uri="{FF2B5EF4-FFF2-40B4-BE49-F238E27FC236}">
                  <a16:creationId xmlns:a16="http://schemas.microsoft.com/office/drawing/2014/main" id="{356C3A92-3D38-4FA7-B869-103394DF1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920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6" name="Line 27">
              <a:extLst>
                <a:ext uri="{FF2B5EF4-FFF2-40B4-BE49-F238E27FC236}">
                  <a16:creationId xmlns:a16="http://schemas.microsoft.com/office/drawing/2014/main" id="{2068B7C2-50FE-490C-8F38-2E3B419EA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9350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7" name="Line 28">
              <a:extLst>
                <a:ext uri="{FF2B5EF4-FFF2-40B4-BE49-F238E27FC236}">
                  <a16:creationId xmlns:a16="http://schemas.microsoft.com/office/drawing/2014/main" id="{19CB3FE5-CA41-4241-8D9D-7A2CFE084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8" name="Line 29">
              <a:extLst>
                <a:ext uri="{FF2B5EF4-FFF2-40B4-BE49-F238E27FC236}">
                  <a16:creationId xmlns:a16="http://schemas.microsoft.com/office/drawing/2014/main" id="{D6679155-2113-493D-BC9A-2E238CD42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9" name="Line 30">
              <a:extLst>
                <a:ext uri="{FF2B5EF4-FFF2-40B4-BE49-F238E27FC236}">
                  <a16:creationId xmlns:a16="http://schemas.microsoft.com/office/drawing/2014/main" id="{70716370-5FF9-4834-ADBA-D31E59FCE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0" name="Line 31">
              <a:extLst>
                <a:ext uri="{FF2B5EF4-FFF2-40B4-BE49-F238E27FC236}">
                  <a16:creationId xmlns:a16="http://schemas.microsoft.com/office/drawing/2014/main" id="{224D01C9-42DF-439E-9FCE-53F8746ED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238" y="3529013"/>
              <a:ext cx="17463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1" name="Line 32">
              <a:extLst>
                <a:ext uri="{FF2B5EF4-FFF2-40B4-BE49-F238E27FC236}">
                  <a16:creationId xmlns:a16="http://schemas.microsoft.com/office/drawing/2014/main" id="{F9ABE248-9308-4549-9D26-776FD98704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988" y="4076700"/>
              <a:ext cx="3254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2" name="Line 33">
              <a:extLst>
                <a:ext uri="{FF2B5EF4-FFF2-40B4-BE49-F238E27FC236}">
                  <a16:creationId xmlns:a16="http://schemas.microsoft.com/office/drawing/2014/main" id="{1D6166AA-F671-4FCF-BA9C-3C6120F34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350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3" name="Line 34">
              <a:extLst>
                <a:ext uri="{FF2B5EF4-FFF2-40B4-BE49-F238E27FC236}">
                  <a16:creationId xmlns:a16="http://schemas.microsoft.com/office/drawing/2014/main" id="{76ADBC5D-78F5-4718-B201-AFBEA8020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4" name="Line 35">
              <a:extLst>
                <a:ext uri="{FF2B5EF4-FFF2-40B4-BE49-F238E27FC236}">
                  <a16:creationId xmlns:a16="http://schemas.microsoft.com/office/drawing/2014/main" id="{930E7483-6296-4D66-9362-0E005F076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000" y="4076700"/>
              <a:ext cx="3222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5" name="Line 36">
              <a:extLst>
                <a:ext uri="{FF2B5EF4-FFF2-40B4-BE49-F238E27FC236}">
                  <a16:creationId xmlns:a16="http://schemas.microsoft.com/office/drawing/2014/main" id="{423F5B97-80A6-42A7-931F-FAA42C75C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1338" y="4076700"/>
              <a:ext cx="93663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6" name="Line 37">
              <a:extLst>
                <a:ext uri="{FF2B5EF4-FFF2-40B4-BE49-F238E27FC236}">
                  <a16:creationId xmlns:a16="http://schemas.microsoft.com/office/drawing/2014/main" id="{9BD76372-A350-420C-A8A8-1A5F974A1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7" name="Line 38">
              <a:extLst>
                <a:ext uri="{FF2B5EF4-FFF2-40B4-BE49-F238E27FC236}">
                  <a16:creationId xmlns:a16="http://schemas.microsoft.com/office/drawing/2014/main" id="{8A095198-82B2-4B86-AC27-0CBFB2C19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8" name="Line 39">
              <a:extLst>
                <a:ext uri="{FF2B5EF4-FFF2-40B4-BE49-F238E27FC236}">
                  <a16:creationId xmlns:a16="http://schemas.microsoft.com/office/drawing/2014/main" id="{02749AE6-3503-4281-8E5C-64348C46E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700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149" name="Rechteck 148">
            <a:extLst>
              <a:ext uri="{FF2B5EF4-FFF2-40B4-BE49-F238E27FC236}">
                <a16:creationId xmlns:a16="http://schemas.microsoft.com/office/drawing/2014/main" id="{5D2D8C2E-F589-4116-86B6-C7469F8F8E04}"/>
              </a:ext>
            </a:extLst>
          </p:cNvPr>
          <p:cNvSpPr/>
          <p:nvPr/>
        </p:nvSpPr>
        <p:spPr>
          <a:xfrm>
            <a:off x="2030860" y="4736708"/>
            <a:ext cx="675327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71E7E6D5-E894-49D4-83D4-54686C944115}"/>
              </a:ext>
            </a:extLst>
          </p:cNvPr>
          <p:cNvSpPr/>
          <p:nvPr/>
        </p:nvSpPr>
        <p:spPr>
          <a:xfrm>
            <a:off x="1967436" y="2862718"/>
            <a:ext cx="967652" cy="4408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Erreger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4A0DB111-67F8-4905-A05F-923028B2A72A}"/>
              </a:ext>
            </a:extLst>
          </p:cNvPr>
          <p:cNvSpPr txBox="1"/>
          <p:nvPr/>
        </p:nvSpPr>
        <p:spPr>
          <a:xfrm>
            <a:off x="916439" y="4518916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350" dirty="0"/>
              <a:t>Struktur</a:t>
            </a:r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C6C8CEE0-1234-4994-85BD-7221EDEDB9BB}"/>
              </a:ext>
            </a:extLst>
          </p:cNvPr>
          <p:cNvSpPr/>
          <p:nvPr/>
        </p:nvSpPr>
        <p:spPr>
          <a:xfrm>
            <a:off x="4382219" y="4668076"/>
            <a:ext cx="967652" cy="4408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Verstärker</a:t>
            </a:r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4A13EB57-AD90-4DD0-BCF8-CE9A347490C3}"/>
              </a:ext>
            </a:extLst>
          </p:cNvPr>
          <p:cNvSpPr/>
          <p:nvPr/>
        </p:nvSpPr>
        <p:spPr>
          <a:xfrm>
            <a:off x="5452461" y="4668076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 err="1">
                <a:solidFill>
                  <a:schemeClr val="tx1"/>
                </a:solidFill>
              </a:rPr>
              <a:t>Übertra-gung</a:t>
            </a: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BA64B3B5-EE61-4651-BAF2-E07D34FDA3DD}"/>
              </a:ext>
            </a:extLst>
          </p:cNvPr>
          <p:cNvSpPr/>
          <p:nvPr/>
        </p:nvSpPr>
        <p:spPr>
          <a:xfrm>
            <a:off x="7592945" y="4672965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729E857-98AA-468B-A87C-740CD8B5459B}"/>
              </a:ext>
            </a:extLst>
          </p:cNvPr>
          <p:cNvSpPr/>
          <p:nvPr/>
        </p:nvSpPr>
        <p:spPr>
          <a:xfrm>
            <a:off x="7592945" y="4123503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Anzeige</a:t>
            </a:r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10F3C4C2-4CE3-4CFD-B564-538C16C47323}"/>
              </a:ext>
            </a:extLst>
          </p:cNvPr>
          <p:cNvSpPr/>
          <p:nvPr/>
        </p:nvSpPr>
        <p:spPr>
          <a:xfrm>
            <a:off x="7592945" y="5222826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Speicher</a:t>
            </a:r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614E4F6D-6D42-4751-98AE-14467C930010}"/>
              </a:ext>
            </a:extLst>
          </p:cNvPr>
          <p:cNvSpPr/>
          <p:nvPr/>
        </p:nvSpPr>
        <p:spPr>
          <a:xfrm>
            <a:off x="2216959" y="4668075"/>
            <a:ext cx="967652" cy="440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2D397563-19E7-45E5-BB8E-766B1FF38B53}"/>
              </a:ext>
            </a:extLst>
          </p:cNvPr>
          <p:cNvSpPr/>
          <p:nvPr/>
        </p:nvSpPr>
        <p:spPr>
          <a:xfrm>
            <a:off x="3299589" y="4668076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Wandler</a:t>
            </a:r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06A30BD7-DA22-4255-AC87-9F3364D39190}"/>
              </a:ext>
            </a:extLst>
          </p:cNvPr>
          <p:cNvSpPr/>
          <p:nvPr/>
        </p:nvSpPr>
        <p:spPr>
          <a:xfrm>
            <a:off x="6522703" y="4672805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ADC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5ACBB13-6F37-47DD-B3DE-FFCCEF8D77F5}"/>
              </a:ext>
            </a:extLst>
          </p:cNvPr>
          <p:cNvCxnSpPr>
            <a:cxnSpLocks/>
            <a:endCxn id="157" idx="1"/>
          </p:cNvCxnSpPr>
          <p:nvPr/>
        </p:nvCxnSpPr>
        <p:spPr>
          <a:xfrm flipV="1">
            <a:off x="1874044" y="4888480"/>
            <a:ext cx="342915" cy="22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4C0A0152-4D61-4F8E-9C1F-9F4B86E7DC97}"/>
              </a:ext>
            </a:extLst>
          </p:cNvPr>
          <p:cNvCxnSpPr>
            <a:cxnSpLocks/>
            <a:stCxn id="157" idx="3"/>
            <a:endCxn id="158" idx="1"/>
          </p:cNvCxnSpPr>
          <p:nvPr/>
        </p:nvCxnSpPr>
        <p:spPr>
          <a:xfrm>
            <a:off x="3184611" y="4888480"/>
            <a:ext cx="11497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D7883638-3F30-4451-A555-52A7781968DD}"/>
              </a:ext>
            </a:extLst>
          </p:cNvPr>
          <p:cNvCxnSpPr>
            <a:cxnSpLocks/>
            <a:stCxn id="158" idx="3"/>
            <a:endCxn id="152" idx="1"/>
          </p:cNvCxnSpPr>
          <p:nvPr/>
        </p:nvCxnSpPr>
        <p:spPr>
          <a:xfrm>
            <a:off x="4267241" y="4888481"/>
            <a:ext cx="11497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>
            <a:extLst>
              <a:ext uri="{FF2B5EF4-FFF2-40B4-BE49-F238E27FC236}">
                <a16:creationId xmlns:a16="http://schemas.microsoft.com/office/drawing/2014/main" id="{9890D3D9-29D6-4713-8E6C-76D10F20DA30}"/>
              </a:ext>
            </a:extLst>
          </p:cNvPr>
          <p:cNvCxnSpPr>
            <a:cxnSpLocks/>
            <a:stCxn id="152" idx="3"/>
            <a:endCxn id="153" idx="1"/>
          </p:cNvCxnSpPr>
          <p:nvPr/>
        </p:nvCxnSpPr>
        <p:spPr>
          <a:xfrm>
            <a:off x="5349871" y="4888481"/>
            <a:ext cx="1025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4C8C9CF8-1B35-4CF1-8DED-FA6347A0A1A6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6420113" y="4888481"/>
            <a:ext cx="102590" cy="47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8420F510-5D97-4252-8EE8-80F3D8452C05}"/>
              </a:ext>
            </a:extLst>
          </p:cNvPr>
          <p:cNvCxnSpPr>
            <a:cxnSpLocks/>
            <a:stCxn id="159" idx="3"/>
            <a:endCxn id="154" idx="1"/>
          </p:cNvCxnSpPr>
          <p:nvPr/>
        </p:nvCxnSpPr>
        <p:spPr>
          <a:xfrm>
            <a:off x="7490355" y="4893210"/>
            <a:ext cx="102590" cy="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E532AD3C-FB93-4FA5-82B7-B2E046F179EE}"/>
              </a:ext>
            </a:extLst>
          </p:cNvPr>
          <p:cNvCxnSpPr>
            <a:cxnSpLocks/>
            <a:stCxn id="154" idx="0"/>
            <a:endCxn id="155" idx="2"/>
          </p:cNvCxnSpPr>
          <p:nvPr/>
        </p:nvCxnSpPr>
        <p:spPr>
          <a:xfrm flipV="1">
            <a:off x="8076771" y="4564312"/>
            <a:ext cx="0" cy="108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E1E9AFA-44F5-42E2-A76F-1D5D846D5B85}"/>
              </a:ext>
            </a:extLst>
          </p:cNvPr>
          <p:cNvCxnSpPr>
            <a:cxnSpLocks/>
            <a:stCxn id="154" idx="2"/>
            <a:endCxn id="156" idx="0"/>
          </p:cNvCxnSpPr>
          <p:nvPr/>
        </p:nvCxnSpPr>
        <p:spPr>
          <a:xfrm>
            <a:off x="8076771" y="5113774"/>
            <a:ext cx="0" cy="109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Verbinder: gewinkelt 167">
            <a:extLst>
              <a:ext uri="{FF2B5EF4-FFF2-40B4-BE49-F238E27FC236}">
                <a16:creationId xmlns:a16="http://schemas.microsoft.com/office/drawing/2014/main" id="{1D883A66-EC73-4237-BBF4-EA4725BD8AE5}"/>
              </a:ext>
            </a:extLst>
          </p:cNvPr>
          <p:cNvCxnSpPr>
            <a:cxnSpLocks/>
            <a:stCxn id="150" idx="1"/>
            <a:endCxn id="142" idx="1"/>
          </p:cNvCxnSpPr>
          <p:nvPr/>
        </p:nvCxnSpPr>
        <p:spPr>
          <a:xfrm rot="10800000" flipV="1">
            <a:off x="1319214" y="3083122"/>
            <a:ext cx="648223" cy="30460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Grafik 169">
            <a:extLst>
              <a:ext uri="{FF2B5EF4-FFF2-40B4-BE49-F238E27FC236}">
                <a16:creationId xmlns:a16="http://schemas.microsoft.com/office/drawing/2014/main" id="{E71A1DE0-3B29-40C6-A163-F2A4CA69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3" y="2314471"/>
            <a:ext cx="895350" cy="676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D27D4663-CD51-4ADE-97CA-2C708DBD90EE}"/>
                  </a:ext>
                </a:extLst>
              </p:cNvPr>
              <p:cNvSpPr txBox="1"/>
              <p:nvPr/>
            </p:nvSpPr>
            <p:spPr>
              <a:xfrm>
                <a:off x="1845325" y="5308925"/>
                <a:ext cx="139975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350" dirty="0"/>
                  <a:t>Messgrösse </a:t>
                </a:r>
                <a14:m>
                  <m:oMath xmlns:m="http://schemas.openxmlformats.org/officeDocument/2006/math">
                    <m:r>
                      <a:rPr lang="de-CH" sz="135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D27D4663-CD51-4ADE-97CA-2C708DBD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25" y="5308925"/>
                <a:ext cx="1399751" cy="300082"/>
              </a:xfrm>
              <a:prstGeom prst="rect">
                <a:avLst/>
              </a:prstGeom>
              <a:blipFill>
                <a:blip r:embed="rId4"/>
                <a:stretch>
                  <a:fillRect l="-1310" t="-4082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81C475DC-DA0A-46AF-92C0-760118493601}"/>
              </a:ext>
            </a:extLst>
          </p:cNvPr>
          <p:cNvCxnSpPr/>
          <p:nvPr/>
        </p:nvCxnSpPr>
        <p:spPr>
          <a:xfrm>
            <a:off x="2060690" y="4888479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784E7A86-855C-4E57-83EF-66CDFB2C127F}"/>
                  </a:ext>
                </a:extLst>
              </p:cNvPr>
              <p:cNvSpPr txBox="1"/>
              <p:nvPr/>
            </p:nvSpPr>
            <p:spPr>
              <a:xfrm>
                <a:off x="4093225" y="5316545"/>
                <a:ext cx="180570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350" dirty="0"/>
                  <a:t>Spannungsgrösse </a:t>
                </a:r>
                <a14:m>
                  <m:oMath xmlns:m="http://schemas.openxmlformats.org/officeDocument/2006/math">
                    <m:r>
                      <a:rPr lang="de-CH" sz="1350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784E7A86-855C-4E57-83EF-66CDFB2C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225" y="5316545"/>
                <a:ext cx="1805701" cy="300082"/>
              </a:xfrm>
              <a:prstGeom prst="rect">
                <a:avLst/>
              </a:prstGeom>
              <a:blipFill>
                <a:blip r:embed="rId5"/>
                <a:stretch>
                  <a:fillRect l="-673" t="-2041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63505C7C-A947-45A5-83BB-FA9D66883994}"/>
              </a:ext>
            </a:extLst>
          </p:cNvPr>
          <p:cNvCxnSpPr/>
          <p:nvPr/>
        </p:nvCxnSpPr>
        <p:spPr>
          <a:xfrm>
            <a:off x="4308590" y="4896099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257500FC-5531-4F4C-AE5D-69B22CE8E8D8}"/>
                  </a:ext>
                </a:extLst>
              </p:cNvPr>
              <p:cNvSpPr txBox="1"/>
              <p:nvPr/>
            </p:nvSpPr>
            <p:spPr>
              <a:xfrm>
                <a:off x="6196571" y="5308925"/>
                <a:ext cx="139637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sz="1350" dirty="0"/>
                  <a:t>Anzeigewert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35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35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sz="135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257500FC-5531-4F4C-AE5D-69B22CE8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571" y="5308925"/>
                <a:ext cx="1396374" cy="300082"/>
              </a:xfrm>
              <a:prstGeom prst="rect">
                <a:avLst/>
              </a:prstGeom>
              <a:blipFill>
                <a:blip r:embed="rId6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47893E2F-2655-4D8E-BD23-0B241FC5E8BF}"/>
              </a:ext>
            </a:extLst>
          </p:cNvPr>
          <p:cNvCxnSpPr/>
          <p:nvPr/>
        </p:nvCxnSpPr>
        <p:spPr>
          <a:xfrm>
            <a:off x="7505534" y="4901343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Grafik 176">
            <a:extLst>
              <a:ext uri="{FF2B5EF4-FFF2-40B4-BE49-F238E27FC236}">
                <a16:creationId xmlns:a16="http://schemas.microsoft.com/office/drawing/2014/main" id="{CDB958CB-CEF5-4608-B0BC-C9A41B072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8" y="3917748"/>
            <a:ext cx="895350" cy="676275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6D3566F-0BD1-4893-922B-7CE5DDDE05CC}"/>
              </a:ext>
            </a:extLst>
          </p:cNvPr>
          <p:cNvGrpSpPr/>
          <p:nvPr/>
        </p:nvGrpSpPr>
        <p:grpSpPr>
          <a:xfrm>
            <a:off x="3841185" y="3281744"/>
            <a:ext cx="3584292" cy="1310445"/>
            <a:chOff x="3841185" y="3281744"/>
            <a:chExt cx="3584292" cy="131044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C0EA8A8-3A7C-4F27-BC88-89F9422A3B3A}"/>
                </a:ext>
              </a:extLst>
            </p:cNvPr>
            <p:cNvGrpSpPr/>
            <p:nvPr/>
          </p:nvGrpSpPr>
          <p:grpSpPr>
            <a:xfrm>
              <a:off x="6530127" y="3910013"/>
              <a:ext cx="895350" cy="676275"/>
              <a:chOff x="6530127" y="3910013"/>
              <a:chExt cx="895350" cy="676275"/>
            </a:xfrm>
          </p:grpSpPr>
          <p:sp>
            <p:nvSpPr>
              <p:cNvPr id="182" name="AutoShape 71">
                <a:extLst>
                  <a:ext uri="{FF2B5EF4-FFF2-40B4-BE49-F238E27FC236}">
                    <a16:creationId xmlns:a16="http://schemas.microsoft.com/office/drawing/2014/main" id="{94AE1BA0-C3A8-49F6-8777-5788F4E8AD0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530127" y="3910013"/>
                <a:ext cx="895350" cy="67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83" name="Line 76">
                <a:extLst>
                  <a:ext uri="{FF2B5EF4-FFF2-40B4-BE49-F238E27FC236}">
                    <a16:creationId xmlns:a16="http://schemas.microsoft.com/office/drawing/2014/main" id="{C8929473-6744-43D9-ABFE-6C1170668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6015" y="4516438"/>
                <a:ext cx="701675" cy="0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84" name="Line 77">
                <a:extLst>
                  <a:ext uri="{FF2B5EF4-FFF2-40B4-BE49-F238E27FC236}">
                    <a16:creationId xmlns:a16="http://schemas.microsoft.com/office/drawing/2014/main" id="{B33CE490-1ABF-4BDA-BBF9-B2AB382CB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46015" y="3960813"/>
                <a:ext cx="0" cy="555625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D53764F8-4077-44AC-85A6-846768E155A3}"/>
                  </a:ext>
                </a:extLst>
              </p:cNvPr>
              <p:cNvGrpSpPr/>
              <p:nvPr/>
            </p:nvGrpSpPr>
            <p:grpSpPr>
              <a:xfrm>
                <a:off x="6684115" y="3938777"/>
                <a:ext cx="654050" cy="556226"/>
                <a:chOff x="6684115" y="3893537"/>
                <a:chExt cx="654050" cy="556226"/>
              </a:xfrm>
            </p:grpSpPr>
            <p:sp>
              <p:nvSpPr>
                <p:cNvPr id="185" name="Freeform 78">
                  <a:extLst>
                    <a:ext uri="{FF2B5EF4-FFF2-40B4-BE49-F238E27FC236}">
                      <a16:creationId xmlns:a16="http://schemas.microsoft.com/office/drawing/2014/main" id="{9A2669ED-2550-4388-8493-76AD37C58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1577" y="4129885"/>
                  <a:ext cx="492125" cy="106363"/>
                </a:xfrm>
                <a:custGeom>
                  <a:avLst/>
                  <a:gdLst>
                    <a:gd name="T0" fmla="*/ 3 w 310"/>
                    <a:gd name="T1" fmla="*/ 0 h 67"/>
                    <a:gd name="T2" fmla="*/ 10 w 310"/>
                    <a:gd name="T3" fmla="*/ 0 h 67"/>
                    <a:gd name="T4" fmla="*/ 16 w 310"/>
                    <a:gd name="T5" fmla="*/ 0 h 67"/>
                    <a:gd name="T6" fmla="*/ 22 w 310"/>
                    <a:gd name="T7" fmla="*/ 0 h 67"/>
                    <a:gd name="T8" fmla="*/ 28 w 310"/>
                    <a:gd name="T9" fmla="*/ 0 h 67"/>
                    <a:gd name="T10" fmla="*/ 35 w 310"/>
                    <a:gd name="T11" fmla="*/ 0 h 67"/>
                    <a:gd name="T12" fmla="*/ 41 w 310"/>
                    <a:gd name="T13" fmla="*/ 0 h 67"/>
                    <a:gd name="T14" fmla="*/ 47 w 310"/>
                    <a:gd name="T15" fmla="*/ 0 h 67"/>
                    <a:gd name="T16" fmla="*/ 53 w 310"/>
                    <a:gd name="T17" fmla="*/ 0 h 67"/>
                    <a:gd name="T18" fmla="*/ 59 w 310"/>
                    <a:gd name="T19" fmla="*/ 0 h 67"/>
                    <a:gd name="T20" fmla="*/ 66 w 310"/>
                    <a:gd name="T21" fmla="*/ 67 h 67"/>
                    <a:gd name="T22" fmla="*/ 72 w 310"/>
                    <a:gd name="T23" fmla="*/ 67 h 67"/>
                    <a:gd name="T24" fmla="*/ 78 w 310"/>
                    <a:gd name="T25" fmla="*/ 67 h 67"/>
                    <a:gd name="T26" fmla="*/ 84 w 310"/>
                    <a:gd name="T27" fmla="*/ 67 h 67"/>
                    <a:gd name="T28" fmla="*/ 90 w 310"/>
                    <a:gd name="T29" fmla="*/ 67 h 67"/>
                    <a:gd name="T30" fmla="*/ 96 w 310"/>
                    <a:gd name="T31" fmla="*/ 67 h 67"/>
                    <a:gd name="T32" fmla="*/ 103 w 310"/>
                    <a:gd name="T33" fmla="*/ 67 h 67"/>
                    <a:gd name="T34" fmla="*/ 109 w 310"/>
                    <a:gd name="T35" fmla="*/ 67 h 67"/>
                    <a:gd name="T36" fmla="*/ 115 w 310"/>
                    <a:gd name="T37" fmla="*/ 67 h 67"/>
                    <a:gd name="T38" fmla="*/ 121 w 310"/>
                    <a:gd name="T39" fmla="*/ 67 h 67"/>
                    <a:gd name="T40" fmla="*/ 127 w 310"/>
                    <a:gd name="T41" fmla="*/ 0 h 67"/>
                    <a:gd name="T42" fmla="*/ 133 w 310"/>
                    <a:gd name="T43" fmla="*/ 0 h 67"/>
                    <a:gd name="T44" fmla="*/ 140 w 310"/>
                    <a:gd name="T45" fmla="*/ 0 h 67"/>
                    <a:gd name="T46" fmla="*/ 146 w 310"/>
                    <a:gd name="T47" fmla="*/ 0 h 67"/>
                    <a:gd name="T48" fmla="*/ 152 w 310"/>
                    <a:gd name="T49" fmla="*/ 0 h 67"/>
                    <a:gd name="T50" fmla="*/ 158 w 310"/>
                    <a:gd name="T51" fmla="*/ 0 h 67"/>
                    <a:gd name="T52" fmla="*/ 165 w 310"/>
                    <a:gd name="T53" fmla="*/ 0 h 67"/>
                    <a:gd name="T54" fmla="*/ 171 w 310"/>
                    <a:gd name="T55" fmla="*/ 0 h 67"/>
                    <a:gd name="T56" fmla="*/ 177 w 310"/>
                    <a:gd name="T57" fmla="*/ 0 h 67"/>
                    <a:gd name="T58" fmla="*/ 183 w 310"/>
                    <a:gd name="T59" fmla="*/ 0 h 67"/>
                    <a:gd name="T60" fmla="*/ 190 w 310"/>
                    <a:gd name="T61" fmla="*/ 67 h 67"/>
                    <a:gd name="T62" fmla="*/ 196 w 310"/>
                    <a:gd name="T63" fmla="*/ 67 h 67"/>
                    <a:gd name="T64" fmla="*/ 202 w 310"/>
                    <a:gd name="T65" fmla="*/ 67 h 67"/>
                    <a:gd name="T66" fmla="*/ 208 w 310"/>
                    <a:gd name="T67" fmla="*/ 67 h 67"/>
                    <a:gd name="T68" fmla="*/ 214 w 310"/>
                    <a:gd name="T69" fmla="*/ 67 h 67"/>
                    <a:gd name="T70" fmla="*/ 220 w 310"/>
                    <a:gd name="T71" fmla="*/ 67 h 67"/>
                    <a:gd name="T72" fmla="*/ 227 w 310"/>
                    <a:gd name="T73" fmla="*/ 67 h 67"/>
                    <a:gd name="T74" fmla="*/ 233 w 310"/>
                    <a:gd name="T75" fmla="*/ 67 h 67"/>
                    <a:gd name="T76" fmla="*/ 239 w 310"/>
                    <a:gd name="T77" fmla="*/ 67 h 67"/>
                    <a:gd name="T78" fmla="*/ 245 w 310"/>
                    <a:gd name="T79" fmla="*/ 67 h 67"/>
                    <a:gd name="T80" fmla="*/ 251 w 310"/>
                    <a:gd name="T81" fmla="*/ 0 h 67"/>
                    <a:gd name="T82" fmla="*/ 258 w 310"/>
                    <a:gd name="T83" fmla="*/ 0 h 67"/>
                    <a:gd name="T84" fmla="*/ 264 w 310"/>
                    <a:gd name="T85" fmla="*/ 0 h 67"/>
                    <a:gd name="T86" fmla="*/ 270 w 310"/>
                    <a:gd name="T87" fmla="*/ 0 h 67"/>
                    <a:gd name="T88" fmla="*/ 276 w 310"/>
                    <a:gd name="T89" fmla="*/ 0 h 67"/>
                    <a:gd name="T90" fmla="*/ 282 w 310"/>
                    <a:gd name="T91" fmla="*/ 0 h 67"/>
                    <a:gd name="T92" fmla="*/ 288 w 310"/>
                    <a:gd name="T93" fmla="*/ 0 h 67"/>
                    <a:gd name="T94" fmla="*/ 295 w 310"/>
                    <a:gd name="T95" fmla="*/ 0 h 67"/>
                    <a:gd name="T96" fmla="*/ 301 w 310"/>
                    <a:gd name="T97" fmla="*/ 0 h 67"/>
                    <a:gd name="T98" fmla="*/ 307 w 310"/>
                    <a:gd name="T9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10" h="67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32" y="0"/>
                      </a:ln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50" y="0"/>
                      </a:lnTo>
                      <a:lnTo>
                        <a:pt x="53" y="0"/>
                      </a:lnTo>
                      <a:lnTo>
                        <a:pt x="56" y="0"/>
                      </a:lnTo>
                      <a:lnTo>
                        <a:pt x="59" y="0"/>
                      </a:lnTo>
                      <a:lnTo>
                        <a:pt x="62" y="0"/>
                      </a:lnTo>
                      <a:lnTo>
                        <a:pt x="66" y="67"/>
                      </a:lnTo>
                      <a:lnTo>
                        <a:pt x="69" y="67"/>
                      </a:lnTo>
                      <a:lnTo>
                        <a:pt x="72" y="67"/>
                      </a:lnTo>
                      <a:lnTo>
                        <a:pt x="75" y="67"/>
                      </a:lnTo>
                      <a:lnTo>
                        <a:pt x="78" y="67"/>
                      </a:lnTo>
                      <a:lnTo>
                        <a:pt x="81" y="67"/>
                      </a:lnTo>
                      <a:lnTo>
                        <a:pt x="84" y="67"/>
                      </a:lnTo>
                      <a:lnTo>
                        <a:pt x="87" y="67"/>
                      </a:lnTo>
                      <a:lnTo>
                        <a:pt x="90" y="67"/>
                      </a:lnTo>
                      <a:lnTo>
                        <a:pt x="93" y="67"/>
                      </a:lnTo>
                      <a:lnTo>
                        <a:pt x="96" y="67"/>
                      </a:lnTo>
                      <a:lnTo>
                        <a:pt x="100" y="67"/>
                      </a:lnTo>
                      <a:lnTo>
                        <a:pt x="103" y="67"/>
                      </a:lnTo>
                      <a:lnTo>
                        <a:pt x="106" y="67"/>
                      </a:lnTo>
                      <a:lnTo>
                        <a:pt x="109" y="67"/>
                      </a:lnTo>
                      <a:lnTo>
                        <a:pt x="112" y="67"/>
                      </a:lnTo>
                      <a:lnTo>
                        <a:pt x="115" y="67"/>
                      </a:lnTo>
                      <a:lnTo>
                        <a:pt x="118" y="67"/>
                      </a:lnTo>
                      <a:lnTo>
                        <a:pt x="121" y="67"/>
                      </a:lnTo>
                      <a:lnTo>
                        <a:pt x="124" y="67"/>
                      </a:lnTo>
                      <a:lnTo>
                        <a:pt x="127" y="0"/>
                      </a:lnTo>
                      <a:lnTo>
                        <a:pt x="130" y="0"/>
                      </a:lnTo>
                      <a:lnTo>
                        <a:pt x="133" y="0"/>
                      </a:lnTo>
                      <a:lnTo>
                        <a:pt x="137" y="0"/>
                      </a:lnTo>
                      <a:lnTo>
                        <a:pt x="140" y="0"/>
                      </a:lnTo>
                      <a:lnTo>
                        <a:pt x="143" y="0"/>
                      </a:lnTo>
                      <a:lnTo>
                        <a:pt x="146" y="0"/>
                      </a:lnTo>
                      <a:lnTo>
                        <a:pt x="149" y="0"/>
                      </a:lnTo>
                      <a:lnTo>
                        <a:pt x="152" y="0"/>
                      </a:lnTo>
                      <a:lnTo>
                        <a:pt x="155" y="0"/>
                      </a:lnTo>
                      <a:lnTo>
                        <a:pt x="158" y="0"/>
                      </a:lnTo>
                      <a:lnTo>
                        <a:pt x="161" y="0"/>
                      </a:lnTo>
                      <a:lnTo>
                        <a:pt x="165" y="0"/>
                      </a:lnTo>
                      <a:lnTo>
                        <a:pt x="168" y="0"/>
                      </a:lnTo>
                      <a:lnTo>
                        <a:pt x="171" y="0"/>
                      </a:lnTo>
                      <a:lnTo>
                        <a:pt x="174" y="0"/>
                      </a:lnTo>
                      <a:lnTo>
                        <a:pt x="177" y="0"/>
                      </a:lnTo>
                      <a:lnTo>
                        <a:pt x="180" y="0"/>
                      </a:lnTo>
                      <a:lnTo>
                        <a:pt x="183" y="0"/>
                      </a:lnTo>
                      <a:lnTo>
                        <a:pt x="186" y="0"/>
                      </a:lnTo>
                      <a:lnTo>
                        <a:pt x="190" y="67"/>
                      </a:lnTo>
                      <a:lnTo>
                        <a:pt x="193" y="67"/>
                      </a:lnTo>
                      <a:lnTo>
                        <a:pt x="196" y="67"/>
                      </a:lnTo>
                      <a:lnTo>
                        <a:pt x="199" y="67"/>
                      </a:lnTo>
                      <a:lnTo>
                        <a:pt x="202" y="67"/>
                      </a:lnTo>
                      <a:lnTo>
                        <a:pt x="205" y="67"/>
                      </a:lnTo>
                      <a:lnTo>
                        <a:pt x="208" y="67"/>
                      </a:lnTo>
                      <a:lnTo>
                        <a:pt x="211" y="67"/>
                      </a:lnTo>
                      <a:lnTo>
                        <a:pt x="214" y="67"/>
                      </a:lnTo>
                      <a:lnTo>
                        <a:pt x="217" y="67"/>
                      </a:lnTo>
                      <a:lnTo>
                        <a:pt x="220" y="67"/>
                      </a:lnTo>
                      <a:lnTo>
                        <a:pt x="224" y="67"/>
                      </a:lnTo>
                      <a:lnTo>
                        <a:pt x="227" y="67"/>
                      </a:lnTo>
                      <a:lnTo>
                        <a:pt x="230" y="67"/>
                      </a:lnTo>
                      <a:lnTo>
                        <a:pt x="233" y="67"/>
                      </a:lnTo>
                      <a:lnTo>
                        <a:pt x="236" y="67"/>
                      </a:lnTo>
                      <a:lnTo>
                        <a:pt x="239" y="67"/>
                      </a:lnTo>
                      <a:lnTo>
                        <a:pt x="242" y="67"/>
                      </a:lnTo>
                      <a:lnTo>
                        <a:pt x="245" y="67"/>
                      </a:lnTo>
                      <a:lnTo>
                        <a:pt x="248" y="67"/>
                      </a:lnTo>
                      <a:lnTo>
                        <a:pt x="251" y="0"/>
                      </a:lnTo>
                      <a:lnTo>
                        <a:pt x="254" y="0"/>
                      </a:lnTo>
                      <a:lnTo>
                        <a:pt x="258" y="0"/>
                      </a:lnTo>
                      <a:lnTo>
                        <a:pt x="261" y="0"/>
                      </a:lnTo>
                      <a:lnTo>
                        <a:pt x="264" y="0"/>
                      </a:lnTo>
                      <a:lnTo>
                        <a:pt x="267" y="0"/>
                      </a:lnTo>
                      <a:lnTo>
                        <a:pt x="270" y="0"/>
                      </a:lnTo>
                      <a:lnTo>
                        <a:pt x="273" y="0"/>
                      </a:lnTo>
                      <a:lnTo>
                        <a:pt x="276" y="0"/>
                      </a:lnTo>
                      <a:lnTo>
                        <a:pt x="279" y="0"/>
                      </a:lnTo>
                      <a:lnTo>
                        <a:pt x="282" y="0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91" y="0"/>
                      </a:lnTo>
                      <a:lnTo>
                        <a:pt x="295" y="0"/>
                      </a:lnTo>
                      <a:lnTo>
                        <a:pt x="298" y="0"/>
                      </a:lnTo>
                      <a:lnTo>
                        <a:pt x="301" y="0"/>
                      </a:lnTo>
                      <a:lnTo>
                        <a:pt x="304" y="0"/>
                      </a:lnTo>
                      <a:lnTo>
                        <a:pt x="307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5875" cap="flat">
                  <a:solidFill>
                    <a:srgbClr val="6F6F6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 dirty="0"/>
                </a:p>
              </p:txBody>
            </p:sp>
            <p:sp>
              <p:nvSpPr>
                <p:cNvPr id="186" name="Line 79">
                  <a:extLst>
                    <a:ext uri="{FF2B5EF4-FFF2-40B4-BE49-F238E27FC236}">
                      <a16:creationId xmlns:a16="http://schemas.microsoft.com/office/drawing/2014/main" id="{14689FAD-6628-423D-9882-3357F1D06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1577" y="4397376"/>
                  <a:ext cx="582613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7" name="Freeform 80">
                  <a:extLst>
                    <a:ext uri="{FF2B5EF4-FFF2-40B4-BE49-F238E27FC236}">
                      <a16:creationId xmlns:a16="http://schemas.microsoft.com/office/drawing/2014/main" id="{3574A176-567E-4BD8-BA4E-593817AAB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8152" y="4379913"/>
                  <a:ext cx="53975" cy="34925"/>
                </a:xfrm>
                <a:custGeom>
                  <a:avLst/>
                  <a:gdLst>
                    <a:gd name="T0" fmla="*/ 0 w 34"/>
                    <a:gd name="T1" fmla="*/ 0 h 22"/>
                    <a:gd name="T2" fmla="*/ 34 w 34"/>
                    <a:gd name="T3" fmla="*/ 11 h 22"/>
                    <a:gd name="T4" fmla="*/ 0 w 34"/>
                    <a:gd name="T5" fmla="*/ 22 h 22"/>
                    <a:gd name="T6" fmla="*/ 0 w 34"/>
                    <a:gd name="T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22">
                      <a:moveTo>
                        <a:pt x="0" y="0"/>
                      </a:moveTo>
                      <a:lnTo>
                        <a:pt x="34" y="11"/>
                      </a:lnTo>
                      <a:lnTo>
                        <a:pt x="0" y="2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8" name="Freeform 81">
                  <a:extLst>
                    <a:ext uri="{FF2B5EF4-FFF2-40B4-BE49-F238E27FC236}">
                      <a16:creationId xmlns:a16="http://schemas.microsoft.com/office/drawing/2014/main" id="{B16FBE04-BC4F-4855-81F5-5E2F2E4D6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8152" y="4379913"/>
                  <a:ext cx="53975" cy="34925"/>
                </a:xfrm>
                <a:custGeom>
                  <a:avLst/>
                  <a:gdLst>
                    <a:gd name="T0" fmla="*/ 0 w 34"/>
                    <a:gd name="T1" fmla="*/ 22 h 22"/>
                    <a:gd name="T2" fmla="*/ 34 w 34"/>
                    <a:gd name="T3" fmla="*/ 11 h 22"/>
                    <a:gd name="T4" fmla="*/ 0 w 34"/>
                    <a:gd name="T5" fmla="*/ 0 h 22"/>
                    <a:gd name="T6" fmla="*/ 0 w 34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22">
                      <a:moveTo>
                        <a:pt x="0" y="22"/>
                      </a:moveTo>
                      <a:lnTo>
                        <a:pt x="34" y="11"/>
                      </a:lnTo>
                      <a:lnTo>
                        <a:pt x="0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9" name="Line 82">
                  <a:extLst>
                    <a:ext uri="{FF2B5EF4-FFF2-40B4-BE49-F238E27FC236}">
                      <a16:creationId xmlns:a16="http://schemas.microsoft.com/office/drawing/2014/main" id="{C387669E-7042-43AE-893D-84E34ED76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01577" y="3990976"/>
                  <a:ext cx="0" cy="40640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0" name="Freeform 83">
                  <a:extLst>
                    <a:ext uri="{FF2B5EF4-FFF2-40B4-BE49-F238E27FC236}">
                      <a16:creationId xmlns:a16="http://schemas.microsoft.com/office/drawing/2014/main" id="{03C5689E-36D2-4442-AB7F-1CD7144E2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115" y="3981451"/>
                  <a:ext cx="34925" cy="55563"/>
                </a:xfrm>
                <a:custGeom>
                  <a:avLst/>
                  <a:gdLst>
                    <a:gd name="T0" fmla="*/ 0 w 22"/>
                    <a:gd name="T1" fmla="*/ 35 h 35"/>
                    <a:gd name="T2" fmla="*/ 11 w 22"/>
                    <a:gd name="T3" fmla="*/ 0 h 35"/>
                    <a:gd name="T4" fmla="*/ 22 w 22"/>
                    <a:gd name="T5" fmla="*/ 35 h 35"/>
                    <a:gd name="T6" fmla="*/ 0 w 22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0" y="35"/>
                      </a:moveTo>
                      <a:lnTo>
                        <a:pt x="11" y="0"/>
                      </a:lnTo>
                      <a:lnTo>
                        <a:pt x="22" y="35"/>
                      </a:lnTo>
                      <a:lnTo>
                        <a:pt x="0" y="35"/>
                      </a:ln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1" name="Freeform 84">
                  <a:extLst>
                    <a:ext uri="{FF2B5EF4-FFF2-40B4-BE49-F238E27FC236}">
                      <a16:creationId xmlns:a16="http://schemas.microsoft.com/office/drawing/2014/main" id="{6772A010-42DD-470E-B85B-B2F34663A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115" y="3981451"/>
                  <a:ext cx="34925" cy="55563"/>
                </a:xfrm>
                <a:custGeom>
                  <a:avLst/>
                  <a:gdLst>
                    <a:gd name="T0" fmla="*/ 22 w 22"/>
                    <a:gd name="T1" fmla="*/ 35 h 35"/>
                    <a:gd name="T2" fmla="*/ 11 w 22"/>
                    <a:gd name="T3" fmla="*/ 0 h 35"/>
                    <a:gd name="T4" fmla="*/ 0 w 22"/>
                    <a:gd name="T5" fmla="*/ 35 h 35"/>
                    <a:gd name="T6" fmla="*/ 22 w 22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22" y="35"/>
                      </a:moveTo>
                      <a:lnTo>
                        <a:pt x="11" y="0"/>
                      </a:lnTo>
                      <a:lnTo>
                        <a:pt x="0" y="35"/>
                      </a:lnTo>
                      <a:lnTo>
                        <a:pt x="22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2" name="Rectangle 85">
                  <a:extLst>
                    <a:ext uri="{FF2B5EF4-FFF2-40B4-BE49-F238E27FC236}">
                      <a16:creationId xmlns:a16="http://schemas.microsoft.com/office/drawing/2014/main" id="{48AA4078-FFEF-4BD1-B743-8E985B1DE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0510" y="3893537"/>
                  <a:ext cx="211138" cy="269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5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V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3" name="Freeform 86">
                  <a:extLst>
                    <a:ext uri="{FF2B5EF4-FFF2-40B4-BE49-F238E27FC236}">
                      <a16:creationId xmlns:a16="http://schemas.microsoft.com/office/drawing/2014/main" id="{6479A4AC-4CC7-4A2E-A5E2-7597457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1577" y="4291013"/>
                  <a:ext cx="492125" cy="106363"/>
                </a:xfrm>
                <a:custGeom>
                  <a:avLst/>
                  <a:gdLst>
                    <a:gd name="T0" fmla="*/ 3 w 310"/>
                    <a:gd name="T1" fmla="*/ 0 h 67"/>
                    <a:gd name="T2" fmla="*/ 10 w 310"/>
                    <a:gd name="T3" fmla="*/ 0 h 67"/>
                    <a:gd name="T4" fmla="*/ 16 w 310"/>
                    <a:gd name="T5" fmla="*/ 0 h 67"/>
                    <a:gd name="T6" fmla="*/ 22 w 310"/>
                    <a:gd name="T7" fmla="*/ 0 h 67"/>
                    <a:gd name="T8" fmla="*/ 28 w 310"/>
                    <a:gd name="T9" fmla="*/ 0 h 67"/>
                    <a:gd name="T10" fmla="*/ 35 w 310"/>
                    <a:gd name="T11" fmla="*/ 0 h 67"/>
                    <a:gd name="T12" fmla="*/ 41 w 310"/>
                    <a:gd name="T13" fmla="*/ 0 h 67"/>
                    <a:gd name="T14" fmla="*/ 47 w 310"/>
                    <a:gd name="T15" fmla="*/ 0 h 67"/>
                    <a:gd name="T16" fmla="*/ 53 w 310"/>
                    <a:gd name="T17" fmla="*/ 0 h 67"/>
                    <a:gd name="T18" fmla="*/ 59 w 310"/>
                    <a:gd name="T19" fmla="*/ 0 h 67"/>
                    <a:gd name="T20" fmla="*/ 66 w 310"/>
                    <a:gd name="T21" fmla="*/ 0 h 67"/>
                    <a:gd name="T22" fmla="*/ 72 w 310"/>
                    <a:gd name="T23" fmla="*/ 0 h 67"/>
                    <a:gd name="T24" fmla="*/ 78 w 310"/>
                    <a:gd name="T25" fmla="*/ 0 h 67"/>
                    <a:gd name="T26" fmla="*/ 84 w 310"/>
                    <a:gd name="T27" fmla="*/ 0 h 67"/>
                    <a:gd name="T28" fmla="*/ 90 w 310"/>
                    <a:gd name="T29" fmla="*/ 0 h 67"/>
                    <a:gd name="T30" fmla="*/ 96 w 310"/>
                    <a:gd name="T31" fmla="*/ 0 h 67"/>
                    <a:gd name="T32" fmla="*/ 103 w 310"/>
                    <a:gd name="T33" fmla="*/ 0 h 67"/>
                    <a:gd name="T34" fmla="*/ 109 w 310"/>
                    <a:gd name="T35" fmla="*/ 0 h 67"/>
                    <a:gd name="T36" fmla="*/ 115 w 310"/>
                    <a:gd name="T37" fmla="*/ 0 h 67"/>
                    <a:gd name="T38" fmla="*/ 121 w 310"/>
                    <a:gd name="T39" fmla="*/ 0 h 67"/>
                    <a:gd name="T40" fmla="*/ 127 w 310"/>
                    <a:gd name="T41" fmla="*/ 67 h 67"/>
                    <a:gd name="T42" fmla="*/ 133 w 310"/>
                    <a:gd name="T43" fmla="*/ 67 h 67"/>
                    <a:gd name="T44" fmla="*/ 140 w 310"/>
                    <a:gd name="T45" fmla="*/ 67 h 67"/>
                    <a:gd name="T46" fmla="*/ 146 w 310"/>
                    <a:gd name="T47" fmla="*/ 67 h 67"/>
                    <a:gd name="T48" fmla="*/ 152 w 310"/>
                    <a:gd name="T49" fmla="*/ 67 h 67"/>
                    <a:gd name="T50" fmla="*/ 158 w 310"/>
                    <a:gd name="T51" fmla="*/ 67 h 67"/>
                    <a:gd name="T52" fmla="*/ 165 w 310"/>
                    <a:gd name="T53" fmla="*/ 67 h 67"/>
                    <a:gd name="T54" fmla="*/ 171 w 310"/>
                    <a:gd name="T55" fmla="*/ 67 h 67"/>
                    <a:gd name="T56" fmla="*/ 177 w 310"/>
                    <a:gd name="T57" fmla="*/ 67 h 67"/>
                    <a:gd name="T58" fmla="*/ 183 w 310"/>
                    <a:gd name="T59" fmla="*/ 67 h 67"/>
                    <a:gd name="T60" fmla="*/ 190 w 310"/>
                    <a:gd name="T61" fmla="*/ 67 h 67"/>
                    <a:gd name="T62" fmla="*/ 196 w 310"/>
                    <a:gd name="T63" fmla="*/ 67 h 67"/>
                    <a:gd name="T64" fmla="*/ 202 w 310"/>
                    <a:gd name="T65" fmla="*/ 67 h 67"/>
                    <a:gd name="T66" fmla="*/ 208 w 310"/>
                    <a:gd name="T67" fmla="*/ 67 h 67"/>
                    <a:gd name="T68" fmla="*/ 214 w 310"/>
                    <a:gd name="T69" fmla="*/ 67 h 67"/>
                    <a:gd name="T70" fmla="*/ 220 w 310"/>
                    <a:gd name="T71" fmla="*/ 67 h 67"/>
                    <a:gd name="T72" fmla="*/ 227 w 310"/>
                    <a:gd name="T73" fmla="*/ 67 h 67"/>
                    <a:gd name="T74" fmla="*/ 233 w 310"/>
                    <a:gd name="T75" fmla="*/ 67 h 67"/>
                    <a:gd name="T76" fmla="*/ 239 w 310"/>
                    <a:gd name="T77" fmla="*/ 67 h 67"/>
                    <a:gd name="T78" fmla="*/ 245 w 310"/>
                    <a:gd name="T79" fmla="*/ 67 h 67"/>
                    <a:gd name="T80" fmla="*/ 251 w 310"/>
                    <a:gd name="T81" fmla="*/ 0 h 67"/>
                    <a:gd name="T82" fmla="*/ 258 w 310"/>
                    <a:gd name="T83" fmla="*/ 0 h 67"/>
                    <a:gd name="T84" fmla="*/ 264 w 310"/>
                    <a:gd name="T85" fmla="*/ 0 h 67"/>
                    <a:gd name="T86" fmla="*/ 270 w 310"/>
                    <a:gd name="T87" fmla="*/ 0 h 67"/>
                    <a:gd name="T88" fmla="*/ 276 w 310"/>
                    <a:gd name="T89" fmla="*/ 0 h 67"/>
                    <a:gd name="T90" fmla="*/ 282 w 310"/>
                    <a:gd name="T91" fmla="*/ 0 h 67"/>
                    <a:gd name="T92" fmla="*/ 288 w 310"/>
                    <a:gd name="T93" fmla="*/ 0 h 67"/>
                    <a:gd name="T94" fmla="*/ 295 w 310"/>
                    <a:gd name="T95" fmla="*/ 0 h 67"/>
                    <a:gd name="T96" fmla="*/ 301 w 310"/>
                    <a:gd name="T97" fmla="*/ 0 h 67"/>
                    <a:gd name="T98" fmla="*/ 307 w 310"/>
                    <a:gd name="T9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10" h="67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32" y="0"/>
                      </a:ln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50" y="0"/>
                      </a:lnTo>
                      <a:lnTo>
                        <a:pt x="53" y="0"/>
                      </a:lnTo>
                      <a:lnTo>
                        <a:pt x="56" y="0"/>
                      </a:lnTo>
                      <a:lnTo>
                        <a:pt x="59" y="0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69" y="0"/>
                      </a:lnTo>
                      <a:lnTo>
                        <a:pt x="72" y="0"/>
                      </a:lnTo>
                      <a:lnTo>
                        <a:pt x="75" y="0"/>
                      </a:lnTo>
                      <a:lnTo>
                        <a:pt x="78" y="0"/>
                      </a:lnTo>
                      <a:lnTo>
                        <a:pt x="81" y="0"/>
                      </a:lnTo>
                      <a:lnTo>
                        <a:pt x="84" y="0"/>
                      </a:lnTo>
                      <a:lnTo>
                        <a:pt x="87" y="0"/>
                      </a:lnTo>
                      <a:lnTo>
                        <a:pt x="90" y="0"/>
                      </a:lnTo>
                      <a:lnTo>
                        <a:pt x="93" y="0"/>
                      </a:lnTo>
                      <a:lnTo>
                        <a:pt x="96" y="0"/>
                      </a:lnTo>
                      <a:lnTo>
                        <a:pt x="100" y="0"/>
                      </a:lnTo>
                      <a:lnTo>
                        <a:pt x="103" y="0"/>
                      </a:lnTo>
                      <a:lnTo>
                        <a:pt x="106" y="0"/>
                      </a:lnTo>
                      <a:lnTo>
                        <a:pt x="109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8" y="0"/>
                      </a:lnTo>
                      <a:lnTo>
                        <a:pt x="121" y="0"/>
                      </a:lnTo>
                      <a:lnTo>
                        <a:pt x="124" y="0"/>
                      </a:lnTo>
                      <a:lnTo>
                        <a:pt x="127" y="67"/>
                      </a:lnTo>
                      <a:lnTo>
                        <a:pt x="130" y="67"/>
                      </a:lnTo>
                      <a:lnTo>
                        <a:pt x="133" y="67"/>
                      </a:lnTo>
                      <a:lnTo>
                        <a:pt x="137" y="67"/>
                      </a:lnTo>
                      <a:lnTo>
                        <a:pt x="140" y="67"/>
                      </a:lnTo>
                      <a:lnTo>
                        <a:pt x="143" y="67"/>
                      </a:lnTo>
                      <a:lnTo>
                        <a:pt x="146" y="67"/>
                      </a:lnTo>
                      <a:lnTo>
                        <a:pt x="149" y="67"/>
                      </a:lnTo>
                      <a:lnTo>
                        <a:pt x="152" y="67"/>
                      </a:lnTo>
                      <a:lnTo>
                        <a:pt x="155" y="67"/>
                      </a:lnTo>
                      <a:lnTo>
                        <a:pt x="158" y="67"/>
                      </a:lnTo>
                      <a:lnTo>
                        <a:pt x="161" y="67"/>
                      </a:lnTo>
                      <a:lnTo>
                        <a:pt x="165" y="67"/>
                      </a:lnTo>
                      <a:lnTo>
                        <a:pt x="168" y="67"/>
                      </a:lnTo>
                      <a:lnTo>
                        <a:pt x="171" y="67"/>
                      </a:lnTo>
                      <a:lnTo>
                        <a:pt x="174" y="67"/>
                      </a:lnTo>
                      <a:lnTo>
                        <a:pt x="177" y="67"/>
                      </a:lnTo>
                      <a:lnTo>
                        <a:pt x="180" y="67"/>
                      </a:lnTo>
                      <a:lnTo>
                        <a:pt x="183" y="67"/>
                      </a:lnTo>
                      <a:lnTo>
                        <a:pt x="186" y="67"/>
                      </a:lnTo>
                      <a:lnTo>
                        <a:pt x="190" y="67"/>
                      </a:lnTo>
                      <a:lnTo>
                        <a:pt x="193" y="67"/>
                      </a:lnTo>
                      <a:lnTo>
                        <a:pt x="196" y="67"/>
                      </a:lnTo>
                      <a:lnTo>
                        <a:pt x="199" y="67"/>
                      </a:lnTo>
                      <a:lnTo>
                        <a:pt x="202" y="67"/>
                      </a:lnTo>
                      <a:lnTo>
                        <a:pt x="205" y="67"/>
                      </a:lnTo>
                      <a:lnTo>
                        <a:pt x="208" y="67"/>
                      </a:lnTo>
                      <a:lnTo>
                        <a:pt x="211" y="67"/>
                      </a:lnTo>
                      <a:lnTo>
                        <a:pt x="214" y="67"/>
                      </a:lnTo>
                      <a:lnTo>
                        <a:pt x="217" y="67"/>
                      </a:lnTo>
                      <a:lnTo>
                        <a:pt x="220" y="67"/>
                      </a:lnTo>
                      <a:lnTo>
                        <a:pt x="224" y="67"/>
                      </a:lnTo>
                      <a:lnTo>
                        <a:pt x="227" y="67"/>
                      </a:lnTo>
                      <a:lnTo>
                        <a:pt x="230" y="67"/>
                      </a:lnTo>
                      <a:lnTo>
                        <a:pt x="233" y="67"/>
                      </a:lnTo>
                      <a:lnTo>
                        <a:pt x="236" y="67"/>
                      </a:lnTo>
                      <a:lnTo>
                        <a:pt x="239" y="67"/>
                      </a:lnTo>
                      <a:lnTo>
                        <a:pt x="242" y="67"/>
                      </a:lnTo>
                      <a:lnTo>
                        <a:pt x="245" y="67"/>
                      </a:lnTo>
                      <a:lnTo>
                        <a:pt x="248" y="67"/>
                      </a:lnTo>
                      <a:lnTo>
                        <a:pt x="251" y="0"/>
                      </a:lnTo>
                      <a:lnTo>
                        <a:pt x="254" y="0"/>
                      </a:lnTo>
                      <a:lnTo>
                        <a:pt x="258" y="0"/>
                      </a:lnTo>
                      <a:lnTo>
                        <a:pt x="261" y="0"/>
                      </a:lnTo>
                      <a:lnTo>
                        <a:pt x="264" y="0"/>
                      </a:lnTo>
                      <a:lnTo>
                        <a:pt x="267" y="0"/>
                      </a:lnTo>
                      <a:lnTo>
                        <a:pt x="270" y="0"/>
                      </a:lnTo>
                      <a:lnTo>
                        <a:pt x="273" y="0"/>
                      </a:lnTo>
                      <a:lnTo>
                        <a:pt x="276" y="0"/>
                      </a:lnTo>
                      <a:lnTo>
                        <a:pt x="279" y="0"/>
                      </a:lnTo>
                      <a:lnTo>
                        <a:pt x="282" y="0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91" y="0"/>
                      </a:lnTo>
                      <a:lnTo>
                        <a:pt x="295" y="0"/>
                      </a:lnTo>
                      <a:lnTo>
                        <a:pt x="298" y="0"/>
                      </a:lnTo>
                      <a:lnTo>
                        <a:pt x="301" y="0"/>
                      </a:lnTo>
                      <a:lnTo>
                        <a:pt x="304" y="0"/>
                      </a:lnTo>
                      <a:lnTo>
                        <a:pt x="307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5875" cap="flat">
                  <a:solidFill>
                    <a:srgbClr val="1269B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4" name="Rectangle 87">
                  <a:extLst>
                    <a:ext uri="{FF2B5EF4-FFF2-40B4-BE49-F238E27FC236}">
                      <a16:creationId xmlns:a16="http://schemas.microsoft.com/office/drawing/2014/main" id="{CC7D0CB2-C736-4ACB-AD06-1AF1A18E7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93702" y="4179888"/>
                  <a:ext cx="144463" cy="269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5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5" name="Line 76">
                <a:extLst>
                  <a:ext uri="{FF2B5EF4-FFF2-40B4-BE49-F238E27FC236}">
                    <a16:creationId xmlns:a16="http://schemas.microsoft.com/office/drawing/2014/main" id="{269A8875-236E-4B2B-A0D9-14D8B31B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1252" y="3960019"/>
                <a:ext cx="701675" cy="0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96" name="Line 77">
                <a:extLst>
                  <a:ext uri="{FF2B5EF4-FFF2-40B4-BE49-F238E27FC236}">
                    <a16:creationId xmlns:a16="http://schemas.microsoft.com/office/drawing/2014/main" id="{C9A43CA4-2BBE-40BA-B3CF-9D36F8EEA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21" y="3963194"/>
                <a:ext cx="0" cy="555625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</p:grpSp>
        <p:pic>
          <p:nvPicPr>
            <p:cNvPr id="178" name="Grafik 177">
              <a:extLst>
                <a:ext uri="{FF2B5EF4-FFF2-40B4-BE49-F238E27FC236}">
                  <a16:creationId xmlns:a16="http://schemas.microsoft.com/office/drawing/2014/main" id="{A9187B0C-87B3-4D87-9EB0-134E34F1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185" y="3915914"/>
              <a:ext cx="895350" cy="676275"/>
            </a:xfrm>
            <a:prstGeom prst="rect">
              <a:avLst/>
            </a:prstGeom>
          </p:spPr>
        </p:pic>
        <p:pic>
          <p:nvPicPr>
            <p:cNvPr id="179" name="Grafik 178">
              <a:extLst>
                <a:ext uri="{FF2B5EF4-FFF2-40B4-BE49-F238E27FC236}">
                  <a16:creationId xmlns:a16="http://schemas.microsoft.com/office/drawing/2014/main" id="{FDD7BFDC-D09F-453F-A52E-92E436FD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625" y="3281744"/>
              <a:ext cx="895350" cy="676275"/>
            </a:xfrm>
            <a:prstGeom prst="rect">
              <a:avLst/>
            </a:prstGeom>
          </p:spPr>
        </p:pic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8207CB09-C74D-4783-B8CD-85E4AD1610F9}"/>
                </a:ext>
              </a:extLst>
            </p:cNvPr>
            <p:cNvSpPr txBox="1"/>
            <p:nvPr/>
          </p:nvSpPr>
          <p:spPr>
            <a:xfrm>
              <a:off x="5237476" y="3307727"/>
              <a:ext cx="13963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1350" dirty="0"/>
                <a:t>Abtasten</a:t>
              </a:r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B1A9DDD3-51EB-4B7B-88F6-1D186D51A17E}"/>
                </a:ext>
              </a:extLst>
            </p:cNvPr>
            <p:cNvSpPr txBox="1"/>
            <p:nvPr/>
          </p:nvSpPr>
          <p:spPr>
            <a:xfrm>
              <a:off x="5203041" y="3910013"/>
              <a:ext cx="13963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1350" dirty="0"/>
                <a:t>Quantifizieren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3825F1-7FE0-41A0-84F5-B6E9612A6AE3}"/>
              </a:ext>
            </a:extLst>
          </p:cNvPr>
          <p:cNvGrpSpPr/>
          <p:nvPr/>
        </p:nvGrpSpPr>
        <p:grpSpPr>
          <a:xfrm>
            <a:off x="1973454" y="3279264"/>
            <a:ext cx="2962134" cy="466209"/>
            <a:chOff x="1973454" y="3279264"/>
            <a:chExt cx="2962134" cy="466209"/>
          </a:xfrm>
        </p:grpSpPr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6132FA19-F293-4292-ACF7-C60A40CC5C56}"/>
                </a:ext>
              </a:extLst>
            </p:cNvPr>
            <p:cNvSpPr/>
            <p:nvPr/>
          </p:nvSpPr>
          <p:spPr>
            <a:xfrm>
              <a:off x="1973454" y="3304664"/>
              <a:ext cx="967652" cy="4408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350" dirty="0">
                  <a:solidFill>
                    <a:schemeClr val="tx1"/>
                  </a:solidFill>
                </a:rPr>
                <a:t>Sensor</a:t>
              </a:r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8826723D-A563-4A8C-8FF7-0A318048D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1309" y="3512064"/>
              <a:ext cx="10355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hteck 200">
              <a:extLst>
                <a:ext uri="{FF2B5EF4-FFF2-40B4-BE49-F238E27FC236}">
                  <a16:creationId xmlns:a16="http://schemas.microsoft.com/office/drawing/2014/main" id="{BA116B5C-2231-41FB-96BA-C461AFB5D5EC}"/>
                </a:ext>
              </a:extLst>
            </p:cNvPr>
            <p:cNvSpPr/>
            <p:nvPr/>
          </p:nvSpPr>
          <p:spPr>
            <a:xfrm>
              <a:off x="3967936" y="3284732"/>
              <a:ext cx="967652" cy="4408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350" dirty="0">
                  <a:solidFill>
                    <a:schemeClr val="tx1"/>
                  </a:solidFill>
                </a:rPr>
                <a:t>Analyse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Rechteck 201">
                  <a:extLst>
                    <a:ext uri="{FF2B5EF4-FFF2-40B4-BE49-F238E27FC236}">
                      <a16:creationId xmlns:a16="http://schemas.microsoft.com/office/drawing/2014/main" id="{23B17295-C6A4-4CA5-AF6E-98222879AA40}"/>
                    </a:ext>
                  </a:extLst>
                </p:cNvPr>
                <p:cNvSpPr/>
                <p:nvPr/>
              </p:nvSpPr>
              <p:spPr>
                <a:xfrm>
                  <a:off x="3192149" y="3279264"/>
                  <a:ext cx="404121" cy="4408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de-CH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de-CH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a14:m>
                  <a:r>
                    <a:rPr lang="de-CH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2" name="Rechteck 201">
                  <a:extLst>
                    <a:ext uri="{FF2B5EF4-FFF2-40B4-BE49-F238E27FC236}">
                      <a16:creationId xmlns:a16="http://schemas.microsoft.com/office/drawing/2014/main" id="{23B17295-C6A4-4CA5-AF6E-98222879AA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149" y="3279264"/>
                  <a:ext cx="404121" cy="440809"/>
                </a:xfrm>
                <a:prstGeom prst="rect">
                  <a:avLst/>
                </a:prstGeom>
                <a:blipFill>
                  <a:blip r:embed="rId10"/>
                  <a:stretch>
                    <a:fillRect l="-30303" r="-28788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3" name="Textfeld 202">
            <a:extLst>
              <a:ext uri="{FF2B5EF4-FFF2-40B4-BE49-F238E27FC236}">
                <a16:creationId xmlns:a16="http://schemas.microsoft.com/office/drawing/2014/main" id="{11D47665-D0EC-49E7-83C5-F3C6DDDD5D52}"/>
              </a:ext>
            </a:extLst>
          </p:cNvPr>
          <p:cNvSpPr txBox="1"/>
          <p:nvPr/>
        </p:nvSpPr>
        <p:spPr>
          <a:xfrm>
            <a:off x="2190876" y="5583023"/>
            <a:ext cx="261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2"/>
                </a:solidFill>
              </a:rPr>
              <a:t>Beschleunigungssensor</a:t>
            </a:r>
          </a:p>
        </p:txBody>
      </p:sp>
    </p:spTree>
    <p:extLst>
      <p:ext uri="{BB962C8B-B14F-4D97-AF65-F5344CB8AC3E}">
        <p14:creationId xmlns:p14="http://schemas.microsoft.com/office/powerpoint/2010/main" val="1031238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4" grpId="0" animBg="1"/>
      <p:bldP spid="2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>
                <a:solidFill>
                  <a:schemeClr val="bg2"/>
                </a:solidFill>
              </a:rPr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10540471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CH" dirty="0"/>
              <a:t>Kommerzielle Systeme:</a:t>
            </a:r>
          </a:p>
          <a:p>
            <a:r>
              <a:rPr lang="de-CH" dirty="0"/>
              <a:t>Piezokeramik + Ladungsverstärker</a:t>
            </a:r>
          </a:p>
          <a:p>
            <a:r>
              <a:rPr lang="de-CH" dirty="0"/>
              <a:t>Unterschiedlich harte Spitzen</a:t>
            </a:r>
          </a:p>
          <a:p>
            <a:r>
              <a:rPr lang="de-CH" dirty="0"/>
              <a:t>Spezialisiert für Impulsmessung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/>
              <a:t>Kostengünstiger Prototyp:</a:t>
            </a:r>
          </a:p>
          <a:p>
            <a:r>
              <a:rPr lang="de-CH" dirty="0">
                <a:ea typeface="Cambria Math" panose="02040503050406030204" pitchFamily="18" charset="0"/>
              </a:rPr>
              <a:t>DMS Kraftmesszelle + Spannungs-</a:t>
            </a:r>
            <a:br>
              <a:rPr lang="de-CH" dirty="0">
                <a:ea typeface="Cambria Math" panose="02040503050406030204" pitchFamily="18" charset="0"/>
              </a:rPr>
            </a:br>
            <a:r>
              <a:rPr lang="de-CH" dirty="0" err="1">
                <a:ea typeface="Cambria Math" panose="02040503050406030204" pitchFamily="18" charset="0"/>
              </a:rPr>
              <a:t>verstärker</a:t>
            </a:r>
            <a:endParaRPr lang="de-CH" dirty="0">
              <a:ea typeface="Cambria Math" panose="02040503050406030204" pitchFamily="18" charset="0"/>
            </a:endParaRPr>
          </a:p>
          <a:p>
            <a:r>
              <a:rPr lang="de-CH" dirty="0">
                <a:ea typeface="Cambria Math" panose="02040503050406030204" pitchFamily="18" charset="0"/>
              </a:rPr>
              <a:t>Unterschiedlich harte Spitzen</a:t>
            </a:r>
          </a:p>
          <a:p>
            <a:r>
              <a:rPr lang="de-CH" dirty="0"/>
              <a:t>Sensor wird in Waagen eingesetzt</a:t>
            </a:r>
          </a:p>
          <a:p>
            <a:pPr lvl="1"/>
            <a:r>
              <a:rPr lang="de-CH" dirty="0"/>
              <a:t>Kostengünstig</a:t>
            </a:r>
          </a:p>
          <a:p>
            <a:pPr lvl="1">
              <a:tabLst>
                <a:tab pos="720000" algn="l"/>
              </a:tabLst>
            </a:pPr>
            <a:r>
              <a:rPr lang="de-CH" dirty="0"/>
              <a:t>Keine dynamische Kennwerte</a:t>
            </a:r>
          </a:p>
          <a:p>
            <a:pPr lvl="1">
              <a:buSzPct val="60000"/>
              <a:buFont typeface="Arial" panose="020B0604020202020204" pitchFamily="34" charset="0"/>
              <a:buChar char="►"/>
            </a:pPr>
            <a:r>
              <a:rPr lang="de-CH" dirty="0">
                <a:solidFill>
                  <a:schemeClr val="bg2"/>
                </a:solidFill>
              </a:rPr>
              <a:t>Signalqualität muss evaluiert werden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21.10.2020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Impulshammer</a:t>
            </a:r>
          </a:p>
        </p:txBody>
      </p:sp>
      <p:pic>
        <p:nvPicPr>
          <p:cNvPr id="7" name="Grafik 6" descr="Ein Bild, das drinnen, sitzend, braun, klein enthält.&#10;&#10;Automatisch generierte Beschreibung">
            <a:extLst>
              <a:ext uri="{FF2B5EF4-FFF2-40B4-BE49-F238E27FC236}">
                <a16:creationId xmlns:a16="http://schemas.microsoft.com/office/drawing/2014/main" id="{2A6C64F5-B107-496A-A510-C3F640AAD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27833" y="3145124"/>
            <a:ext cx="1387189" cy="289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 descr="Ein Bild, das drinnen, Tisch, sitzend, Spiegel enthält.&#10;&#10;Automatisch generierte Beschreibung">
            <a:extLst>
              <a:ext uri="{FF2B5EF4-FFF2-40B4-BE49-F238E27FC236}">
                <a16:creationId xmlns:a16="http://schemas.microsoft.com/office/drawing/2014/main" id="{A1B66C35-CE1A-4A23-BE8B-17A42CFC4C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93617" y="1441568"/>
            <a:ext cx="1387191" cy="2544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0300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" id="{EC2EC855-AC98-4668-B546-FE1F8C891662}" vid="{F6B9CE90-A201-4003-B48C-36377F3BD34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4D34D0FDC98B4E8F7D19E2C7FD50EF" ma:contentTypeVersion="7" ma:contentTypeDescription="Create a new document." ma:contentTypeScope="" ma:versionID="e537c20201edc3a0efe1be3da0bcfe67">
  <xsd:schema xmlns:xsd="http://www.w3.org/2001/XMLSchema" xmlns:xs="http://www.w3.org/2001/XMLSchema" xmlns:p="http://schemas.microsoft.com/office/2006/metadata/properties" xmlns:ns3="d13c53a9-3244-4d2b-a434-9607e55f2bde" targetNamespace="http://schemas.microsoft.com/office/2006/metadata/properties" ma:root="true" ma:fieldsID="5948a1f4833d1ae95812a2d3ccc7e48f" ns3:_="">
    <xsd:import namespace="d13c53a9-3244-4d2b-a434-9607e55f2b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c53a9-3244-4d2b-a434-9607e55f2b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F1D21A-B840-4760-8ECE-35982B35AB0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872D36F-BA99-4735-B5D7-21D4827641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c53a9-3244-4d2b-a434-9607e55f2b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11C35F-D824-4A4F-8FD4-457D1D61F5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iwf</Template>
  <TotalTime>0</TotalTime>
  <Words>2154</Words>
  <Application>Microsoft Office PowerPoint</Application>
  <PresentationFormat>Bildschirmpräsentation (4:3)</PresentationFormat>
  <Paragraphs>668</Paragraphs>
  <Slides>51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7" baseType="lpstr">
      <vt:lpstr>Arial</vt:lpstr>
      <vt:lpstr>Arial Rounded MT Bold</vt:lpstr>
      <vt:lpstr>Calibri</vt:lpstr>
      <vt:lpstr>Cambria Math</vt:lpstr>
      <vt:lpstr>Wingdings</vt:lpstr>
      <vt:lpstr>iwf</vt:lpstr>
      <vt:lpstr>Entwicklung eines kostengünstigen, experimentellen Modalanalyse-Systems</vt:lpstr>
      <vt:lpstr>Zeitplanung</vt:lpstr>
      <vt:lpstr>Inhalt</vt:lpstr>
      <vt:lpstr>Motivation</vt:lpstr>
      <vt:lpstr>Aufgabenstellung</vt:lpstr>
      <vt:lpstr>Inhalt</vt:lpstr>
      <vt:lpstr>Komponenten eines EMA-Systems</vt:lpstr>
      <vt:lpstr>Inhalt</vt:lpstr>
      <vt:lpstr>Impulshammer</vt:lpstr>
      <vt:lpstr>Piezoelektrische Sensoren</vt:lpstr>
      <vt:lpstr>Dehnungsmesstreifen (DMS)</vt:lpstr>
      <vt:lpstr>Hammer-Hammer-Test (HH)</vt:lpstr>
      <vt:lpstr>HH Signalauswertung</vt:lpstr>
      <vt:lpstr>HH Signalauswertung</vt:lpstr>
      <vt:lpstr>Hammer-Hammer Erkenntnis und weiteres Vorgehen</vt:lpstr>
      <vt:lpstr>Inhalt</vt:lpstr>
      <vt:lpstr>Komponenten eines EMA-Systems</vt:lpstr>
      <vt:lpstr>Beschleunigungssensoren</vt:lpstr>
      <vt:lpstr>Hammer-Beschleunigungssensor-Test (HA)</vt:lpstr>
      <vt:lpstr>HA Testaufbau (Andromeda)</vt:lpstr>
      <vt:lpstr>HA Testaufbau (Andromeda)</vt:lpstr>
      <vt:lpstr>HA Signalauswertung</vt:lpstr>
      <vt:lpstr>HA Signalauswertung</vt:lpstr>
      <vt:lpstr>Hammer-Beschleunigungssensor Erkenntnisse und weiteres Vorgehen</vt:lpstr>
      <vt:lpstr>Inhalt</vt:lpstr>
      <vt:lpstr>Schnittstellen</vt:lpstr>
      <vt:lpstr>Mikrokontroller Software</vt:lpstr>
      <vt:lpstr>Datenfluss</vt:lpstr>
      <vt:lpstr>Standardisierte Kommunikation</vt:lpstr>
      <vt:lpstr>Software Herausforderungen</vt:lpstr>
      <vt:lpstr>Inhalt</vt:lpstr>
      <vt:lpstr>Fazit</vt:lpstr>
      <vt:lpstr>Weiteres Vorgehen</vt:lpstr>
      <vt:lpstr>Ausblick</vt:lpstr>
      <vt:lpstr>Ende</vt:lpstr>
      <vt:lpstr>Zusatz-Slides</vt:lpstr>
      <vt:lpstr>Experimentelle Modalanalyse</vt:lpstr>
      <vt:lpstr>Experimentelle Modalanalyse (EMA)</vt:lpstr>
      <vt:lpstr>Erreger</vt:lpstr>
      <vt:lpstr>Sensor</vt:lpstr>
      <vt:lpstr>Kapazitive Sensoren</vt:lpstr>
      <vt:lpstr>Beschleunigungssensoren (Formeln)</vt:lpstr>
      <vt:lpstr>Kostengünstiges EMA-System</vt:lpstr>
      <vt:lpstr>Schnittstellen</vt:lpstr>
      <vt:lpstr>Schnittstellen Protokolle</vt:lpstr>
      <vt:lpstr>Breadboard Konfiguration</vt:lpstr>
      <vt:lpstr>Aliasing Fehler</vt:lpstr>
      <vt:lpstr>Schnelle Fourier Transformation (FFT)</vt:lpstr>
      <vt:lpstr>Bilden der Frequenzgänge</vt:lpstr>
      <vt:lpstr>Aufbau - Impulshammer</vt:lpstr>
      <vt:lpstr>Multi Rigid Body Modal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ejriqq6npt@student.ethz.ch</dc:creator>
  <cp:lastModifiedBy>Roman Rüttimann</cp:lastModifiedBy>
  <cp:revision>67</cp:revision>
  <cp:lastPrinted>2013-06-08T11:22:51Z</cp:lastPrinted>
  <dcterms:created xsi:type="dcterms:W3CDTF">2020-04-08T09:13:12Z</dcterms:created>
  <dcterms:modified xsi:type="dcterms:W3CDTF">2020-10-21T04:47:39Z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0x010100064D34D0FDC98B4E8F7D19E2C7FD50EF</vt:lpwstr>
  </property>
</Properties>
</file>